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58" r:id="rId5"/>
    <p:sldId id="268" r:id="rId6"/>
    <p:sldId id="259" r:id="rId7"/>
    <p:sldId id="260" r:id="rId8"/>
    <p:sldId id="270" r:id="rId9"/>
    <p:sldId id="271" r:id="rId10"/>
    <p:sldId id="262" r:id="rId11"/>
    <p:sldId id="263" r:id="rId12"/>
    <p:sldId id="265" r:id="rId13"/>
    <p:sldId id="26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3" d="100"/>
          <a:sy n="53" d="100"/>
        </p:scale>
        <p:origin x="71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606B-6D79-4CCE-8850-D177CEB367BC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759F-16AD-424A-85DF-8085EA6D928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925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606B-6D79-4CCE-8850-D177CEB367BC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759F-16AD-424A-85DF-8085EA6D928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749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606B-6D79-4CCE-8850-D177CEB367BC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759F-16AD-424A-85DF-8085EA6D928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795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606B-6D79-4CCE-8850-D177CEB367BC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759F-16AD-424A-85DF-8085EA6D928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762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606B-6D79-4CCE-8850-D177CEB367BC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759F-16AD-424A-85DF-8085EA6D928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296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606B-6D79-4CCE-8850-D177CEB367BC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759F-16AD-424A-85DF-8085EA6D928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980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606B-6D79-4CCE-8850-D177CEB367BC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759F-16AD-424A-85DF-8085EA6D928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733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606B-6D79-4CCE-8850-D177CEB367BC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759F-16AD-424A-85DF-8085EA6D928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656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606B-6D79-4CCE-8850-D177CEB367BC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759F-16AD-424A-85DF-8085EA6D928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111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606B-6D79-4CCE-8850-D177CEB367BC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759F-16AD-424A-85DF-8085EA6D928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802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8606B-6D79-4CCE-8850-D177CEB367BC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E759F-16AD-424A-85DF-8085EA6D928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897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8606B-6D79-4CCE-8850-D177CEB367BC}" type="datetimeFigureOut">
              <a:rPr lang="en-US" smtClean="0"/>
              <a:t>12/25/2017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E759F-16AD-424A-85DF-8085EA6D928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4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SA" dirty="0"/>
              <a:t>تقنيات التنشيط البيداغوجي</a:t>
            </a:r>
            <a:endParaRPr lang="en-US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3612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/>
              <a:t>تقنية فيليبس</a:t>
            </a:r>
            <a:endParaRPr lang="en-US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397" y="1765365"/>
            <a:ext cx="11781665" cy="3799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203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/>
              <a:t>المحادثة/ الحوار</a:t>
            </a:r>
            <a:endParaRPr lang="en-US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73" y="2194561"/>
            <a:ext cx="10201476" cy="269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425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dirty="0"/>
              <a:t>الزوبعة الذهنية</a:t>
            </a:r>
            <a:endParaRPr lang="en-US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2331" y="2037806"/>
            <a:ext cx="10293532" cy="4023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4537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SA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لعبـــــــ  الأدوار</a:t>
            </a:r>
            <a:endParaRPr lang="en-US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7356" y="1690687"/>
            <a:ext cx="10670918" cy="4173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922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SA" sz="4400" dirty="0"/>
              <a:t>اقترح تقنية للتنشيط التربوي وأبرز كيفية تفعيلها في دراس التعبير الشفوي؟</a:t>
            </a:r>
            <a:endParaRPr lang="fr-FR" sz="4400" dirty="0"/>
          </a:p>
        </p:txBody>
      </p:sp>
    </p:spTree>
    <p:extLst>
      <p:ext uri="{BB962C8B-B14F-4D97-AF65-F5344CB8AC3E}">
        <p14:creationId xmlns:p14="http://schemas.microsoft.com/office/powerpoint/2010/main" val="2528079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SA" sz="5400" dirty="0">
                <a:latin typeface="AGA Cordoba V2 قرطبة" panose="02000508020000020004" pitchFamily="2" charset="-78"/>
                <a:ea typeface="AGA Cordoba V2 قرطبة" panose="02000508020000020004" pitchFamily="2" charset="-78"/>
                <a:cs typeface="AGA Cordoba V2 قرطبة" panose="02000508020000020004" pitchFamily="2" charset="-78"/>
              </a:rPr>
              <a:t>لنتساءل أولا لماذا تقنيات التنشيط؟</a:t>
            </a:r>
            <a:endParaRPr lang="en-US" sz="5400" dirty="0">
              <a:latin typeface="AGA Cordoba V2 قرطبة" panose="02000508020000020004" pitchFamily="2" charset="-78"/>
              <a:ea typeface="AGA Cordoba V2 قرطبة" panose="02000508020000020004" pitchFamily="2" charset="-78"/>
              <a:cs typeface="AGA Cordoba V2 قرطبة" panose="02000508020000020004" pitchFamily="2" charset="-78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/>
              <a:t>أثناء التواصل مع التلاميذ لابد أن تحدث مشاكل أو تظهر صعوبات تعيق عملية التعلم  مثل:</a:t>
            </a:r>
            <a:br>
              <a:rPr lang="ar-SA" dirty="0"/>
            </a:br>
            <a:r>
              <a:rPr lang="ar-SA" dirty="0"/>
              <a:t>ـ </a:t>
            </a:r>
            <a:r>
              <a:rPr lang="ar-SA" dirty="0">
                <a:solidFill>
                  <a:srgbClr val="FF0000"/>
                </a:solidFill>
                <a:cs typeface="AF_Diwani" pitchFamily="2" charset="-78"/>
              </a:rPr>
              <a:t>انحباس التواصل</a:t>
            </a:r>
            <a:r>
              <a:rPr lang="ar-SA" dirty="0"/>
              <a:t>: حيث تعين تقنيات التنشيط و العمل في مجموعات كل تلميذ على التعبير عن رأيه عن طريق شخص آخر، إلى أن يتعوذ تدريجيا على الاندماج في المجموعة وأخذ زمام المبادرة.</a:t>
            </a:r>
            <a:br>
              <a:rPr lang="ar-SA" dirty="0"/>
            </a:br>
            <a:r>
              <a:rPr lang="ar-SA" dirty="0"/>
              <a:t>ـ </a:t>
            </a:r>
            <a:r>
              <a:rPr lang="ar-SA" dirty="0">
                <a:solidFill>
                  <a:srgbClr val="FF0000"/>
                </a:solidFill>
                <a:cs typeface="AF_Diwani" pitchFamily="2" charset="-78"/>
              </a:rPr>
              <a:t>الضعف في التفاعل الاجتماعي</a:t>
            </a:r>
            <a:r>
              <a:rPr lang="ar-SA" dirty="0"/>
              <a:t>: فتقنيات العمل في مجموعات توفر جوا مناسبا للتفاعل الاجتماعي المتنوع.</a:t>
            </a:r>
            <a:br>
              <a:rPr lang="ar-SA" dirty="0"/>
            </a:br>
            <a:r>
              <a:rPr lang="ar-SA" dirty="0"/>
              <a:t>ـ </a:t>
            </a:r>
            <a:r>
              <a:rPr lang="ar-SA" dirty="0">
                <a:solidFill>
                  <a:srgbClr val="FF0000"/>
                </a:solidFill>
                <a:cs typeface="AF_Diwani" pitchFamily="2" charset="-78"/>
              </a:rPr>
              <a:t>اهتزاز الثقة بالنفس</a:t>
            </a:r>
            <a:r>
              <a:rPr lang="ar-SA" dirty="0"/>
              <a:t>: قد يحتاج الطالب الى زملائه كي يعبر عن فكرة أو رأي.</a:t>
            </a:r>
            <a:br>
              <a:rPr lang="ar-SA" dirty="0"/>
            </a:br>
            <a:r>
              <a:rPr lang="ar-SA" dirty="0"/>
              <a:t>ـ </a:t>
            </a:r>
            <a:r>
              <a:rPr lang="ar-SA" dirty="0">
                <a:solidFill>
                  <a:srgbClr val="FF0000"/>
                </a:solidFill>
                <a:cs typeface="AF_Diwani" pitchFamily="2" charset="-78"/>
              </a:rPr>
              <a:t>فقدان الدافعية والرغبة</a:t>
            </a:r>
            <a:r>
              <a:rPr lang="ar-SA" dirty="0"/>
              <a:t>: فتقنيات العمل في مجموعات توفر وضعيات حيوية تسمح بالحركة والتحدث بين الزملاء، وتنظيم الطاولات بطريقة مغايرة.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849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b="1" dirty="0"/>
              <a:t>العمل في مجموعات:</a:t>
            </a:r>
            <a:br>
              <a:rPr lang="ar-SA" b="1" dirty="0"/>
            </a:br>
            <a:endParaRPr lang="en-US" dirty="0"/>
          </a:p>
        </p:txBody>
      </p:sp>
      <p:pic>
        <p:nvPicPr>
          <p:cNvPr id="1026" name="Picture 2" descr="team_work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114" y="1389844"/>
            <a:ext cx="7733212" cy="4027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8323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3994" y="1915672"/>
            <a:ext cx="11094373" cy="3092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83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39633" y="0"/>
            <a:ext cx="11377749" cy="6426926"/>
          </a:xfrm>
        </p:spPr>
        <p:txBody>
          <a:bodyPr/>
          <a:lstStyle/>
          <a:p>
            <a:pPr algn="r" rtl="1"/>
            <a:endParaRPr lang="ar-SA" dirty="0"/>
          </a:p>
          <a:p>
            <a:pPr algn="r" rtl="1"/>
            <a:endParaRPr lang="ar-SA" dirty="0"/>
          </a:p>
          <a:p>
            <a:pPr marL="0" indent="0" algn="r" rtl="1">
              <a:buNone/>
            </a:pPr>
            <a:r>
              <a:rPr lang="ar-SA" dirty="0"/>
              <a:t>وفي التنشيط غالبا ما نعمل مع مجموعات صغرى تنقسم إليها جماعة القسم فلابد من الإشارة إلى : </a:t>
            </a:r>
          </a:p>
          <a:p>
            <a:pPr algn="r" rtl="1"/>
            <a:endParaRPr lang="ar-SA" dirty="0"/>
          </a:p>
          <a:p>
            <a:pPr algn="r" rtl="1"/>
            <a:endParaRPr lang="ar-SA" dirty="0"/>
          </a:p>
          <a:p>
            <a:pPr algn="r" rtl="1"/>
            <a:endParaRPr lang="ar-SA" dirty="0"/>
          </a:p>
          <a:p>
            <a:pPr algn="r" rtl="1"/>
            <a:endParaRPr lang="ar-SA" dirty="0"/>
          </a:p>
          <a:p>
            <a:pPr algn="r" rtl="1"/>
            <a:endParaRPr lang="ar-SA" dirty="0"/>
          </a:p>
        </p:txBody>
      </p:sp>
      <p:pic>
        <p:nvPicPr>
          <p:cNvPr id="2050" name="Picture 2" descr="Image of three business people working at meet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006" y="1894115"/>
            <a:ext cx="630936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210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0891" y="391886"/>
            <a:ext cx="10752909" cy="5785077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ar-SA" sz="4400" b="1" i="1" u="sng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A Cordoba V2 قرطبة" panose="02000508020000020004" pitchFamily="2" charset="-78"/>
                <a:ea typeface="AGA Cordoba V2 قرطبة" panose="02000508020000020004" pitchFamily="2" charset="-78"/>
                <a:cs typeface="AGA Cordoba V2 قرطبة" panose="02000508020000020004" pitchFamily="2" charset="-78"/>
              </a:rPr>
              <a:t>أساسيات التالية التي </a:t>
            </a:r>
            <a:r>
              <a:rPr lang="ar-SA" sz="4400" b="1" i="1" u="sng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A Cordoba V2 قرطبة" panose="02000508020000020004" pitchFamily="2" charset="-78"/>
                <a:ea typeface="AGA Cordoba V2 قرطبة" panose="02000508020000020004" pitchFamily="2" charset="-78"/>
                <a:cs typeface="AGA Cordoba V2 قرطبة" panose="02000508020000020004" pitchFamily="2" charset="-78"/>
              </a:rPr>
              <a:t>يتطلبها</a:t>
            </a:r>
            <a:r>
              <a:rPr lang="ar-SA" sz="4400" b="1" i="1" u="sng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A Cordoba V2 قرطبة" panose="02000508020000020004" pitchFamily="2" charset="-78"/>
                <a:ea typeface="AGA Cordoba V2 قرطبة" panose="02000508020000020004" pitchFamily="2" charset="-78"/>
                <a:cs typeface="AGA Cordoba V2 قرطبة" panose="02000508020000020004" pitchFamily="2" charset="-78"/>
              </a:rPr>
              <a:t> العمل مع المجموعات</a:t>
            </a:r>
            <a:endParaRPr lang="fr-MA" sz="4400" b="1" i="1" u="sng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A Cordoba V2 قرطبة" panose="02000508020000020004" pitchFamily="2" charset="-78"/>
              <a:ea typeface="AGA Cordoba V2 قرطبة" panose="02000508020000020004" pitchFamily="2" charset="-78"/>
              <a:cs typeface="AGA Cordoba V2 قرطبة" panose="02000508020000020004" pitchFamily="2" charset="-78"/>
            </a:endParaRPr>
          </a:p>
          <a:p>
            <a:pPr algn="r" rtl="1"/>
            <a:r>
              <a:rPr lang="ar-SA" dirty="0"/>
              <a:t>ـ </a:t>
            </a:r>
            <a:r>
              <a:rPr lang="ar-SA" sz="3200" dirty="0">
                <a:solidFill>
                  <a:srgbClr val="FF0000"/>
                </a:solidFill>
                <a:cs typeface="AF_Diwani" pitchFamily="2" charset="-78"/>
              </a:rPr>
              <a:t>المطلوب الواضح</a:t>
            </a:r>
            <a:r>
              <a:rPr lang="ar-SA" dirty="0"/>
              <a:t>: ولذلك ينبغي التأكد من أنه قد فهم من الجميع، ويحسن تسجيله بما يجعله في المتناول.</a:t>
            </a:r>
            <a:br>
              <a:rPr lang="ar-SA" dirty="0"/>
            </a:br>
            <a:r>
              <a:rPr lang="ar-SA" dirty="0"/>
              <a:t>ـ </a:t>
            </a:r>
            <a:r>
              <a:rPr lang="ar-SA" sz="3200" dirty="0">
                <a:solidFill>
                  <a:srgbClr val="FF0000"/>
                </a:solidFill>
                <a:cs typeface="AF_Diwani" pitchFamily="2" charset="-78"/>
              </a:rPr>
              <a:t>الابتداء بمرحلة تفكر فردية</a:t>
            </a:r>
            <a:r>
              <a:rPr lang="ar-SA" dirty="0"/>
              <a:t>: تدوم ما بين دقيقة أو خمس دقائق يستجمع فيها كل تلميذ أفكاره وموارده حول القضية المطروحة، ويسجلها في ورقة، ليدمجها بعد ذلك مع مجلوبات زملائه في إطار المجموعة.</a:t>
            </a:r>
            <a:br>
              <a:rPr lang="ar-SA" dirty="0"/>
            </a:br>
            <a:r>
              <a:rPr lang="ar-SA" dirty="0"/>
              <a:t>ـ </a:t>
            </a:r>
            <a:r>
              <a:rPr lang="ar-SA" sz="3200" dirty="0">
                <a:solidFill>
                  <a:srgbClr val="FF0000"/>
                </a:solidFill>
                <a:cs typeface="AF_Diwani" pitchFamily="2" charset="-78"/>
              </a:rPr>
              <a:t>اشتراط أثر مكتوب</a:t>
            </a:r>
            <a:r>
              <a:rPr lang="ar-SA" dirty="0"/>
              <a:t>: يصلح للتلاميذ حتى يراجعوا عملهم، وللأستاذ حتى يتابع سير نشاطهم، إلا إذا كانت أهداف النشاط تقتضي عكس ذلك في حالات العمل على الذاكرة مثلا أو اختبار القدرة على </a:t>
            </a:r>
            <a:r>
              <a:rPr lang="ar-SA" dirty="0" err="1"/>
              <a:t>المبادهة</a:t>
            </a:r>
            <a:r>
              <a:rPr lang="ar-SA" dirty="0"/>
              <a:t> أو الارتجال..</a:t>
            </a:r>
            <a:br>
              <a:rPr lang="ar-SA" dirty="0"/>
            </a:br>
            <a:r>
              <a:rPr lang="ar-SA" dirty="0"/>
              <a:t>ـ </a:t>
            </a:r>
            <a:r>
              <a:rPr lang="ar-SA" sz="3200" dirty="0">
                <a:solidFill>
                  <a:srgbClr val="FF0000"/>
                </a:solidFill>
                <a:cs typeface="AF_Diwani" pitchFamily="2" charset="-78"/>
              </a:rPr>
              <a:t>توزيع الوقت على مراحل إنجاز العمل</a:t>
            </a:r>
            <a:r>
              <a:rPr lang="ar-SA" dirty="0"/>
              <a:t>: فالدراسات في هذا المجال تؤكد أنه كلما كانت مدة المهمة محددة وقصيرة كلما كان الانتاج أفضل. بالإضافة إلى أن التلاميذ يستحسنون هذا التوقيت المنضبط، ويعيشونه كتحد.</a:t>
            </a:r>
            <a:br>
              <a:rPr lang="ar-SA" dirty="0"/>
            </a:br>
            <a:r>
              <a:rPr lang="ar-SA" dirty="0"/>
              <a:t>ـ </a:t>
            </a:r>
            <a:r>
              <a:rPr lang="ar-SA" sz="3200" dirty="0">
                <a:solidFill>
                  <a:srgbClr val="FF0000"/>
                </a:solidFill>
                <a:cs typeface="AF_Diwani" pitchFamily="2" charset="-78"/>
              </a:rPr>
              <a:t>إنجاز تحليل جماعي لنتائج كل مجموعة</a:t>
            </a:r>
            <a:r>
              <a:rPr lang="ar-SA" dirty="0"/>
              <a:t> 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234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232229"/>
            <a:ext cx="10515600" cy="1458459"/>
          </a:xfrm>
        </p:spPr>
        <p:txBody>
          <a:bodyPr/>
          <a:lstStyle/>
          <a:p>
            <a:pPr algn="ctr"/>
            <a:r>
              <a:rPr lang="ar-SA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حل المشكلات</a:t>
            </a:r>
            <a:endParaRPr lang="en-US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5154" y="1452282"/>
            <a:ext cx="11793070" cy="4861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5211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9217"/>
          </a:xfrm>
        </p:spPr>
        <p:txBody>
          <a:bodyPr/>
          <a:lstStyle/>
          <a:p>
            <a:pPr algn="ctr"/>
            <a:r>
              <a:rPr lang="ar-SA" dirty="0"/>
              <a:t>طريقة الوضعية التعليمية المشكلة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62857" y="1364342"/>
            <a:ext cx="10990943" cy="5138057"/>
          </a:xfrm>
        </p:spPr>
        <p:txBody>
          <a:bodyPr>
            <a:noAutofit/>
          </a:bodyPr>
          <a:lstStyle/>
          <a:p>
            <a:pPr marL="0" indent="0" algn="justLow" rtl="1">
              <a:buNone/>
            </a:pPr>
            <a:r>
              <a:rPr lang="ar-SA" sz="3200" dirty="0"/>
              <a:t>وهي أشهر الطرق المعمول بها في هذا المجال في العديد من المواد الدراسية باعتبارها عنصرا مركزيا ضمن المقاربة الكفايات بشكل عام، وتقوم على أساس وضع المتعلم أمام </a:t>
            </a:r>
            <a:r>
              <a:rPr lang="ar-SA" sz="3200" b="1" dirty="0">
                <a:solidFill>
                  <a:srgbClr val="FF0000"/>
                </a:solidFill>
              </a:rPr>
              <a:t>مشكل معين ذي دلالة بالنسبة إليه وسياق معين</a:t>
            </a:r>
            <a:r>
              <a:rPr lang="ar-SA" sz="3200" dirty="0"/>
              <a:t>، ودفعه عن طريق المساعدة غير المباشرة والتوجيه المدروس والمخطط له مسبقا ، لتحليله إلى عناصره الأساسية ، واستخدام واستثمار معارفه ومهاراته ومكتسباته المختلفة ، مع استخدام الأدوات والوسائل المادية والمعينات المتاحة من أجل إيجاد حل له ، في احترام تام للتعليمات المطلوبة . و لا تختلف هذه الطريقة مع طريقة حل المشكلات إلا في كون الأخيرة تتعلق في الغالب بمشكلات جزئية ذات ارتباط بدرس أو وحدة معينة ، في حين </a:t>
            </a:r>
            <a:r>
              <a:rPr lang="ar-SA" sz="3200" u="sng" dirty="0"/>
              <a:t>قد</a:t>
            </a:r>
            <a:r>
              <a:rPr lang="ar-SA" sz="3200" dirty="0"/>
              <a:t> تشمل الوضعية التعليمية مشكلات أكثر عمقا وشمولية ، قد يتطلب حلها مجموعة من الوحدات الدراسية ؛</a:t>
            </a:r>
            <a:br>
              <a:rPr lang="ar-SA" sz="3200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7864163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206</Words>
  <Application>Microsoft Office PowerPoint</Application>
  <PresentationFormat>Grand écran</PresentationFormat>
  <Paragraphs>20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0" baseType="lpstr">
      <vt:lpstr>AF_Diwani</vt:lpstr>
      <vt:lpstr>AGA Cordoba V2 قرطبة</vt:lpstr>
      <vt:lpstr>Arial</vt:lpstr>
      <vt:lpstr>Calibri</vt:lpstr>
      <vt:lpstr>Calibri Light</vt:lpstr>
      <vt:lpstr>Times New Roman</vt:lpstr>
      <vt:lpstr>Thème Office</vt:lpstr>
      <vt:lpstr>تقنيات التنشيط البيداغوجي</vt:lpstr>
      <vt:lpstr>Présentation PowerPoint</vt:lpstr>
      <vt:lpstr>لنتساءل أولا لماذا تقنيات التنشيط؟</vt:lpstr>
      <vt:lpstr>العمل في مجموعات: </vt:lpstr>
      <vt:lpstr>Présentation PowerPoint</vt:lpstr>
      <vt:lpstr>Présentation PowerPoint</vt:lpstr>
      <vt:lpstr>Présentation PowerPoint</vt:lpstr>
      <vt:lpstr>حل المشكلات</vt:lpstr>
      <vt:lpstr>طريقة الوضعية التعليمية المشكلة</vt:lpstr>
      <vt:lpstr>تقنية فيليبس</vt:lpstr>
      <vt:lpstr>المحادثة/ الحوار</vt:lpstr>
      <vt:lpstr>الزوبعة الذهنية</vt:lpstr>
      <vt:lpstr>لعبـــــــ  الأدوار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تقنيات التنشيط البيداغوجي</dc:title>
  <dc:creator>khal</dc:creator>
  <cp:lastModifiedBy>khal</cp:lastModifiedBy>
  <cp:revision>23</cp:revision>
  <dcterms:created xsi:type="dcterms:W3CDTF">2016-06-06T20:49:32Z</dcterms:created>
  <dcterms:modified xsi:type="dcterms:W3CDTF">2017-12-25T15:34:15Z</dcterms:modified>
</cp:coreProperties>
</file>