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311" r:id="rId3"/>
    <p:sldId id="277" r:id="rId4"/>
    <p:sldId id="309" r:id="rId5"/>
    <p:sldId id="260" r:id="rId6"/>
    <p:sldId id="261" r:id="rId7"/>
    <p:sldId id="262" r:id="rId8"/>
    <p:sldId id="314" r:id="rId9"/>
    <p:sldId id="264" r:id="rId10"/>
    <p:sldId id="265" r:id="rId11"/>
    <p:sldId id="266" r:id="rId12"/>
    <p:sldId id="267" r:id="rId13"/>
    <p:sldId id="268" r:id="rId14"/>
    <p:sldId id="318" r:id="rId15"/>
    <p:sldId id="272" r:id="rId16"/>
    <p:sldId id="320" r:id="rId17"/>
    <p:sldId id="273" r:id="rId18"/>
    <p:sldId id="321" r:id="rId19"/>
    <p:sldId id="289" r:id="rId20"/>
    <p:sldId id="290" r:id="rId21"/>
    <p:sldId id="292" r:id="rId22"/>
    <p:sldId id="279" r:id="rId23"/>
    <p:sldId id="280" r:id="rId24"/>
    <p:sldId id="281" r:id="rId25"/>
    <p:sldId id="322" r:id="rId26"/>
    <p:sldId id="286" r:id="rId27"/>
    <p:sldId id="310" r:id="rId28"/>
    <p:sldId id="287" r:id="rId29"/>
    <p:sldId id="326" r:id="rId30"/>
    <p:sldId id="327" r:id="rId31"/>
    <p:sldId id="328" r:id="rId32"/>
    <p:sldId id="329" r:id="rId33"/>
    <p:sldId id="330" r:id="rId34"/>
    <p:sldId id="331" r:id="rId35"/>
    <p:sldId id="332" r:id="rId36"/>
    <p:sldId id="288" r:id="rId37"/>
    <p:sldId id="334" r:id="rId38"/>
    <p:sldId id="335" r:id="rId39"/>
    <p:sldId id="336" r:id="rId40"/>
    <p:sldId id="316" r:id="rId41"/>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00FF"/>
    <a:srgbClr val="FF0000"/>
    <a:srgbClr val="CC6600"/>
    <a:srgbClr val="FF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5792" autoAdjust="0"/>
  </p:normalViewPr>
  <p:slideViewPr>
    <p:cSldViewPr>
      <p:cViewPr varScale="1">
        <p:scale>
          <a:sx n="49" d="100"/>
          <a:sy n="49" d="100"/>
        </p:scale>
        <p:origin x="1315" y="29"/>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fr-FR"/>
          </a:p>
        </p:txBody>
      </p:sp>
      <p:sp>
        <p:nvSpPr>
          <p:cNvPr id="26627"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cs typeface="Arial" pitchFamily="34" charset="0"/>
              </a:defRPr>
            </a:lvl1pPr>
          </a:lstStyle>
          <a:p>
            <a:pPr>
              <a:defRPr/>
            </a:pPr>
            <a:endParaRPr lang="fr-FR"/>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26630"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cs typeface="Arial" pitchFamily="34" charset="0"/>
              </a:defRPr>
            </a:lvl1pPr>
          </a:lstStyle>
          <a:p>
            <a:pPr>
              <a:defRPr/>
            </a:pPr>
            <a:endParaRPr lang="fr-FR"/>
          </a:p>
        </p:txBody>
      </p:sp>
      <p:sp>
        <p:nvSpPr>
          <p:cNvPr id="26631"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2495C8-D32D-4F6C-BD8E-96E61F71C5E5}"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ar-SA" dirty="0"/>
              <a:t>3مراحل اساسية</a:t>
            </a:r>
            <a:r>
              <a:rPr lang="ar-SA" baseline="0" dirty="0"/>
              <a:t> في </a:t>
            </a:r>
            <a:r>
              <a:rPr lang="ar-SA" baseline="0" dirty="0" err="1"/>
              <a:t>الديداكتيك</a:t>
            </a:r>
            <a:r>
              <a:rPr lang="ar-SA" baseline="0" dirty="0"/>
              <a:t> التخطيط,,,,</a:t>
            </a:r>
            <a:endParaRPr lang="fr-FR" dirty="0"/>
          </a:p>
        </p:txBody>
      </p:sp>
      <p:sp>
        <p:nvSpPr>
          <p:cNvPr id="4" name="Espace réservé du numéro de diapositive 3"/>
          <p:cNvSpPr>
            <a:spLocks noGrp="1"/>
          </p:cNvSpPr>
          <p:nvPr>
            <p:ph type="sldNum" sz="quarter" idx="10"/>
          </p:nvPr>
        </p:nvSpPr>
        <p:spPr/>
        <p:txBody>
          <a:bodyPr/>
          <a:lstStyle/>
          <a:p>
            <a:pPr>
              <a:defRPr/>
            </a:pPr>
            <a:fld id="{272495C8-D32D-4F6C-BD8E-96E61F71C5E5}" type="slidenum">
              <a:rPr lang="fr-FR" smtClean="0"/>
              <a:pPr>
                <a:defRPr/>
              </a:pPr>
              <a:t>8</a:t>
            </a:fld>
            <a:endParaRPr lang="fr-FR"/>
          </a:p>
        </p:txBody>
      </p:sp>
    </p:spTree>
    <p:extLst>
      <p:ext uri="{BB962C8B-B14F-4D97-AF65-F5344CB8AC3E}">
        <p14:creationId xmlns:p14="http://schemas.microsoft.com/office/powerpoint/2010/main" val="1771576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EAE0CAD-7CCD-4649-9301-D5ED24AA8AB5}" type="slidenum">
              <a:rPr lang="fr-FR" altLang="fr-FR" smtClean="0"/>
              <a:pPr>
                <a:spcBef>
                  <a:spcPct val="0"/>
                </a:spcBef>
              </a:pPr>
              <a:t>19</a:t>
            </a:fld>
            <a:endParaRPr lang="fr-FR" altLang="fr-F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649878F-01C6-4449-AFF3-CC4A6B4CA7CE}" type="slidenum">
              <a:rPr lang="fr-FR" altLang="fr-FR" smtClean="0"/>
              <a:pPr>
                <a:spcBef>
                  <a:spcPct val="0"/>
                </a:spcBef>
              </a:pPr>
              <a:t>20</a:t>
            </a:fld>
            <a:endParaRPr lang="fr-FR" altLang="fr-F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2605A01A-C60A-4061-B0C4-CC812A7A1628}" type="slidenum">
              <a:rPr lang="fr-FR" altLang="fr-FR" smtClean="0"/>
              <a:pPr>
                <a:spcBef>
                  <a:spcPct val="0"/>
                </a:spcBef>
              </a:pPr>
              <a:t>21</a:t>
            </a:fld>
            <a:endParaRPr lang="fr-FR" altLang="fr-F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ln/>
        </p:spPr>
      </p:sp>
      <p:sp>
        <p:nvSpPr>
          <p:cNvPr id="54275"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a:p>
        </p:txBody>
      </p:sp>
      <p:sp>
        <p:nvSpPr>
          <p:cNvPr id="54276"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DE5AC4-81C0-4D35-94F1-495E81158DCD}" type="slidenum">
              <a:rPr lang="fr-FR" altLang="fr-FR" smtClean="0">
                <a:latin typeface="Calibri" panose="020F0502020204030204" pitchFamily="34" charset="0"/>
              </a:rPr>
              <a:pPr/>
              <a:t>35</a:t>
            </a:fld>
            <a:endParaRPr lang="fr-FR" altLang="fr-FR">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endParaRPr lang="ar-DZ"/>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endParaRPr lang="ar-DZ"/>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742D5122-0633-4CFD-B99B-DBF7A24E75E1}" type="slidenum">
              <a:rPr lang="fr-FR"/>
              <a:pPr>
                <a:defRPr/>
              </a:pPr>
              <a:t>‹N°›</a:t>
            </a:fld>
            <a:endParaRPr lang="fr-FR"/>
          </a:p>
        </p:txBody>
      </p:sp>
    </p:spTree>
    <p:extLst>
      <p:ext uri="{BB962C8B-B14F-4D97-AF65-F5344CB8AC3E}">
        <p14:creationId xmlns:p14="http://schemas.microsoft.com/office/powerpoint/2010/main" val="2593926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ar-DZ"/>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A75C5D5-0231-4593-8AB3-208D581078A4}" type="slidenum">
              <a:rPr lang="fr-FR"/>
              <a:pPr>
                <a:defRPr/>
              </a:pPr>
              <a:t>‹N°›</a:t>
            </a:fld>
            <a:endParaRPr lang="fr-FR"/>
          </a:p>
        </p:txBody>
      </p:sp>
    </p:spTree>
    <p:extLst>
      <p:ext uri="{BB962C8B-B14F-4D97-AF65-F5344CB8AC3E}">
        <p14:creationId xmlns:p14="http://schemas.microsoft.com/office/powerpoint/2010/main" val="2259321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endParaRPr lang="ar-DZ"/>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7ABB1FD3-CD31-4EE7-9F0F-E7F524295F90}" type="slidenum">
              <a:rPr lang="fr-FR"/>
              <a:pPr>
                <a:defRPr/>
              </a:pPr>
              <a:t>‹N°›</a:t>
            </a:fld>
            <a:endParaRPr lang="fr-FR"/>
          </a:p>
        </p:txBody>
      </p:sp>
    </p:spTree>
    <p:extLst>
      <p:ext uri="{BB962C8B-B14F-4D97-AF65-F5344CB8AC3E}">
        <p14:creationId xmlns:p14="http://schemas.microsoft.com/office/powerpoint/2010/main" val="287219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ar-DZ"/>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543DFCF0-E642-44F4-BA7E-B85A1B30796D}" type="slidenum">
              <a:rPr lang="fr-FR"/>
              <a:pPr>
                <a:defRPr/>
              </a:pPr>
              <a:t>‹N°›</a:t>
            </a:fld>
            <a:endParaRPr lang="fr-FR"/>
          </a:p>
        </p:txBody>
      </p:sp>
    </p:spTree>
    <p:extLst>
      <p:ext uri="{BB962C8B-B14F-4D97-AF65-F5344CB8AC3E}">
        <p14:creationId xmlns:p14="http://schemas.microsoft.com/office/powerpoint/2010/main" val="3183535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r">
              <a:defRPr sz="4000" b="1" cap="all"/>
            </a:lvl1pPr>
          </a:lstStyle>
          <a:p>
            <a:r>
              <a:rPr lang="fr-FR"/>
              <a:t>Modifiez le style du titre</a:t>
            </a:r>
            <a:endParaRPr lang="ar-DZ"/>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D1382AD-B4B8-4549-82A5-8E13850E0CD5}" type="slidenum">
              <a:rPr lang="fr-FR"/>
              <a:pPr>
                <a:defRPr/>
              </a:pPr>
              <a:t>‹N°›</a:t>
            </a:fld>
            <a:endParaRPr lang="fr-FR"/>
          </a:p>
        </p:txBody>
      </p:sp>
    </p:spTree>
    <p:extLst>
      <p:ext uri="{BB962C8B-B14F-4D97-AF65-F5344CB8AC3E}">
        <p14:creationId xmlns:p14="http://schemas.microsoft.com/office/powerpoint/2010/main" val="6937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ar-DZ"/>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D4BCEB2D-21EC-44B4-9742-A56DBF84C16E}" type="slidenum">
              <a:rPr lang="fr-FR"/>
              <a:pPr>
                <a:defRPr/>
              </a:pPr>
              <a:t>‹N°›</a:t>
            </a:fld>
            <a:endParaRPr lang="fr-FR"/>
          </a:p>
        </p:txBody>
      </p:sp>
    </p:spTree>
    <p:extLst>
      <p:ext uri="{BB962C8B-B14F-4D97-AF65-F5344CB8AC3E}">
        <p14:creationId xmlns:p14="http://schemas.microsoft.com/office/powerpoint/2010/main" val="57569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endParaRPr lang="ar-DZ"/>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26F97C9E-BC02-4A57-B915-A9C710695A0E}" type="slidenum">
              <a:rPr lang="fr-FR"/>
              <a:pPr>
                <a:defRPr/>
              </a:pPr>
              <a:t>‹N°›</a:t>
            </a:fld>
            <a:endParaRPr lang="fr-FR"/>
          </a:p>
        </p:txBody>
      </p:sp>
    </p:spTree>
    <p:extLst>
      <p:ext uri="{BB962C8B-B14F-4D97-AF65-F5344CB8AC3E}">
        <p14:creationId xmlns:p14="http://schemas.microsoft.com/office/powerpoint/2010/main" val="365859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ar-DZ"/>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909655F0-A7F7-420B-89BA-34AB4E30C37E}" type="slidenum">
              <a:rPr lang="fr-FR"/>
              <a:pPr>
                <a:defRPr/>
              </a:pPr>
              <a:t>‹N°›</a:t>
            </a:fld>
            <a:endParaRPr lang="fr-FR"/>
          </a:p>
        </p:txBody>
      </p:sp>
    </p:spTree>
    <p:extLst>
      <p:ext uri="{BB962C8B-B14F-4D97-AF65-F5344CB8AC3E}">
        <p14:creationId xmlns:p14="http://schemas.microsoft.com/office/powerpoint/2010/main" val="2819503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43565C8D-619E-4748-9A4F-5AEA6606DC34}" type="slidenum">
              <a:rPr lang="fr-FR"/>
              <a:pPr>
                <a:defRPr/>
              </a:pPr>
              <a:t>‹N°›</a:t>
            </a:fld>
            <a:endParaRPr lang="fr-FR"/>
          </a:p>
        </p:txBody>
      </p:sp>
    </p:spTree>
    <p:extLst>
      <p:ext uri="{BB962C8B-B14F-4D97-AF65-F5344CB8AC3E}">
        <p14:creationId xmlns:p14="http://schemas.microsoft.com/office/powerpoint/2010/main" val="3717016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r">
              <a:defRPr sz="2000" b="1"/>
            </a:lvl1pPr>
          </a:lstStyle>
          <a:p>
            <a:r>
              <a:rPr lang="fr-FR"/>
              <a:t>Modifiez le style du titre</a:t>
            </a:r>
            <a:endParaRPr lang="ar-DZ"/>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ar-DZ"/>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F9F272F-7B66-4272-8A87-DED88BDBBC3A}" type="slidenum">
              <a:rPr lang="fr-FR"/>
              <a:pPr>
                <a:defRPr/>
              </a:pPr>
              <a:t>‹N°›</a:t>
            </a:fld>
            <a:endParaRPr lang="fr-FR"/>
          </a:p>
        </p:txBody>
      </p:sp>
    </p:spTree>
    <p:extLst>
      <p:ext uri="{BB962C8B-B14F-4D97-AF65-F5344CB8AC3E}">
        <p14:creationId xmlns:p14="http://schemas.microsoft.com/office/powerpoint/2010/main" val="2310358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r">
              <a:defRPr sz="2000" b="1"/>
            </a:lvl1pPr>
          </a:lstStyle>
          <a:p>
            <a:r>
              <a:rPr lang="fr-FR"/>
              <a:t>Modifiez le style du titre</a:t>
            </a:r>
            <a:endParaRPr lang="ar-DZ"/>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DZ"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357564FD-4182-4F8C-B9B3-FC2900B03387}" type="slidenum">
              <a:rPr lang="fr-FR"/>
              <a:pPr>
                <a:defRPr/>
              </a:pPr>
              <a:t>‹N°›</a:t>
            </a:fld>
            <a:endParaRPr lang="fr-FR"/>
          </a:p>
        </p:txBody>
      </p:sp>
    </p:spTree>
    <p:extLst>
      <p:ext uri="{BB962C8B-B14F-4D97-AF65-F5344CB8AC3E}">
        <p14:creationId xmlns:p14="http://schemas.microsoft.com/office/powerpoint/2010/main" val="1797697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Arial" pitchFamily="34" charset="0"/>
                <a:cs typeface="Arial" pitchFamily="34" charset="0"/>
              </a:defRPr>
            </a:lvl1pPr>
          </a:lstStyle>
          <a:p>
            <a:pPr>
              <a:defRPr/>
            </a:pPr>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Arial" pitchFamily="34" charset="0"/>
                <a:cs typeface="Arial" pitchFamily="34" charset="0"/>
              </a:defRPr>
            </a:lvl1pPr>
          </a:lstStyle>
          <a:p>
            <a:pPr>
              <a:defRPr/>
            </a:pPr>
            <a:endParaRPr lang="fr-F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C339F5C-1BC8-4755-98B2-B7ABC679EE6B}"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prog_3am/grille%20sp&#233;cification.doc"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4595813" y="877888"/>
            <a:ext cx="311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fr-FR" altLang="fr-FR" sz="3600"/>
              <a:t> </a:t>
            </a:r>
          </a:p>
        </p:txBody>
      </p:sp>
      <p:sp>
        <p:nvSpPr>
          <p:cNvPr id="3075" name="Rectangle 10"/>
          <p:cNvSpPr>
            <a:spLocks noChangeArrowheads="1"/>
          </p:cNvSpPr>
          <p:nvPr/>
        </p:nvSpPr>
        <p:spPr bwMode="auto">
          <a:xfrm>
            <a:off x="3786002" y="2677825"/>
            <a:ext cx="21403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SA" altLang="fr-FR" b="1" dirty="0" err="1"/>
              <a:t>الديداكتيك</a:t>
            </a:r>
            <a:r>
              <a:rPr lang="ar-SA" altLang="fr-FR" b="1" dirty="0"/>
              <a:t> العام</a:t>
            </a:r>
            <a:endParaRPr lang="ar-DZ" altLang="fr-FR"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22288" y="476250"/>
            <a:ext cx="8153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668338" algn="r"/>
                <a:tab pos="1125538" algn="r"/>
                <a:tab pos="1239838" algn="r"/>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668338" algn="r"/>
                <a:tab pos="1125538" algn="r"/>
                <a:tab pos="1239838" algn="r"/>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668338" algn="r"/>
                <a:tab pos="1125538" algn="r"/>
                <a:tab pos="1239838" algn="r"/>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668338" algn="r"/>
                <a:tab pos="1125538" algn="r"/>
                <a:tab pos="1239838" algn="r"/>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668338" algn="r"/>
                <a:tab pos="1125538" algn="r"/>
                <a:tab pos="1239838" algn="r"/>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668338" algn="r"/>
                <a:tab pos="1125538" algn="r"/>
                <a:tab pos="1239838" algn="r"/>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668338" algn="r"/>
                <a:tab pos="1125538" algn="r"/>
                <a:tab pos="1239838" algn="r"/>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668338" algn="r"/>
                <a:tab pos="1125538" algn="r"/>
                <a:tab pos="1239838" algn="r"/>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668338" algn="r"/>
                <a:tab pos="1125538" algn="r"/>
                <a:tab pos="1239838" algn="r"/>
              </a:tabLst>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a:t>
            </a:r>
            <a:r>
              <a:rPr lang="ar-DZ" altLang="fr-FR" sz="2800" b="1">
                <a:solidFill>
                  <a:srgbClr val="FF0000"/>
                </a:solidFill>
              </a:rPr>
              <a:t>ديداكتيك الفلسفة</a:t>
            </a:r>
            <a:r>
              <a:rPr lang="ar-DZ" altLang="fr-FR" sz="2800" b="1"/>
              <a:t> : </a:t>
            </a:r>
            <a:r>
              <a:rPr lang="ar-DZ" altLang="fr-FR" sz="2800"/>
              <a:t>دراسة  وضعيات و سيرورات تعليم و تعلّم الفلسفة</a:t>
            </a:r>
          </a:p>
        </p:txBody>
      </p:sp>
      <p:sp>
        <p:nvSpPr>
          <p:cNvPr id="15363" name="Rectangle 3"/>
          <p:cNvSpPr>
            <a:spLocks noChangeArrowheads="1"/>
          </p:cNvSpPr>
          <p:nvPr/>
        </p:nvSpPr>
        <p:spPr bwMode="auto">
          <a:xfrm>
            <a:off x="331788" y="1196975"/>
            <a:ext cx="8343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a:t>
            </a:r>
            <a:r>
              <a:rPr lang="ar-DZ" altLang="fr-FR" sz="2800" b="1">
                <a:solidFill>
                  <a:srgbClr val="FF0000"/>
                </a:solidFill>
              </a:rPr>
              <a:t>ديداكتيك الفيزياء</a:t>
            </a:r>
            <a:r>
              <a:rPr lang="fr-FR" altLang="fr-FR" sz="2800" b="1"/>
              <a:t> :</a:t>
            </a:r>
            <a:r>
              <a:rPr lang="ar-DZ" altLang="fr-FR" sz="2800"/>
              <a:t> دراسة</a:t>
            </a:r>
            <a:r>
              <a:rPr lang="fr-FR" altLang="fr-FR" sz="2800"/>
              <a:t>  </a:t>
            </a:r>
            <a:r>
              <a:rPr lang="ar-DZ" altLang="fr-FR" sz="2800"/>
              <a:t>علمية لسيرورات</a:t>
            </a:r>
            <a:r>
              <a:rPr lang="fr-FR" altLang="fr-FR" sz="2800"/>
              <a:t>  </a:t>
            </a:r>
            <a:r>
              <a:rPr lang="ar-DZ" altLang="fr-FR" sz="2800"/>
              <a:t>تعليم</a:t>
            </a:r>
            <a:r>
              <a:rPr lang="fr-FR" altLang="fr-FR" sz="2800"/>
              <a:t>  </a:t>
            </a:r>
            <a:r>
              <a:rPr lang="ar-DZ" altLang="fr-FR" sz="2800"/>
              <a:t>و</a:t>
            </a:r>
            <a:r>
              <a:rPr lang="fr-FR" altLang="fr-FR" sz="2800"/>
              <a:t>  </a:t>
            </a:r>
            <a:r>
              <a:rPr lang="ar-DZ" altLang="fr-FR" sz="2800"/>
              <a:t>تعلّم هذه المادة</a:t>
            </a:r>
            <a:r>
              <a:rPr lang="fr-FR" altLang="fr-FR" sz="2800"/>
              <a:t> </a:t>
            </a:r>
            <a:endParaRPr lang="en-US" altLang="fr-FR" sz="2800"/>
          </a:p>
        </p:txBody>
      </p:sp>
      <p:sp>
        <p:nvSpPr>
          <p:cNvPr id="15364" name="Rectangle 4"/>
          <p:cNvSpPr>
            <a:spLocks noChangeArrowheads="1"/>
          </p:cNvSpPr>
          <p:nvPr/>
        </p:nvSpPr>
        <p:spPr bwMode="auto">
          <a:xfrm>
            <a:off x="468313" y="1989138"/>
            <a:ext cx="8280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tabLst>
                <a:tab pos="668338" algn="r"/>
                <a:tab pos="1239838" algn="r"/>
                <a:tab pos="1468438" algn="r"/>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668338" algn="r"/>
                <a:tab pos="1239838" algn="r"/>
                <a:tab pos="1468438" algn="r"/>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668338" algn="r"/>
                <a:tab pos="1239838" algn="r"/>
                <a:tab pos="1468438" algn="r"/>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1800"/>
              <a:t> </a:t>
            </a:r>
            <a:r>
              <a:rPr lang="ar-DZ" altLang="fr-FR" sz="2800" b="1"/>
              <a:t>- </a:t>
            </a:r>
            <a:r>
              <a:rPr lang="ar-DZ" altLang="fr-FR" sz="2800" b="1">
                <a:solidFill>
                  <a:srgbClr val="FF0000"/>
                </a:solidFill>
              </a:rPr>
              <a:t>ديداكتيك اللغات</a:t>
            </a:r>
            <a:r>
              <a:rPr lang="ar-DZ" altLang="fr-FR" sz="2800" b="1"/>
              <a:t> : </a:t>
            </a:r>
            <a:r>
              <a:rPr lang="ar-DZ" altLang="fr-FR" sz="2800"/>
              <a:t>تهتم بالمتغيرات العملية التربوية ( المتعلم ،</a:t>
            </a:r>
            <a:r>
              <a:rPr lang="ar-DZ" altLang="fr-FR" sz="1800"/>
              <a:t> </a:t>
            </a:r>
            <a:r>
              <a:rPr lang="ar-DZ" altLang="fr-FR" sz="2800"/>
              <a:t>علاقة</a:t>
            </a:r>
          </a:p>
          <a:p>
            <a:pPr algn="r" rtl="1" eaLnBrk="1" hangingPunct="1">
              <a:spcBef>
                <a:spcPct val="0"/>
              </a:spcBef>
              <a:buFontTx/>
              <a:buNone/>
            </a:pPr>
            <a:r>
              <a:rPr lang="ar-DZ" altLang="fr-FR" sz="2800"/>
              <a:t>   اللغة بالمحيط ، المحتوى التعليمي ، المدرسين ، الطرائق  و الوسائل )</a:t>
            </a:r>
          </a:p>
        </p:txBody>
      </p:sp>
      <p:sp>
        <p:nvSpPr>
          <p:cNvPr id="15365" name="Rectangle 5"/>
          <p:cNvSpPr>
            <a:spLocks noChangeArrowheads="1"/>
          </p:cNvSpPr>
          <p:nvPr/>
        </p:nvSpPr>
        <p:spPr bwMode="auto">
          <a:xfrm>
            <a:off x="755650" y="3141663"/>
            <a:ext cx="7920038"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668338" algn="r"/>
                <a:tab pos="1239838" algn="r"/>
                <a:tab pos="1468438" algn="r"/>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668338" algn="r"/>
                <a:tab pos="1239838" algn="r"/>
                <a:tab pos="1468438" algn="r"/>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668338" algn="r"/>
                <a:tab pos="1239838" algn="r"/>
                <a:tab pos="1468438" algn="r"/>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Char char="-"/>
            </a:pPr>
            <a:r>
              <a:rPr lang="ar-DZ" altLang="fr-FR" sz="2800" b="1"/>
              <a:t> </a:t>
            </a:r>
            <a:r>
              <a:rPr lang="ar-DZ" altLang="fr-FR" sz="2800" b="1">
                <a:solidFill>
                  <a:srgbClr val="FF0000"/>
                </a:solidFill>
              </a:rPr>
              <a:t>ديداكتيك الرياضيات</a:t>
            </a:r>
            <a:r>
              <a:rPr lang="ar-DZ" altLang="fr-FR" sz="2800" b="1"/>
              <a:t> : </a:t>
            </a:r>
            <a:r>
              <a:rPr lang="ar-DZ" altLang="fr-FR" sz="2800"/>
              <a:t>دراسة علمية لخصائص المادة ، للبيداغوجية </a:t>
            </a:r>
          </a:p>
          <a:p>
            <a:pPr algn="r" rtl="1" eaLnBrk="1" hangingPunct="1">
              <a:spcBef>
                <a:spcPct val="0"/>
              </a:spcBef>
              <a:buFontTx/>
              <a:buNone/>
            </a:pPr>
            <a:r>
              <a:rPr lang="ar-DZ" altLang="fr-FR" sz="2800"/>
              <a:t>             المعتمدة ، للبعد السيكولوجي و للبعد  البنائي  أو التطبيقي </a:t>
            </a:r>
          </a:p>
        </p:txBody>
      </p:sp>
      <p:sp>
        <p:nvSpPr>
          <p:cNvPr id="15366" name="Rectangle 6"/>
          <p:cNvSpPr>
            <a:spLocks noChangeArrowheads="1"/>
          </p:cNvSpPr>
          <p:nvPr/>
        </p:nvSpPr>
        <p:spPr bwMode="auto">
          <a:xfrm>
            <a:off x="130175" y="4283075"/>
            <a:ext cx="8763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Char char="-"/>
            </a:pPr>
            <a:r>
              <a:rPr lang="ar-DZ" altLang="fr-FR" sz="2800" b="1"/>
              <a:t> </a:t>
            </a:r>
            <a:r>
              <a:rPr lang="ar-DZ" altLang="fr-FR" sz="2800" b="1">
                <a:solidFill>
                  <a:srgbClr val="FF0000"/>
                </a:solidFill>
              </a:rPr>
              <a:t>ديداكتيك العلوم الطبيعية</a:t>
            </a:r>
            <a:r>
              <a:rPr lang="fr-FR" altLang="fr-FR" sz="2800" b="1">
                <a:solidFill>
                  <a:srgbClr val="FF0000"/>
                </a:solidFill>
              </a:rPr>
              <a:t> :</a:t>
            </a:r>
            <a:r>
              <a:rPr lang="fr-FR" altLang="fr-FR" sz="2800" b="1"/>
              <a:t> </a:t>
            </a:r>
            <a:r>
              <a:rPr lang="ar-DZ" altLang="fr-FR" sz="2800"/>
              <a:t>دراسة آليات</a:t>
            </a:r>
            <a:r>
              <a:rPr lang="fr-FR" altLang="fr-FR" sz="2800"/>
              <a:t>  </a:t>
            </a:r>
            <a:r>
              <a:rPr lang="ar-DZ" altLang="fr-FR" sz="2800"/>
              <a:t>اكتساب المفاهيم</a:t>
            </a:r>
            <a:r>
              <a:rPr lang="fr-FR" altLang="fr-FR" sz="2800"/>
              <a:t>  </a:t>
            </a:r>
            <a:r>
              <a:rPr lang="ar-DZ" altLang="fr-FR" sz="2800"/>
              <a:t>و على التمثيلات</a:t>
            </a:r>
          </a:p>
          <a:p>
            <a:pPr algn="r" rtl="1" eaLnBrk="1" hangingPunct="1">
              <a:spcBef>
                <a:spcPct val="0"/>
              </a:spcBef>
              <a:buFontTx/>
              <a:buNone/>
            </a:pPr>
            <a:r>
              <a:rPr lang="ar-DZ" altLang="fr-FR" sz="2800"/>
              <a:t>                                  و النقل الديداكتيكي</a:t>
            </a:r>
            <a:r>
              <a:rPr lang="fr-FR" altLang="fr-FR" sz="2800"/>
              <a:t> </a:t>
            </a:r>
          </a:p>
        </p:txBody>
      </p:sp>
      <p:sp>
        <p:nvSpPr>
          <p:cNvPr id="15367" name="Rectangle 7"/>
          <p:cNvSpPr>
            <a:spLocks noChangeArrowheads="1"/>
          </p:cNvSpPr>
          <p:nvPr/>
        </p:nvSpPr>
        <p:spPr bwMode="auto">
          <a:xfrm>
            <a:off x="263525" y="5373688"/>
            <a:ext cx="84121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668338" algn="r"/>
                <a:tab pos="1239838" algn="r"/>
                <a:tab pos="1468438" algn="r"/>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668338" algn="r"/>
                <a:tab pos="1239838" algn="r"/>
                <a:tab pos="1468438" algn="r"/>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668338" algn="r"/>
                <a:tab pos="1239838" algn="r"/>
                <a:tab pos="1468438" algn="r"/>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668338" algn="r"/>
                <a:tab pos="1239838" algn="r"/>
                <a:tab pos="1468438" algn="r"/>
              </a:tabLst>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Char char="-"/>
            </a:pPr>
            <a:r>
              <a:rPr lang="ar-DZ" altLang="fr-FR" sz="2800" b="1">
                <a:solidFill>
                  <a:srgbClr val="FF0000"/>
                </a:solidFill>
              </a:rPr>
              <a:t> ديداكتيك العلوم الاجتماعية</a:t>
            </a:r>
            <a:r>
              <a:rPr lang="ar-DZ" altLang="fr-FR" sz="2800" b="1"/>
              <a:t> :</a:t>
            </a:r>
            <a:r>
              <a:rPr lang="ar-DZ" altLang="fr-FR" sz="2800"/>
              <a:t> دراسة علمية حول طرائق التدريس ، </a:t>
            </a:r>
          </a:p>
          <a:p>
            <a:pPr algn="r" rtl="1" eaLnBrk="1" hangingPunct="1">
              <a:spcBef>
                <a:spcPct val="0"/>
              </a:spcBef>
              <a:buFontTx/>
              <a:buNone/>
            </a:pPr>
            <a:r>
              <a:rPr lang="ar-DZ" altLang="fr-FR" sz="2800"/>
              <a:t>حول التدريس بالاكتشاف حول الوسائل ، حول المضامين ، مجال كل علم</a:t>
            </a:r>
            <a:r>
              <a:rPr lang="fr-FR" altLang="fr-FR" sz="2800"/>
              <a:t> </a:t>
            </a:r>
            <a:endParaRPr lang="en-US" altLang="fr-FR"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4" grpId="0"/>
      <p:bldP spid="15365" grpId="0"/>
      <p:bldP spid="15366" grpId="0"/>
      <p:bldP spid="153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2484438" y="328613"/>
            <a:ext cx="3960812" cy="6508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ar-DZ" altLang="fr-FR" sz="3600" b="1">
                <a:solidFill>
                  <a:srgbClr val="FF0000"/>
                </a:solidFill>
              </a:rPr>
              <a:t>مجالات  التعليمية</a:t>
            </a:r>
            <a:r>
              <a:rPr lang="fr-FR" altLang="fr-FR" sz="1800"/>
              <a:t> </a:t>
            </a:r>
          </a:p>
        </p:txBody>
      </p:sp>
      <p:sp>
        <p:nvSpPr>
          <p:cNvPr id="14339" name="Rectangle 3"/>
          <p:cNvSpPr>
            <a:spLocks noChangeArrowheads="1"/>
          </p:cNvSpPr>
          <p:nvPr/>
        </p:nvSpPr>
        <p:spPr bwMode="auto">
          <a:xfrm>
            <a:off x="2700338" y="1268413"/>
            <a:ext cx="49291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يهتم الديداكتيكي</a:t>
            </a:r>
            <a:r>
              <a:rPr lang="fr-FR" altLang="fr-FR" sz="1800" b="1"/>
              <a:t>  </a:t>
            </a:r>
            <a:r>
              <a:rPr lang="ar-DZ" altLang="fr-FR" sz="2800" b="1"/>
              <a:t>بمجموعة من المجالات</a:t>
            </a:r>
            <a:r>
              <a:rPr lang="fr-FR" altLang="fr-FR" sz="1800" b="1"/>
              <a:t> :</a:t>
            </a:r>
            <a:r>
              <a:rPr lang="fr-FR" altLang="fr-FR" sz="1800"/>
              <a:t> </a:t>
            </a:r>
          </a:p>
        </p:txBody>
      </p:sp>
      <p:sp>
        <p:nvSpPr>
          <p:cNvPr id="14340" name="Rectangle 4"/>
          <p:cNvSpPr>
            <a:spLocks noChangeArrowheads="1"/>
          </p:cNvSpPr>
          <p:nvPr/>
        </p:nvSpPr>
        <p:spPr bwMode="auto">
          <a:xfrm>
            <a:off x="404813" y="1989138"/>
            <a:ext cx="848836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t>-  </a:t>
            </a:r>
            <a:r>
              <a:rPr lang="ar-DZ" altLang="fr-FR" sz="2800" b="1" dirty="0">
                <a:solidFill>
                  <a:srgbClr val="0000FF"/>
                </a:solidFill>
              </a:rPr>
              <a:t>السيكولوجيا </a:t>
            </a:r>
            <a:r>
              <a:rPr lang="ar-DZ" altLang="fr-FR" sz="1800" b="1" dirty="0">
                <a:solidFill>
                  <a:srgbClr val="0000FF"/>
                </a:solidFill>
              </a:rPr>
              <a:t>( </a:t>
            </a:r>
            <a:r>
              <a:rPr lang="fr-FR" altLang="fr-FR" sz="1800" b="1" dirty="0">
                <a:solidFill>
                  <a:srgbClr val="0000FF"/>
                </a:solidFill>
              </a:rPr>
              <a:t>psychologie</a:t>
            </a:r>
            <a:r>
              <a:rPr lang="ar-DZ" altLang="fr-FR" sz="1800" b="1" dirty="0">
                <a:solidFill>
                  <a:srgbClr val="0000FF"/>
                </a:solidFill>
              </a:rPr>
              <a:t> )</a:t>
            </a:r>
            <a:r>
              <a:rPr lang="ar-DZ" altLang="fr-FR" sz="1800" b="1" dirty="0"/>
              <a:t> :  </a:t>
            </a:r>
            <a:r>
              <a:rPr lang="ar-DZ" altLang="fr-FR" sz="2800" b="1" dirty="0"/>
              <a:t>علم النفس النمو - علم النفس الاجتماعي </a:t>
            </a:r>
          </a:p>
          <a:p>
            <a:pPr algn="r" rtl="1" eaLnBrk="1" hangingPunct="1">
              <a:spcBef>
                <a:spcPct val="0"/>
              </a:spcBef>
              <a:buFontTx/>
              <a:buNone/>
            </a:pPr>
            <a:r>
              <a:rPr lang="ar-DZ" altLang="fr-FR" sz="2800" b="1" dirty="0"/>
              <a:t>                 - التحليل النفسي - علم النفس التربوي - علم النفس العام</a:t>
            </a:r>
            <a:endParaRPr lang="fr-FR" altLang="fr-FR" sz="2800" dirty="0"/>
          </a:p>
        </p:txBody>
      </p:sp>
      <p:sp>
        <p:nvSpPr>
          <p:cNvPr id="14341" name="Rectangle 5"/>
          <p:cNvSpPr>
            <a:spLocks noChangeArrowheads="1"/>
          </p:cNvSpPr>
          <p:nvPr/>
        </p:nvSpPr>
        <p:spPr bwMode="auto">
          <a:xfrm>
            <a:off x="1665288" y="3284538"/>
            <a:ext cx="71310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  السوسيولوجيا  ( </a:t>
            </a:r>
            <a:r>
              <a:rPr lang="fr-FR" altLang="fr-FR" sz="2000" b="1">
                <a:solidFill>
                  <a:srgbClr val="0000FF"/>
                </a:solidFill>
              </a:rPr>
              <a:t>sociologie</a:t>
            </a:r>
            <a:r>
              <a:rPr lang="ar-DZ" altLang="fr-FR" sz="2800" b="1">
                <a:solidFill>
                  <a:srgbClr val="0000FF"/>
                </a:solidFill>
              </a:rPr>
              <a:t> )</a:t>
            </a:r>
            <a:r>
              <a:rPr lang="ar-DZ" altLang="fr-FR" sz="2800" b="1"/>
              <a:t> :   سوسيولوجيا  التربية</a:t>
            </a:r>
          </a:p>
        </p:txBody>
      </p:sp>
      <p:sp>
        <p:nvSpPr>
          <p:cNvPr id="14342" name="Rectangle 6"/>
          <p:cNvSpPr>
            <a:spLocks noChangeArrowheads="1"/>
          </p:cNvSpPr>
          <p:nvPr/>
        </p:nvSpPr>
        <p:spPr bwMode="auto">
          <a:xfrm>
            <a:off x="1220788" y="3995738"/>
            <a:ext cx="754221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 انتربولوجيا التربية</a:t>
            </a:r>
            <a:r>
              <a:rPr lang="fr-FR" altLang="fr-FR" sz="1800" b="1">
                <a:solidFill>
                  <a:srgbClr val="0000FF"/>
                </a:solidFill>
              </a:rPr>
              <a:t> (anthropologie)</a:t>
            </a:r>
            <a:r>
              <a:rPr lang="fr-FR" altLang="fr-FR" sz="1800" b="1"/>
              <a:t>  </a:t>
            </a:r>
            <a:r>
              <a:rPr lang="ar-DZ" altLang="fr-FR" sz="1800" b="1"/>
              <a:t>= </a:t>
            </a:r>
            <a:r>
              <a:rPr lang="ar-DZ" altLang="fr-FR" sz="2800" b="1"/>
              <a:t>علم الجنس البشري يبحث</a:t>
            </a:r>
          </a:p>
          <a:p>
            <a:pPr algn="r" rtl="1" eaLnBrk="1" hangingPunct="1">
              <a:spcBef>
                <a:spcPct val="0"/>
              </a:spcBef>
              <a:buFontTx/>
              <a:buNone/>
            </a:pPr>
            <a:r>
              <a:rPr lang="ar-DZ" altLang="fr-FR" sz="2800" b="1"/>
              <a:t> في طبيعة الإنسان و عاداته و معتقداته</a:t>
            </a:r>
            <a:r>
              <a:rPr lang="fr-FR" altLang="fr-FR" sz="2800"/>
              <a:t>  </a:t>
            </a:r>
            <a:endParaRPr lang="en-US" altLang="fr-FR" sz="2800"/>
          </a:p>
        </p:txBody>
      </p:sp>
      <p:sp>
        <p:nvSpPr>
          <p:cNvPr id="14343" name="Rectangle 7"/>
          <p:cNvSpPr>
            <a:spLocks noChangeArrowheads="1"/>
          </p:cNvSpPr>
          <p:nvPr/>
        </p:nvSpPr>
        <p:spPr bwMode="auto">
          <a:xfrm>
            <a:off x="701675" y="5011738"/>
            <a:ext cx="8178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Char char="-"/>
            </a:pPr>
            <a:r>
              <a:rPr lang="ar-DZ" altLang="fr-FR" sz="2800" b="1" dirty="0">
                <a:solidFill>
                  <a:srgbClr val="0000FF"/>
                </a:solidFill>
              </a:rPr>
              <a:t>الابستمولوجيا </a:t>
            </a:r>
            <a:r>
              <a:rPr lang="ar-DZ" altLang="fr-FR" sz="1800" b="1" dirty="0">
                <a:solidFill>
                  <a:srgbClr val="0000FF"/>
                </a:solidFill>
              </a:rPr>
              <a:t> ( </a:t>
            </a:r>
            <a:r>
              <a:rPr lang="fr-FR" altLang="fr-FR" sz="1800" b="1" dirty="0">
                <a:solidFill>
                  <a:srgbClr val="0000FF"/>
                </a:solidFill>
              </a:rPr>
              <a:t> </a:t>
            </a:r>
            <a:r>
              <a:rPr lang="fr-FR" altLang="fr-FR" sz="2000" b="1" dirty="0">
                <a:solidFill>
                  <a:srgbClr val="0000FF"/>
                </a:solidFill>
              </a:rPr>
              <a:t>(épistémologie</a:t>
            </a:r>
            <a:r>
              <a:rPr lang="ar-DZ" altLang="fr-FR" sz="1800" b="1" dirty="0"/>
              <a:t>  </a:t>
            </a:r>
            <a:r>
              <a:rPr lang="ar-DZ" altLang="fr-FR" sz="2800" b="1" dirty="0"/>
              <a:t>= نظريات المعرفة ، تاريخ العلوم ، </a:t>
            </a:r>
          </a:p>
          <a:p>
            <a:pPr algn="r" rtl="1" eaLnBrk="1" hangingPunct="1">
              <a:spcBef>
                <a:spcPct val="0"/>
              </a:spcBef>
              <a:buFontTx/>
              <a:buNone/>
            </a:pPr>
            <a:r>
              <a:rPr lang="ar-DZ" altLang="fr-FR" sz="2800" b="1" dirty="0"/>
              <a:t>                           المنطق ، الطرائق العلمية</a:t>
            </a:r>
            <a:r>
              <a:rPr lang="fr-FR" altLang="fr-FR" sz="2800" b="1" dirty="0"/>
              <a:t> </a:t>
            </a:r>
            <a:r>
              <a:rPr lang="fr-FR" altLang="fr-FR" sz="2000" b="1" dirty="0"/>
              <a:t>méthodologie</a:t>
            </a:r>
            <a:r>
              <a:rPr lang="fr-FR" altLang="fr-FR" sz="2800" dirty="0"/>
              <a:t>  </a:t>
            </a:r>
            <a:endParaRPr lang="en-US" altLang="fr-FR"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4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4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4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p:bldP spid="14340" grpId="0"/>
      <p:bldP spid="14341" grpId="0"/>
      <p:bldP spid="14342" grpId="0"/>
      <p:bldP spid="143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78671" y="236389"/>
            <a:ext cx="8739892"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t>- </a:t>
            </a:r>
            <a:r>
              <a:rPr lang="ar-DZ" altLang="fr-FR" sz="2800" b="1" dirty="0">
                <a:solidFill>
                  <a:srgbClr val="FF0000"/>
                </a:solidFill>
              </a:rPr>
              <a:t> </a:t>
            </a:r>
            <a:r>
              <a:rPr lang="ar-DZ" altLang="fr-FR" b="1" dirty="0">
                <a:solidFill>
                  <a:srgbClr val="0000FF"/>
                </a:solidFill>
              </a:rPr>
              <a:t>المواد</a:t>
            </a:r>
            <a:r>
              <a:rPr lang="ar-DZ" altLang="fr-FR" sz="2800" b="1" dirty="0"/>
              <a:t>  :  لغة ، رياضيات ، أدب ، ...</a:t>
            </a:r>
            <a:endParaRPr lang="fr-FR" altLang="fr-FR" sz="2800" dirty="0"/>
          </a:p>
          <a:p>
            <a:pPr algn="r" rtl="1" eaLnBrk="1" hangingPunct="1">
              <a:spcBef>
                <a:spcPct val="0"/>
              </a:spcBef>
              <a:buFontTx/>
              <a:buNone/>
            </a:pPr>
            <a:r>
              <a:rPr lang="ar-DZ" altLang="fr-FR" sz="2800" b="1" dirty="0"/>
              <a:t>-  </a:t>
            </a:r>
            <a:r>
              <a:rPr lang="ar-DZ" altLang="fr-FR" b="1" dirty="0">
                <a:solidFill>
                  <a:srgbClr val="0000FF"/>
                </a:solidFill>
              </a:rPr>
              <a:t>التربية</a:t>
            </a:r>
            <a:r>
              <a:rPr lang="ar-DZ" altLang="fr-FR" sz="2800" b="1" dirty="0">
                <a:solidFill>
                  <a:srgbClr val="FF0000"/>
                </a:solidFill>
              </a:rPr>
              <a:t> </a:t>
            </a:r>
            <a:r>
              <a:rPr lang="ar-DZ" altLang="fr-FR" sz="2800" b="1" dirty="0"/>
              <a:t> : التقييم و القياس – نظريات بيداغوجية – فلسفة التربية - ...</a:t>
            </a:r>
            <a:endParaRPr lang="fr-FR" altLang="fr-FR" sz="2800" dirty="0"/>
          </a:p>
          <a:p>
            <a:pPr algn="r" rtl="1" eaLnBrk="1" hangingPunct="1">
              <a:spcBef>
                <a:spcPct val="0"/>
              </a:spcBef>
              <a:buClr>
                <a:schemeClr val="tx1"/>
              </a:buClr>
              <a:buFontTx/>
              <a:buNone/>
            </a:pPr>
            <a:r>
              <a:rPr lang="ar-DZ" altLang="fr-FR" b="1" dirty="0">
                <a:solidFill>
                  <a:srgbClr val="0000FF"/>
                </a:solidFill>
              </a:rPr>
              <a:t>-  أخرى</a:t>
            </a:r>
            <a:r>
              <a:rPr lang="ar-DZ" altLang="fr-FR" sz="2800" b="1" dirty="0"/>
              <a:t> : اللسانيات – نظرية الثقافة – نظرية المعلومات – </a:t>
            </a:r>
          </a:p>
          <a:p>
            <a:pPr algn="r" rtl="1" eaLnBrk="1" hangingPunct="1">
              <a:spcBef>
                <a:spcPct val="0"/>
              </a:spcBef>
              <a:buFontTx/>
              <a:buNone/>
            </a:pPr>
            <a:r>
              <a:rPr lang="ar-DZ" altLang="fr-FR" sz="2800" b="1" dirty="0"/>
              <a:t>                نظرية التواصل - ...</a:t>
            </a:r>
          </a:p>
        </p:txBody>
      </p:sp>
      <p:sp>
        <p:nvSpPr>
          <p:cNvPr id="13315" name="Rectangle 3"/>
          <p:cNvSpPr>
            <a:spLocks noChangeArrowheads="1"/>
          </p:cNvSpPr>
          <p:nvPr/>
        </p:nvSpPr>
        <p:spPr bwMode="auto">
          <a:xfrm>
            <a:off x="2700338" y="2415094"/>
            <a:ext cx="33409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ar-SA" altLang="fr-FR" b="1" dirty="0">
                <a:solidFill>
                  <a:srgbClr val="0000FF"/>
                </a:solidFill>
              </a:rPr>
              <a:t>يحتاج </a:t>
            </a:r>
            <a:r>
              <a:rPr lang="ar-SA" altLang="fr-FR" b="1" dirty="0" err="1">
                <a:solidFill>
                  <a:srgbClr val="0000FF"/>
                </a:solidFill>
              </a:rPr>
              <a:t>الديداكتيكي</a:t>
            </a:r>
            <a:r>
              <a:rPr lang="ar-SA" altLang="fr-FR" b="1">
                <a:solidFill>
                  <a:srgbClr val="0000FF"/>
                </a:solidFill>
              </a:rPr>
              <a:t> أيضا </a:t>
            </a:r>
            <a:endParaRPr lang="en-US" altLang="fr-FR" sz="1800" dirty="0"/>
          </a:p>
        </p:txBody>
      </p:sp>
      <p:sp>
        <p:nvSpPr>
          <p:cNvPr id="13316" name="Rectangle 4"/>
          <p:cNvSpPr>
            <a:spLocks noChangeArrowheads="1"/>
          </p:cNvSpPr>
          <p:nvPr/>
        </p:nvSpPr>
        <p:spPr bwMode="auto">
          <a:xfrm>
            <a:off x="1477963" y="3362325"/>
            <a:ext cx="5942012"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بناء الأهداف ( الصنافات =</a:t>
            </a:r>
            <a:r>
              <a:rPr lang="ar-DZ" altLang="fr-FR" sz="2000" b="1"/>
              <a:t> </a:t>
            </a:r>
            <a:r>
              <a:rPr lang="fr-FR" altLang="fr-FR" sz="2000" b="1"/>
              <a:t>taxonomie</a:t>
            </a:r>
            <a:r>
              <a:rPr lang="ar-DZ" altLang="fr-FR" sz="2800" b="1"/>
              <a:t>)</a:t>
            </a:r>
            <a:endParaRPr lang="fr-FR" altLang="fr-FR" sz="2800" b="1"/>
          </a:p>
          <a:p>
            <a:pPr algn="r" rtl="1" eaLnBrk="1" hangingPunct="1">
              <a:spcBef>
                <a:spcPct val="0"/>
              </a:spcBef>
              <a:buFontTx/>
              <a:buNone/>
            </a:pPr>
            <a:r>
              <a:rPr lang="ar-DZ" altLang="fr-FR" sz="2800" b="1"/>
              <a:t>- بطرق  إيصال  المعارف و المهارات  و المواقف </a:t>
            </a:r>
            <a:endParaRPr lang="fr-FR" altLang="fr-FR" sz="2800" b="1"/>
          </a:p>
          <a:p>
            <a:pPr algn="r" rtl="1" eaLnBrk="1" hangingPunct="1">
              <a:spcBef>
                <a:spcPct val="0"/>
              </a:spcBef>
              <a:buFontTx/>
              <a:buNone/>
            </a:pPr>
            <a:r>
              <a:rPr lang="ar-DZ" altLang="fr-FR" sz="2800" b="1"/>
              <a:t>- بناء المفاهيم</a:t>
            </a:r>
            <a:endParaRPr lang="fr-FR" altLang="fr-FR" sz="2800" b="1"/>
          </a:p>
          <a:p>
            <a:pPr algn="r" rtl="1" eaLnBrk="1" hangingPunct="1">
              <a:spcBef>
                <a:spcPct val="0"/>
              </a:spcBef>
              <a:buFontTx/>
              <a:buNone/>
            </a:pPr>
            <a:r>
              <a:rPr lang="ar-DZ" altLang="fr-FR" sz="2800" b="1"/>
              <a:t>- برصد الوسائل التعليمية</a:t>
            </a:r>
            <a:endParaRPr lang="fr-FR" altLang="fr-FR" sz="2800" b="1"/>
          </a:p>
          <a:p>
            <a:pPr algn="r" rtl="1" eaLnBrk="1" hangingPunct="1">
              <a:spcBef>
                <a:spcPct val="0"/>
              </a:spcBef>
              <a:buFontTx/>
              <a:buNone/>
            </a:pPr>
            <a:r>
              <a:rPr lang="ar-DZ" altLang="fr-FR" sz="2800" b="1"/>
              <a:t>- بطرق و أدوات التقويم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31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314">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314">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31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316">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3316">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3316">
                                            <p:txEl>
                                              <p:pRg st="2" end="2"/>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3316">
                                            <p:txEl>
                                              <p:pRg st="3" end="3"/>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133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763713" y="260350"/>
            <a:ext cx="4814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3600" b="1" u="sng">
                <a:solidFill>
                  <a:srgbClr val="FF0000"/>
                </a:solidFill>
              </a:rPr>
              <a:t>بعض المفاهيم خاصة بالتعليمية</a:t>
            </a:r>
            <a:r>
              <a:rPr lang="fr-FR" altLang="fr-FR" sz="1800">
                <a:solidFill>
                  <a:srgbClr val="FF0000"/>
                </a:solidFill>
              </a:rPr>
              <a:t> </a:t>
            </a:r>
            <a:endParaRPr lang="en-US" altLang="fr-FR" sz="1800">
              <a:solidFill>
                <a:srgbClr val="FF0000"/>
              </a:solidFill>
            </a:endParaRPr>
          </a:p>
        </p:txBody>
      </p:sp>
      <p:sp>
        <p:nvSpPr>
          <p:cNvPr id="12291" name="Rectangle 3"/>
          <p:cNvSpPr>
            <a:spLocks noChangeArrowheads="1"/>
          </p:cNvSpPr>
          <p:nvPr/>
        </p:nvSpPr>
        <p:spPr bwMode="auto">
          <a:xfrm>
            <a:off x="747713" y="1260475"/>
            <a:ext cx="6743700"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498475">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العقد ال</a:t>
            </a:r>
            <a:r>
              <a:rPr lang="ar-SA" altLang="fr-FR" sz="2800" b="1"/>
              <a:t>ديداكتيك</a:t>
            </a:r>
            <a:r>
              <a:rPr lang="ar-DZ" altLang="fr-FR" sz="1800" b="1"/>
              <a:t> ( </a:t>
            </a:r>
            <a:r>
              <a:rPr lang="fr-FR" altLang="fr-FR" sz="1800"/>
              <a:t>contrat didactique</a:t>
            </a:r>
            <a:r>
              <a:rPr lang="ar-DZ" altLang="fr-FR" sz="1800" b="1"/>
              <a:t> )</a:t>
            </a:r>
            <a:endParaRPr lang="fr-FR" altLang="fr-FR" sz="1800"/>
          </a:p>
          <a:p>
            <a:pPr algn="r" rtl="1" eaLnBrk="1" hangingPunct="1">
              <a:spcBef>
                <a:spcPct val="0"/>
              </a:spcBef>
              <a:buFontTx/>
              <a:buNone/>
            </a:pPr>
            <a:r>
              <a:rPr lang="ar-DZ" altLang="fr-FR" sz="2800" b="1"/>
              <a:t>-  النقل  ال</a:t>
            </a:r>
            <a:r>
              <a:rPr lang="ar-SA" altLang="fr-FR" sz="2800" b="1"/>
              <a:t>ديداكتيكي</a:t>
            </a:r>
            <a:r>
              <a:rPr lang="ar-DZ" altLang="fr-FR" sz="1800" b="1"/>
              <a:t> ( </a:t>
            </a:r>
            <a:r>
              <a:rPr lang="fr-FR" altLang="fr-FR" sz="1800"/>
              <a:t>transposition didactique</a:t>
            </a:r>
            <a:r>
              <a:rPr lang="ar-DZ" altLang="fr-FR" sz="1800" b="1"/>
              <a:t> )</a:t>
            </a:r>
            <a:endParaRPr lang="fr-FR" altLang="fr-FR" sz="1800"/>
          </a:p>
          <a:p>
            <a:pPr algn="r" rtl="1" eaLnBrk="1" hangingPunct="1">
              <a:spcBef>
                <a:spcPct val="0"/>
              </a:spcBef>
              <a:buFontTx/>
              <a:buNone/>
            </a:pPr>
            <a:r>
              <a:rPr lang="ar-DZ" altLang="fr-FR" sz="2800" b="1"/>
              <a:t>-  التصوّر </a:t>
            </a:r>
            <a:r>
              <a:rPr lang="ar-DZ" altLang="fr-FR" sz="1800" b="1"/>
              <a:t>( </a:t>
            </a:r>
            <a:r>
              <a:rPr lang="fr-FR" altLang="fr-FR" sz="1800"/>
              <a:t>représentation</a:t>
            </a:r>
            <a:r>
              <a:rPr lang="ar-DZ" altLang="fr-FR" sz="1800" b="1"/>
              <a:t> )</a:t>
            </a:r>
            <a:endParaRPr lang="fr-FR" altLang="fr-FR" sz="1800"/>
          </a:p>
          <a:p>
            <a:pPr algn="r" rtl="1" eaLnBrk="1" hangingPunct="1">
              <a:spcBef>
                <a:spcPct val="0"/>
              </a:spcBef>
              <a:buFontTx/>
              <a:buNone/>
            </a:pPr>
            <a:r>
              <a:rPr lang="ar-DZ" altLang="fr-FR" sz="2800" b="1"/>
              <a:t>-  المثلث ال</a:t>
            </a:r>
            <a:r>
              <a:rPr lang="ar-SA" altLang="fr-FR" sz="2800" b="1"/>
              <a:t>ديداكتيكي</a:t>
            </a:r>
            <a:r>
              <a:rPr lang="ar-DZ" altLang="fr-FR" sz="1800" b="1"/>
              <a:t>  ( </a:t>
            </a:r>
            <a:r>
              <a:rPr lang="fr-FR" altLang="fr-FR" sz="1800"/>
              <a:t>triangle didactique</a:t>
            </a:r>
            <a:r>
              <a:rPr lang="ar-DZ" altLang="fr-FR" sz="1800" b="1"/>
              <a:t> )</a:t>
            </a:r>
            <a:endParaRPr lang="fr-FR" altLang="fr-FR" sz="1800"/>
          </a:p>
          <a:p>
            <a:pPr algn="r" rtl="1" eaLnBrk="1" hangingPunct="1">
              <a:spcBef>
                <a:spcPct val="0"/>
              </a:spcBef>
              <a:buFontTx/>
              <a:buNone/>
            </a:pPr>
            <a:r>
              <a:rPr lang="ar-DZ" altLang="fr-FR" sz="2800" b="1"/>
              <a:t>-  المفهمة </a:t>
            </a:r>
            <a:r>
              <a:rPr lang="ar-DZ" altLang="fr-FR" sz="1800" b="1"/>
              <a:t>( </a:t>
            </a:r>
            <a:r>
              <a:rPr lang="fr-FR" altLang="fr-FR" sz="1800"/>
              <a:t>conceptualisation</a:t>
            </a:r>
            <a:r>
              <a:rPr lang="ar-DZ" altLang="fr-FR" sz="1800" b="1"/>
              <a:t> )</a:t>
            </a:r>
            <a:endParaRPr lang="fr-FR" altLang="fr-FR" sz="1800"/>
          </a:p>
          <a:p>
            <a:pPr lvl="1" algn="r" rtl="1" eaLnBrk="1" hangingPunct="1">
              <a:spcBef>
                <a:spcPct val="0"/>
              </a:spcBef>
              <a:buFontTx/>
              <a:buChar char="-"/>
            </a:pPr>
            <a:r>
              <a:rPr lang="ar-DZ" altLang="fr-FR" b="1"/>
              <a:t>   النسيج المفاهيمي  </a:t>
            </a:r>
            <a:r>
              <a:rPr lang="ar-DZ" altLang="fr-FR" sz="1800" b="1"/>
              <a:t>(</a:t>
            </a:r>
            <a:r>
              <a:rPr lang="fr-FR" altLang="fr-FR" sz="1800"/>
              <a:t>trame  conceptuelle</a:t>
            </a:r>
            <a:r>
              <a:rPr lang="ar-DZ" altLang="fr-FR" sz="1800" b="1"/>
              <a:t> )</a:t>
            </a:r>
            <a:endParaRPr lang="fr-FR" altLang="fr-FR" b="1"/>
          </a:p>
          <a:p>
            <a:pPr lvl="1" algn="r" rtl="1" eaLnBrk="1" hangingPunct="1">
              <a:spcBef>
                <a:spcPct val="0"/>
              </a:spcBef>
              <a:buFontTx/>
              <a:buChar char="-"/>
            </a:pPr>
            <a:r>
              <a:rPr lang="ar-DZ" altLang="fr-FR" b="1">
                <a:hlinkClick r:id="rId2" action="ppaction://hlinkfile"/>
              </a:rPr>
              <a:t>   شبكة المفاهيم </a:t>
            </a:r>
            <a:r>
              <a:rPr lang="ar-DZ" altLang="fr-FR" b="1"/>
              <a:t>( </a:t>
            </a:r>
            <a:r>
              <a:rPr lang="fr-FR" altLang="fr-FR" sz="2000"/>
              <a:t>grille de spécification</a:t>
            </a:r>
            <a:r>
              <a:rPr lang="ar-DZ" altLang="fr-FR" b="1"/>
              <a:t> )</a:t>
            </a:r>
            <a:endParaRPr lang="fr-FR" altLang="fr-FR" sz="1800"/>
          </a:p>
          <a:p>
            <a:pPr algn="r" rtl="1" eaLnBrk="1" hangingPunct="1">
              <a:spcBef>
                <a:spcPct val="0"/>
              </a:spcBef>
              <a:buFontTx/>
              <a:buNone/>
            </a:pPr>
            <a:r>
              <a:rPr lang="ar-DZ" altLang="fr-FR" sz="2800" b="1"/>
              <a:t>-  العائق </a:t>
            </a:r>
            <a:r>
              <a:rPr lang="ar-DZ" altLang="fr-FR" sz="1800" b="1"/>
              <a:t>( </a:t>
            </a:r>
            <a:r>
              <a:rPr lang="fr-FR" altLang="fr-FR" sz="1800"/>
              <a:t>obstacle</a:t>
            </a:r>
            <a:r>
              <a:rPr lang="ar-DZ" altLang="fr-FR" sz="1800" b="1"/>
              <a:t> )</a:t>
            </a:r>
            <a:endParaRPr lang="fr-FR" altLang="fr-FR" sz="1800"/>
          </a:p>
          <a:p>
            <a:pPr algn="r" rtl="1" eaLnBrk="1" hangingPunct="1">
              <a:spcBef>
                <a:spcPct val="0"/>
              </a:spcBef>
              <a:buFontTx/>
              <a:buNone/>
            </a:pPr>
            <a:r>
              <a:rPr lang="ar-DZ" altLang="fr-FR" sz="2800" b="1"/>
              <a:t>-  الصراع الاجتماعي – المعرفي</a:t>
            </a:r>
            <a:r>
              <a:rPr lang="ar-DZ" altLang="fr-FR" sz="1800" b="1"/>
              <a:t> ( </a:t>
            </a:r>
            <a:r>
              <a:rPr lang="fr-FR" altLang="fr-FR" sz="1800"/>
              <a:t>conflit sociocognitif</a:t>
            </a:r>
            <a:r>
              <a:rPr lang="ar-DZ" altLang="fr-FR" sz="1800" b="1"/>
              <a:t> )</a:t>
            </a:r>
          </a:p>
          <a:p>
            <a:pPr algn="r" rtl="1" eaLnBrk="1" hangingPunct="1">
              <a:spcBef>
                <a:spcPct val="0"/>
              </a:spcBef>
              <a:buFontTx/>
              <a:buNone/>
            </a:pPr>
            <a:endParaRPr lang="ar-DZ" altLang="fr-FR" sz="1800"/>
          </a:p>
          <a:p>
            <a:pPr algn="r" rtl="1" eaLnBrk="1" hangingPunct="1">
              <a:spcBef>
                <a:spcPct val="0"/>
              </a:spcBef>
              <a:buFontTx/>
              <a:buNone/>
            </a:pPr>
            <a:endParaRPr lang="fr-FR" altLang="fr-FR" sz="1800"/>
          </a:p>
          <a:p>
            <a:pPr algn="r" rtl="1" eaLnBrk="1" hangingPunct="1">
              <a:spcBef>
                <a:spcPct val="0"/>
              </a:spcBef>
              <a:buFontTx/>
              <a:buNone/>
            </a:pPr>
            <a:r>
              <a:rPr lang="ar-DZ" altLang="fr-FR" sz="2800" b="1"/>
              <a:t>-  وضعية – مشكل</a:t>
            </a:r>
            <a:r>
              <a:rPr lang="ar-DZ" altLang="fr-FR" sz="1800" b="1"/>
              <a:t> ( </a:t>
            </a:r>
            <a:r>
              <a:rPr lang="fr-FR" altLang="fr-FR" sz="1800"/>
              <a:t>situation problème</a:t>
            </a:r>
            <a:r>
              <a:rPr lang="ar-DZ" altLang="fr-FR" sz="1800" b="1"/>
              <a:t> )</a:t>
            </a:r>
          </a:p>
        </p:txBody>
      </p:sp>
      <p:sp>
        <p:nvSpPr>
          <p:cNvPr id="19460" name="Rectangle 1"/>
          <p:cNvSpPr>
            <a:spLocks noChangeArrowheads="1"/>
          </p:cNvSpPr>
          <p:nvPr/>
        </p:nvSpPr>
        <p:spPr bwMode="auto">
          <a:xfrm>
            <a:off x="1116013" y="5157788"/>
            <a:ext cx="58658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الوضعية  ا</a:t>
            </a:r>
            <a:r>
              <a:rPr lang="ar-SA" altLang="fr-FR" sz="2800" b="1"/>
              <a:t>لديداكتيك</a:t>
            </a:r>
            <a:r>
              <a:rPr lang="ar-DZ" altLang="fr-FR" sz="2800" b="1"/>
              <a:t> </a:t>
            </a:r>
            <a:r>
              <a:rPr lang="fr-FR" altLang="fr-FR" sz="1800"/>
              <a:t>(situation  didactique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2291">
                                            <p:txEl>
                                              <p:pRg st="6" end="6"/>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2291">
                                            <p:txEl>
                                              <p:pRg st="7" end="7"/>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2291">
                                            <p:txEl>
                                              <p:pRg st="8" end="8"/>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9460"/>
                                        </p:tgtEl>
                                        <p:attrNameLst>
                                          <p:attrName>style.visibility</p:attrName>
                                        </p:attrNameLst>
                                      </p:cBhvr>
                                      <p:to>
                                        <p:strVal val="visible"/>
                                      </p:to>
                                    </p:set>
                                    <p:anim calcmode="lin" valueType="num">
                                      <p:cBhvr additive="base">
                                        <p:cTn id="47" dur="500" fill="hold"/>
                                        <p:tgtEl>
                                          <p:spTgt spid="19460"/>
                                        </p:tgtEl>
                                        <p:attrNameLst>
                                          <p:attrName>ppt_x</p:attrName>
                                        </p:attrNameLst>
                                      </p:cBhvr>
                                      <p:tavLst>
                                        <p:tav tm="0">
                                          <p:val>
                                            <p:strVal val="#ppt_x"/>
                                          </p:val>
                                        </p:tav>
                                        <p:tav tm="100000">
                                          <p:val>
                                            <p:strVal val="#ppt_x"/>
                                          </p:val>
                                        </p:tav>
                                      </p:tavLst>
                                    </p:anim>
                                    <p:anim calcmode="lin" valueType="num">
                                      <p:cBhvr additive="base">
                                        <p:cTn id="48"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1229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94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468313" y="1208088"/>
            <a:ext cx="8156575" cy="369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tabLst>
                <a:tab pos="457200"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457200"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457200"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457200"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457200" algn="l"/>
              </a:tabLs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a:t>- </a:t>
            </a:r>
            <a:r>
              <a:rPr lang="ar-DZ" altLang="fr-FR" sz="3600" b="1" u="sng">
                <a:solidFill>
                  <a:srgbClr val="FF0000"/>
                </a:solidFill>
              </a:rPr>
              <a:t>العقد ال</a:t>
            </a:r>
            <a:r>
              <a:rPr lang="ar-SA" altLang="fr-FR" sz="3600" b="1" u="sng">
                <a:solidFill>
                  <a:srgbClr val="FF0000"/>
                </a:solidFill>
              </a:rPr>
              <a:t>ديداكتيكي</a:t>
            </a:r>
            <a:r>
              <a:rPr lang="ar-DZ" altLang="fr-FR" sz="2800" b="1" u="sng">
                <a:solidFill>
                  <a:srgbClr val="FF0000"/>
                </a:solidFill>
              </a:rPr>
              <a:t> </a:t>
            </a:r>
            <a:r>
              <a:rPr lang="ar-DZ" altLang="fr-FR" sz="2800" b="1">
                <a:solidFill>
                  <a:srgbClr val="FF0000"/>
                </a:solidFill>
              </a:rPr>
              <a:t>( </a:t>
            </a:r>
            <a:r>
              <a:rPr lang="fr-FR" altLang="fr-FR" sz="2800">
                <a:solidFill>
                  <a:srgbClr val="FF0000"/>
                </a:solidFill>
              </a:rPr>
              <a:t>contrat didactique</a:t>
            </a:r>
            <a:r>
              <a:rPr lang="ar-DZ" altLang="fr-FR" sz="1800" b="1">
                <a:solidFill>
                  <a:srgbClr val="FF0000"/>
                </a:solidFill>
              </a:rPr>
              <a:t> )</a:t>
            </a:r>
            <a:endParaRPr lang="fr-FR" altLang="fr-FR" sz="1800">
              <a:solidFill>
                <a:srgbClr val="FF0000"/>
              </a:solidFill>
            </a:endParaRPr>
          </a:p>
          <a:p>
            <a:pPr algn="r" rtl="1" eaLnBrk="1" hangingPunct="1">
              <a:spcBef>
                <a:spcPct val="0"/>
              </a:spcBef>
              <a:buFontTx/>
              <a:buNone/>
            </a:pPr>
            <a:r>
              <a:rPr lang="ar-DZ" altLang="fr-FR" b="1" u="sng"/>
              <a:t>تعريف</a:t>
            </a:r>
            <a:r>
              <a:rPr lang="ar-DZ" altLang="fr-FR" b="1"/>
              <a:t> :</a:t>
            </a:r>
            <a:endParaRPr lang="fr-FR" altLang="fr-FR"/>
          </a:p>
          <a:p>
            <a:pPr algn="r" rtl="1" eaLnBrk="1" hangingPunct="1">
              <a:spcBef>
                <a:spcPct val="0"/>
              </a:spcBef>
              <a:buFontTx/>
              <a:buNone/>
            </a:pPr>
            <a:r>
              <a:rPr lang="ar-DZ" altLang="fr-FR" sz="2800" b="1"/>
              <a:t>           هو مجموعة  تصرفات التلاميذ المنتظرة  من طرف المعلم </a:t>
            </a:r>
          </a:p>
          <a:p>
            <a:pPr algn="r" rtl="1" eaLnBrk="1" hangingPunct="1">
              <a:spcBef>
                <a:spcPct val="0"/>
              </a:spcBef>
              <a:buFontTx/>
              <a:buNone/>
            </a:pPr>
            <a:r>
              <a:rPr lang="ar-DZ" altLang="fr-FR" sz="2800" b="1"/>
              <a:t>            و مجموعة تصرفات المعلم المنتظرة  من طرف التلاميذ .</a:t>
            </a:r>
            <a:r>
              <a:rPr lang="ar-DZ" altLang="fr-FR" sz="1800"/>
              <a:t> </a:t>
            </a:r>
            <a:endParaRPr lang="fr-FR" altLang="fr-FR" sz="2800"/>
          </a:p>
          <a:p>
            <a:pPr algn="r" rtl="1" eaLnBrk="1" hangingPunct="1">
              <a:spcBef>
                <a:spcPct val="0"/>
              </a:spcBef>
              <a:buFontTx/>
              <a:buNone/>
            </a:pPr>
            <a:r>
              <a:rPr lang="ar-DZ" altLang="fr-FR" sz="2800" b="1"/>
              <a:t>           يتكون من قواعد (ضمنية ) تحدد :</a:t>
            </a:r>
          </a:p>
          <a:p>
            <a:pPr algn="r" rtl="1" eaLnBrk="1" hangingPunct="1">
              <a:spcBef>
                <a:spcPct val="0"/>
              </a:spcBef>
              <a:buFontTx/>
              <a:buNone/>
            </a:pPr>
            <a:r>
              <a:rPr lang="ar-DZ" altLang="fr-FR" sz="2800" b="1"/>
              <a:t>                 -  العلاقات ( معلم – متعلم)</a:t>
            </a:r>
            <a:endParaRPr lang="fr-FR" altLang="fr-FR" sz="2800"/>
          </a:p>
          <a:p>
            <a:pPr algn="r" rtl="1" eaLnBrk="1" hangingPunct="1">
              <a:spcBef>
                <a:spcPct val="0"/>
              </a:spcBef>
              <a:buFontTx/>
              <a:buNone/>
            </a:pPr>
            <a:r>
              <a:rPr lang="ar-DZ" altLang="fr-FR" sz="2800" b="1"/>
              <a:t>                 -  دور كل طرف</a:t>
            </a:r>
            <a:endParaRPr lang="ar-DZ" altLang="fr-FR" sz="1800" b="1"/>
          </a:p>
          <a:p>
            <a:pPr algn="r" rtl="1" eaLnBrk="1" hangingPunct="1">
              <a:spcBef>
                <a:spcPct val="0"/>
              </a:spcBef>
              <a:buFontTx/>
              <a:buNone/>
            </a:pPr>
            <a:r>
              <a:rPr lang="ar-DZ" altLang="fr-FR" sz="1800" b="1"/>
              <a:t>                           </a:t>
            </a:r>
            <a:r>
              <a:rPr lang="ar-DZ" altLang="fr-FR" sz="2800" b="1"/>
              <a:t>-</a:t>
            </a:r>
            <a:r>
              <a:rPr lang="fr-FR" altLang="fr-FR" sz="2800" b="1"/>
              <a:t> </a:t>
            </a:r>
            <a:r>
              <a:rPr lang="ar-DZ" altLang="fr-FR" sz="2800" b="1"/>
              <a:t> ما يجب أن يكون</a:t>
            </a:r>
            <a:r>
              <a:rPr lang="fr-FR" altLang="fr-FR" sz="180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26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26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26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26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26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6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279525" y="185738"/>
            <a:ext cx="66913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3600" b="1" u="sng">
                <a:solidFill>
                  <a:srgbClr val="FF0000"/>
                </a:solidFill>
              </a:rPr>
              <a:t>- النقل  ا</a:t>
            </a:r>
            <a:r>
              <a:rPr lang="ar-SA" altLang="fr-FR" sz="3600" b="1" u="sng">
                <a:solidFill>
                  <a:srgbClr val="FF0000"/>
                </a:solidFill>
              </a:rPr>
              <a:t>لديداكتيكي</a:t>
            </a:r>
            <a:r>
              <a:rPr lang="ar-DZ" altLang="fr-FR" sz="1800" b="1"/>
              <a:t> </a:t>
            </a:r>
            <a:r>
              <a:rPr lang="ar-DZ" altLang="fr-FR" sz="2400" b="1"/>
              <a:t>( </a:t>
            </a:r>
            <a:r>
              <a:rPr lang="fr-FR" altLang="fr-FR" sz="2400"/>
              <a:t>transposition didactique</a:t>
            </a:r>
            <a:r>
              <a:rPr lang="ar-DZ" altLang="fr-FR" sz="2400" b="1"/>
              <a:t> )</a:t>
            </a:r>
          </a:p>
        </p:txBody>
      </p:sp>
      <p:sp>
        <p:nvSpPr>
          <p:cNvPr id="25603" name="Rectangle 1"/>
          <p:cNvSpPr>
            <a:spLocks noChangeArrowheads="1"/>
          </p:cNvSpPr>
          <p:nvPr/>
        </p:nvSpPr>
        <p:spPr bwMode="auto">
          <a:xfrm>
            <a:off x="395288" y="1268413"/>
            <a:ext cx="84248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أول من استعمل هذا المفهوم هو عالم الاجتماع فيري م.</a:t>
            </a:r>
            <a:r>
              <a:rPr lang="ar-DZ" altLang="fr-FR" sz="2000" b="1"/>
              <a:t>1975</a:t>
            </a:r>
            <a:r>
              <a:rPr lang="ar-DZ" altLang="fr-FR" sz="2800" b="1"/>
              <a:t> </a:t>
            </a:r>
            <a:r>
              <a:rPr lang="fr-FR" altLang="fr-FR" sz="2000" b="1"/>
              <a:t>Verret</a:t>
            </a:r>
            <a:r>
              <a:rPr lang="fr-FR" altLang="fr-FR" sz="2800" b="1"/>
              <a:t>، </a:t>
            </a:r>
            <a:r>
              <a:rPr lang="ar-DZ" altLang="fr-FR" sz="2800" b="1"/>
              <a:t>وقد حظي هذا الأخير بأهمية كبرى بعد استعماله في تعليمية الرياضيات من قبل </a:t>
            </a:r>
            <a:r>
              <a:rPr lang="fr-FR" altLang="fr-FR" sz="2000" b="1"/>
              <a:t>Chevallard Y</a:t>
            </a:r>
            <a:endParaRPr lang="ar-DZ" altLang="fr-FR" sz="2000" b="1"/>
          </a:p>
        </p:txBody>
      </p:sp>
      <p:sp>
        <p:nvSpPr>
          <p:cNvPr id="25604" name="Rectangle 2"/>
          <p:cNvSpPr>
            <a:spLocks noChangeArrowheads="1"/>
          </p:cNvSpPr>
          <p:nvPr/>
        </p:nvSpPr>
        <p:spPr bwMode="auto">
          <a:xfrm>
            <a:off x="179388" y="2852738"/>
            <a:ext cx="86407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a:t>
            </a:r>
            <a:r>
              <a:rPr lang="ar-DZ" altLang="fr-FR" sz="2800" b="1">
                <a:solidFill>
                  <a:srgbClr val="0000FF"/>
                </a:solidFill>
              </a:rPr>
              <a:t>النقل الخارجي</a:t>
            </a:r>
            <a:r>
              <a:rPr lang="ar-DZ" altLang="fr-FR" sz="2800" b="1"/>
              <a:t>: يتم على مستوى المكلفين بالتفكير في محتويات التعليم من أساتذة جامعيين و مؤلفي الكتب المدرسية و المفتشين و المهتمين بالتربية و كل من يعمل على إعداد المناهج التعليمية . </a:t>
            </a:r>
          </a:p>
        </p:txBody>
      </p:sp>
      <p:sp>
        <p:nvSpPr>
          <p:cNvPr id="25605" name="Rectangle 3"/>
          <p:cNvSpPr>
            <a:spLocks noChangeArrowheads="1"/>
          </p:cNvSpPr>
          <p:nvPr/>
        </p:nvSpPr>
        <p:spPr bwMode="auto">
          <a:xfrm>
            <a:off x="395288" y="4652963"/>
            <a:ext cx="820896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b="1"/>
              <a:t>- </a:t>
            </a:r>
            <a:r>
              <a:rPr lang="ar-DZ" altLang="fr-FR" b="1">
                <a:solidFill>
                  <a:srgbClr val="0000FF"/>
                </a:solidFill>
              </a:rPr>
              <a:t>النقل الداخلي</a:t>
            </a:r>
            <a:r>
              <a:rPr lang="ar-DZ" altLang="fr-FR" b="1"/>
              <a:t>: التكيفات الخاصة التي يدخلها كل معلم على المعرفة الموضوعة للتدريس </a:t>
            </a:r>
            <a:r>
              <a:rPr lang="fr-FR" altLang="fr-FR" sz="2000" b="1"/>
              <a:t>Savoir à enseigner</a:t>
            </a:r>
            <a:endParaRPr lang="ar-DZ" altLang="fr-FR" b="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additive="base">
                                        <p:cTn id="11" dur="500" fill="hold"/>
                                        <p:tgtEl>
                                          <p:spTgt spid="25603"/>
                                        </p:tgtEl>
                                        <p:attrNameLst>
                                          <p:attrName>ppt_x</p:attrName>
                                        </p:attrNameLst>
                                      </p:cBhvr>
                                      <p:tavLst>
                                        <p:tav tm="0">
                                          <p:val>
                                            <p:strVal val="#ppt_x"/>
                                          </p:val>
                                        </p:tav>
                                        <p:tav tm="100000">
                                          <p:val>
                                            <p:strVal val="#ppt_x"/>
                                          </p:val>
                                        </p:tav>
                                      </p:tavLst>
                                    </p:anim>
                                    <p:anim calcmode="lin" valueType="num">
                                      <p:cBhvr additive="base">
                                        <p:cTn id="12"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604"/>
                                        </p:tgtEl>
                                        <p:attrNameLst>
                                          <p:attrName>style.visibility</p:attrName>
                                        </p:attrNameLst>
                                      </p:cBhvr>
                                      <p:to>
                                        <p:strVal val="visible"/>
                                      </p:to>
                                    </p:set>
                                    <p:anim calcmode="lin" valueType="num">
                                      <p:cBhvr additive="base">
                                        <p:cTn id="17" dur="500" fill="hold"/>
                                        <p:tgtEl>
                                          <p:spTgt spid="25604"/>
                                        </p:tgtEl>
                                        <p:attrNameLst>
                                          <p:attrName>ppt_x</p:attrName>
                                        </p:attrNameLst>
                                      </p:cBhvr>
                                      <p:tavLst>
                                        <p:tav tm="0">
                                          <p:val>
                                            <p:strVal val="#ppt_x"/>
                                          </p:val>
                                        </p:tav>
                                        <p:tav tm="100000">
                                          <p:val>
                                            <p:strVal val="#ppt_x"/>
                                          </p:val>
                                        </p:tav>
                                      </p:tavLst>
                                    </p:anim>
                                    <p:anim calcmode="lin" valueType="num">
                                      <p:cBhvr additive="base">
                                        <p:cTn id="1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605"/>
                                        </p:tgtEl>
                                        <p:attrNameLst>
                                          <p:attrName>style.visibility</p:attrName>
                                        </p:attrNameLst>
                                      </p:cBhvr>
                                      <p:to>
                                        <p:strVal val="visible"/>
                                      </p:to>
                                    </p:set>
                                    <p:anim calcmode="lin" valueType="num">
                                      <p:cBhvr additive="base">
                                        <p:cTn id="23" dur="500" fill="hold"/>
                                        <p:tgtEl>
                                          <p:spTgt spid="25605"/>
                                        </p:tgtEl>
                                        <p:attrNameLst>
                                          <p:attrName>ppt_x</p:attrName>
                                        </p:attrNameLst>
                                      </p:cBhvr>
                                      <p:tavLst>
                                        <p:tav tm="0">
                                          <p:val>
                                            <p:strVal val="#ppt_x"/>
                                          </p:val>
                                        </p:tav>
                                        <p:tav tm="100000">
                                          <p:val>
                                            <p:strVal val="#ppt_x"/>
                                          </p:val>
                                        </p:tav>
                                      </p:tavLst>
                                    </p:anim>
                                    <p:anim calcmode="lin" valueType="num">
                                      <p:cBhvr additive="base">
                                        <p:cTn id="2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25603" grpId="0"/>
      <p:bldP spid="25604" grpId="0"/>
      <p:bldP spid="2560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279525" y="185738"/>
            <a:ext cx="66913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3600" b="1" u="sng">
                <a:solidFill>
                  <a:srgbClr val="FF0000"/>
                </a:solidFill>
              </a:rPr>
              <a:t>- النقل  ال</a:t>
            </a:r>
            <a:r>
              <a:rPr lang="ar-SA" altLang="fr-FR" sz="3600" b="1" u="sng">
                <a:solidFill>
                  <a:srgbClr val="FF0000"/>
                </a:solidFill>
              </a:rPr>
              <a:t>ديداكتيكي</a:t>
            </a:r>
            <a:r>
              <a:rPr lang="ar-DZ" altLang="fr-FR" sz="1800" b="1"/>
              <a:t> </a:t>
            </a:r>
            <a:r>
              <a:rPr lang="ar-DZ" altLang="fr-FR" sz="2400" b="1"/>
              <a:t>( </a:t>
            </a:r>
            <a:r>
              <a:rPr lang="fr-FR" altLang="fr-FR" sz="2400"/>
              <a:t>transposition didactique</a:t>
            </a:r>
            <a:r>
              <a:rPr lang="ar-DZ" altLang="fr-FR" sz="2400" b="1"/>
              <a:t> )</a:t>
            </a:r>
          </a:p>
        </p:txBody>
      </p:sp>
      <p:sp>
        <p:nvSpPr>
          <p:cNvPr id="8195" name="Rectangle 3"/>
          <p:cNvSpPr>
            <a:spLocks noChangeArrowheads="1"/>
          </p:cNvSpPr>
          <p:nvPr/>
        </p:nvSpPr>
        <p:spPr bwMode="auto">
          <a:xfrm>
            <a:off x="163513" y="981075"/>
            <a:ext cx="86296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العملية التي  يتم  بها  الانتقال بالمعارف  من مستوى معارف علمية دقيقة</a:t>
            </a:r>
          </a:p>
          <a:p>
            <a:pPr algn="r" rtl="1" eaLnBrk="1" hangingPunct="1">
              <a:spcBef>
                <a:spcPct val="0"/>
              </a:spcBef>
              <a:buFontTx/>
              <a:buNone/>
            </a:pPr>
            <a:r>
              <a:rPr lang="ar-DZ" altLang="fr-FR" sz="2800" b="1"/>
              <a:t>ينتجها المختصون ( الخبير )إلى مستوى  معرفة التي يقدمها المعلم للمتعلّم</a:t>
            </a:r>
          </a:p>
        </p:txBody>
      </p:sp>
      <p:sp>
        <p:nvSpPr>
          <p:cNvPr id="8196" name="Rectangle 4"/>
          <p:cNvSpPr>
            <a:spLocks noChangeArrowheads="1"/>
          </p:cNvSpPr>
          <p:nvPr/>
        </p:nvSpPr>
        <p:spPr bwMode="auto">
          <a:xfrm>
            <a:off x="1979613" y="2133600"/>
            <a:ext cx="4392612" cy="393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a:t>         المعرفة العلمية ( الأصل)</a:t>
            </a:r>
            <a:r>
              <a:rPr lang="fr-FR" altLang="fr-FR" sz="2800" b="1"/>
              <a:t> </a:t>
            </a:r>
            <a:endParaRPr lang="ar-DZ" altLang="fr-FR" sz="2800" b="1"/>
          </a:p>
          <a:p>
            <a:pPr algn="ctr" rtl="1" eaLnBrk="1" hangingPunct="1">
              <a:spcBef>
                <a:spcPct val="0"/>
              </a:spcBef>
              <a:buFontTx/>
              <a:buNone/>
            </a:pPr>
            <a:r>
              <a:rPr lang="fr-FR" altLang="fr-FR" sz="2800" b="1"/>
              <a:t> </a:t>
            </a:r>
            <a:endParaRPr lang="ar-DZ" altLang="fr-FR" sz="2800" b="1"/>
          </a:p>
          <a:p>
            <a:pPr algn="ctr" rtl="1" eaLnBrk="1" hangingPunct="1">
              <a:spcBef>
                <a:spcPct val="0"/>
              </a:spcBef>
              <a:buFontTx/>
              <a:buNone/>
            </a:pPr>
            <a:r>
              <a:rPr lang="fr-FR" altLang="fr-FR" sz="2800" b="1"/>
              <a:t>     </a:t>
            </a:r>
            <a:r>
              <a:rPr lang="ar-DZ" altLang="fr-FR" sz="2800" b="1"/>
              <a:t>معرفة للتعليم</a:t>
            </a:r>
          </a:p>
          <a:p>
            <a:pPr algn="ctr" rtl="1" eaLnBrk="1" hangingPunct="1">
              <a:spcBef>
                <a:spcPct val="0"/>
              </a:spcBef>
              <a:buFontTx/>
              <a:buNone/>
            </a:pPr>
            <a:r>
              <a:rPr lang="fr-FR" altLang="fr-FR" sz="2800" b="1"/>
              <a:t>  </a:t>
            </a:r>
            <a:endParaRPr lang="ar-DZ" altLang="fr-FR" sz="2800" b="1"/>
          </a:p>
          <a:p>
            <a:pPr algn="ctr" rtl="1" eaLnBrk="1" hangingPunct="1">
              <a:spcBef>
                <a:spcPct val="0"/>
              </a:spcBef>
              <a:buFontTx/>
              <a:buNone/>
            </a:pPr>
            <a:r>
              <a:rPr lang="fr-FR" altLang="fr-FR" sz="2800" b="1"/>
              <a:t>     </a:t>
            </a:r>
            <a:r>
              <a:rPr lang="ar-DZ" altLang="fr-FR" sz="2800" b="1"/>
              <a:t>المعرفة المدرسية</a:t>
            </a:r>
            <a:r>
              <a:rPr lang="fr-FR" altLang="fr-FR" sz="2800" b="1"/>
              <a:t>  </a:t>
            </a:r>
            <a:endParaRPr lang="ar-DZ" altLang="fr-FR" sz="2800" b="1"/>
          </a:p>
          <a:p>
            <a:pPr algn="ctr" rtl="1" eaLnBrk="1" hangingPunct="1">
              <a:spcBef>
                <a:spcPct val="0"/>
              </a:spcBef>
              <a:buFontTx/>
              <a:buNone/>
            </a:pPr>
            <a:r>
              <a:rPr lang="fr-FR" altLang="fr-FR" sz="2800" b="1"/>
              <a:t> </a:t>
            </a:r>
            <a:endParaRPr lang="ar-DZ" altLang="fr-FR" sz="2800" b="1"/>
          </a:p>
          <a:p>
            <a:pPr algn="ctr" rtl="1" eaLnBrk="1" hangingPunct="1">
              <a:spcBef>
                <a:spcPct val="0"/>
              </a:spcBef>
              <a:buFontTx/>
              <a:buNone/>
            </a:pPr>
            <a:r>
              <a:rPr lang="fr-FR" altLang="fr-FR" sz="2800" b="1"/>
              <a:t>     </a:t>
            </a:r>
            <a:r>
              <a:rPr lang="ar-DZ" altLang="fr-FR" sz="2800" b="1"/>
              <a:t>المعرفة التي تدرّس</a:t>
            </a:r>
            <a:r>
              <a:rPr lang="fr-FR" altLang="fr-FR" sz="2800" b="1"/>
              <a:t>  </a:t>
            </a:r>
            <a:endParaRPr lang="ar-DZ" altLang="fr-FR" sz="2800" b="1"/>
          </a:p>
          <a:p>
            <a:pPr algn="ctr" rtl="1" eaLnBrk="1" hangingPunct="1">
              <a:spcBef>
                <a:spcPct val="0"/>
              </a:spcBef>
              <a:buFontTx/>
              <a:buNone/>
            </a:pPr>
            <a:endParaRPr lang="ar-DZ" altLang="fr-FR" sz="2800" b="1"/>
          </a:p>
          <a:p>
            <a:pPr algn="ctr" rtl="1" eaLnBrk="1" hangingPunct="1">
              <a:spcBef>
                <a:spcPct val="0"/>
              </a:spcBef>
              <a:buFontTx/>
              <a:buNone/>
            </a:pPr>
            <a:r>
              <a:rPr lang="fr-FR" altLang="fr-FR" sz="2800" b="1"/>
              <a:t>    </a:t>
            </a:r>
            <a:r>
              <a:rPr lang="ar-DZ" altLang="fr-FR" sz="2800" b="1"/>
              <a:t>معرفة المتعلم</a:t>
            </a:r>
            <a:r>
              <a:rPr lang="fr-FR" altLang="fr-FR" sz="1800"/>
              <a:t> </a:t>
            </a:r>
          </a:p>
        </p:txBody>
      </p:sp>
      <p:sp>
        <p:nvSpPr>
          <p:cNvPr id="8197" name="Line 5"/>
          <p:cNvSpPr>
            <a:spLocks noChangeShapeType="1"/>
          </p:cNvSpPr>
          <p:nvPr/>
        </p:nvSpPr>
        <p:spPr bwMode="auto">
          <a:xfrm>
            <a:off x="3995738" y="2565400"/>
            <a:ext cx="0" cy="35877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MA"/>
          </a:p>
        </p:txBody>
      </p:sp>
      <p:sp>
        <p:nvSpPr>
          <p:cNvPr id="8198" name="Line 6"/>
          <p:cNvSpPr>
            <a:spLocks noChangeShapeType="1"/>
          </p:cNvSpPr>
          <p:nvPr/>
        </p:nvSpPr>
        <p:spPr bwMode="auto">
          <a:xfrm>
            <a:off x="3995738" y="3430588"/>
            <a:ext cx="0" cy="35877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MA"/>
          </a:p>
        </p:txBody>
      </p:sp>
      <p:sp>
        <p:nvSpPr>
          <p:cNvPr id="8199" name="Line 7"/>
          <p:cNvSpPr>
            <a:spLocks noChangeShapeType="1"/>
          </p:cNvSpPr>
          <p:nvPr/>
        </p:nvSpPr>
        <p:spPr bwMode="auto">
          <a:xfrm>
            <a:off x="3995738" y="4294188"/>
            <a:ext cx="0" cy="35877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MA"/>
          </a:p>
        </p:txBody>
      </p:sp>
      <p:sp>
        <p:nvSpPr>
          <p:cNvPr id="8200" name="Line 8"/>
          <p:cNvSpPr>
            <a:spLocks noChangeShapeType="1"/>
          </p:cNvSpPr>
          <p:nvPr/>
        </p:nvSpPr>
        <p:spPr bwMode="auto">
          <a:xfrm>
            <a:off x="3995738" y="5230813"/>
            <a:ext cx="0" cy="35877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fr-M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19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19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196">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8"/>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8196">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19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8196">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20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819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82550" y="317500"/>
            <a:ext cx="8991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المعرفة العلمية (الأصل):</a:t>
            </a:r>
            <a:r>
              <a:rPr lang="ar-DZ" altLang="fr-FR" sz="2800"/>
              <a:t>مجموعة المعارف التي تمّ نشرها في الأوساط العلمية </a:t>
            </a:r>
          </a:p>
        </p:txBody>
      </p:sp>
      <p:sp>
        <p:nvSpPr>
          <p:cNvPr id="7171" name="Rectangle 3"/>
          <p:cNvSpPr>
            <a:spLocks noChangeArrowheads="1"/>
          </p:cNvSpPr>
          <p:nvPr/>
        </p:nvSpPr>
        <p:spPr bwMode="auto">
          <a:xfrm>
            <a:off x="995363" y="974725"/>
            <a:ext cx="783113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1800"/>
              <a:t>               </a:t>
            </a:r>
            <a:r>
              <a:rPr lang="ar-DZ" altLang="fr-FR" sz="2800"/>
              <a:t>- </a:t>
            </a:r>
            <a:r>
              <a:rPr lang="ar-DZ" altLang="fr-FR" sz="2800" b="1"/>
              <a:t>خالية من بصمات صاحبها</a:t>
            </a:r>
            <a:r>
              <a:rPr lang="ar-DZ" altLang="fr-FR" sz="1800" b="1"/>
              <a:t>  : </a:t>
            </a:r>
            <a:r>
              <a:rPr lang="fr-FR" altLang="fr-FR" sz="2400"/>
              <a:t>dépersonnalisée</a:t>
            </a:r>
          </a:p>
          <a:p>
            <a:pPr algn="r" rtl="1" eaLnBrk="1" hangingPunct="1">
              <a:spcBef>
                <a:spcPct val="0"/>
              </a:spcBef>
              <a:buFontTx/>
              <a:buNone/>
            </a:pPr>
            <a:r>
              <a:rPr lang="ar-DZ" altLang="fr-FR" sz="1800" b="1"/>
              <a:t>               </a:t>
            </a:r>
            <a:r>
              <a:rPr lang="ar-DZ" altLang="fr-FR" sz="2800" b="1"/>
              <a:t>- يفقد الإطار المرجعي لبناء المفهوم :</a:t>
            </a:r>
            <a:r>
              <a:rPr lang="ar-DZ" altLang="fr-FR" sz="1800" b="1"/>
              <a:t> </a:t>
            </a:r>
            <a:r>
              <a:rPr lang="fr-FR" altLang="fr-FR" sz="2400"/>
              <a:t>décontextualisée</a:t>
            </a:r>
          </a:p>
        </p:txBody>
      </p:sp>
      <p:sp>
        <p:nvSpPr>
          <p:cNvPr id="7172" name="Rectangle 4"/>
          <p:cNvSpPr>
            <a:spLocks noChangeArrowheads="1"/>
          </p:cNvSpPr>
          <p:nvPr/>
        </p:nvSpPr>
        <p:spPr bwMode="auto">
          <a:xfrm>
            <a:off x="106363" y="2117725"/>
            <a:ext cx="878681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1800"/>
              <a:t> </a:t>
            </a:r>
            <a:r>
              <a:rPr lang="ar-DZ" altLang="fr-FR" sz="2800" b="1">
                <a:solidFill>
                  <a:srgbClr val="0000FF"/>
                </a:solidFill>
              </a:rPr>
              <a:t>معرفة للتعليم</a:t>
            </a:r>
            <a:r>
              <a:rPr lang="ar-DZ" altLang="fr-FR" sz="2800" b="1"/>
              <a:t>  : </a:t>
            </a:r>
            <a:r>
              <a:rPr lang="ar-DZ" altLang="fr-FR" sz="2800"/>
              <a:t>تحدد من طرف وزارة التربية على شكل  برامج  أو مناهج    </a:t>
            </a:r>
          </a:p>
        </p:txBody>
      </p:sp>
      <p:sp>
        <p:nvSpPr>
          <p:cNvPr id="7173" name="Rectangle 5"/>
          <p:cNvSpPr>
            <a:spLocks noChangeArrowheads="1"/>
          </p:cNvSpPr>
          <p:nvPr/>
        </p:nvSpPr>
        <p:spPr bwMode="auto">
          <a:xfrm>
            <a:off x="815975" y="2914650"/>
            <a:ext cx="8051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المعرفة المدرسية</a:t>
            </a:r>
            <a:r>
              <a:rPr lang="ar-DZ" altLang="fr-FR" sz="2800" b="1"/>
              <a:t> : </a:t>
            </a:r>
            <a:r>
              <a:rPr lang="ar-DZ" altLang="fr-FR" sz="2800"/>
              <a:t>هي التي يستعملها المعلم في تحضيره </a:t>
            </a:r>
          </a:p>
          <a:p>
            <a:pPr algn="r" rtl="1" eaLnBrk="1" hangingPunct="1">
              <a:spcBef>
                <a:spcPct val="0"/>
              </a:spcBef>
              <a:buFontTx/>
              <a:buNone/>
            </a:pPr>
            <a:r>
              <a:rPr lang="ar-DZ" altLang="fr-FR" sz="2800"/>
              <a:t>                                 ( الكتب المدرسية ، الوثيقة المرافقة ، ...)</a:t>
            </a:r>
          </a:p>
        </p:txBody>
      </p:sp>
      <p:sp>
        <p:nvSpPr>
          <p:cNvPr id="7174" name="Rectangle 6"/>
          <p:cNvSpPr>
            <a:spLocks noChangeArrowheads="1"/>
          </p:cNvSpPr>
          <p:nvPr/>
        </p:nvSpPr>
        <p:spPr bwMode="auto">
          <a:xfrm>
            <a:off x="2006600" y="4062413"/>
            <a:ext cx="6813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المعرفة التي تدرّس</a:t>
            </a:r>
            <a:r>
              <a:rPr lang="fr-FR" altLang="fr-FR" sz="2800" b="1">
                <a:solidFill>
                  <a:srgbClr val="0000FF"/>
                </a:solidFill>
              </a:rPr>
              <a:t> :</a:t>
            </a:r>
            <a:r>
              <a:rPr lang="fr-FR" altLang="fr-FR" sz="2800" b="1"/>
              <a:t> </a:t>
            </a:r>
            <a:r>
              <a:rPr lang="ar-DZ" altLang="fr-FR" sz="2800"/>
              <a:t>المعلومات التي يقدمها المعلم</a:t>
            </a:r>
            <a:r>
              <a:rPr lang="fr-FR" altLang="fr-FR" sz="2800"/>
              <a:t>  </a:t>
            </a:r>
            <a:r>
              <a:rPr lang="ar-DZ" altLang="fr-FR" sz="2800"/>
              <a:t>للمتعلم</a:t>
            </a:r>
            <a:r>
              <a:rPr lang="fr-FR" altLang="fr-FR" sz="1800"/>
              <a:t> </a:t>
            </a:r>
          </a:p>
        </p:txBody>
      </p:sp>
      <p:sp>
        <p:nvSpPr>
          <p:cNvPr id="7175" name="Rectangle 7"/>
          <p:cNvSpPr>
            <a:spLocks noChangeArrowheads="1"/>
          </p:cNvSpPr>
          <p:nvPr/>
        </p:nvSpPr>
        <p:spPr bwMode="auto">
          <a:xfrm>
            <a:off x="1116013" y="4997450"/>
            <a:ext cx="76327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معرفة المتعلم</a:t>
            </a:r>
            <a:r>
              <a:rPr lang="ar-DZ" altLang="fr-FR" sz="2800" b="1"/>
              <a:t> : </a:t>
            </a:r>
            <a:r>
              <a:rPr lang="ar-DZ" altLang="fr-FR" sz="2800"/>
              <a:t>ما يصل فعلا  للمتعلم  و يدرك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7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7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7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0"/>
      <p:bldP spid="7173" grpId="0"/>
      <p:bldP spid="7174" grpId="0"/>
      <p:bldP spid="71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2195513" y="336550"/>
            <a:ext cx="48974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3600" b="1" u="sng">
                <a:solidFill>
                  <a:srgbClr val="FF0000"/>
                </a:solidFill>
              </a:rPr>
              <a:t>الت</a:t>
            </a:r>
            <a:r>
              <a:rPr lang="ar-SA" altLang="fr-FR" sz="3600" b="1" u="sng">
                <a:solidFill>
                  <a:srgbClr val="FF0000"/>
                </a:solidFill>
              </a:rPr>
              <a:t>مثلات/التصورات</a:t>
            </a:r>
            <a:r>
              <a:rPr lang="ar-DZ" altLang="fr-FR" sz="3600" b="1">
                <a:solidFill>
                  <a:srgbClr val="FF0000"/>
                </a:solidFill>
              </a:rPr>
              <a:t> </a:t>
            </a:r>
            <a:r>
              <a:rPr lang="ar-DZ" altLang="fr-FR" sz="1800" b="1"/>
              <a:t>( </a:t>
            </a:r>
            <a:r>
              <a:rPr lang="fr-FR" altLang="fr-FR" sz="1800"/>
              <a:t>représentation</a:t>
            </a:r>
            <a:r>
              <a:rPr lang="ar-DZ" altLang="fr-FR" sz="1800" b="1"/>
              <a:t> )</a:t>
            </a:r>
          </a:p>
        </p:txBody>
      </p:sp>
      <p:sp>
        <p:nvSpPr>
          <p:cNvPr id="6147" name="Rectangle 3"/>
          <p:cNvSpPr>
            <a:spLocks noChangeArrowheads="1"/>
          </p:cNvSpPr>
          <p:nvPr/>
        </p:nvSpPr>
        <p:spPr bwMode="auto">
          <a:xfrm>
            <a:off x="152400" y="1119188"/>
            <a:ext cx="888365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t>لكل متعلم  معلومات سابقة ، و التعلّيم / التعلّم  دينامية مستمرة أساسها</a:t>
            </a:r>
            <a:endParaRPr lang="fr-FR" altLang="fr-FR" sz="2800" b="1" dirty="0"/>
          </a:p>
          <a:p>
            <a:pPr algn="r" rtl="1" eaLnBrk="1" hangingPunct="1">
              <a:spcBef>
                <a:spcPct val="0"/>
              </a:spcBef>
              <a:buFontTx/>
              <a:buNone/>
            </a:pPr>
            <a:r>
              <a:rPr lang="ar-DZ" altLang="fr-FR" sz="2800" b="1" dirty="0"/>
              <a:t> دمج المعارف القديمة مع  الجديدة لذا يجب التعرف على المعارف الموجودة</a:t>
            </a:r>
            <a:r>
              <a:rPr lang="ar-DZ" altLang="fr-FR" sz="2800" dirty="0"/>
              <a:t> </a:t>
            </a:r>
            <a:endParaRPr lang="en-US" altLang="fr-FR" sz="2800" b="1" dirty="0"/>
          </a:p>
          <a:p>
            <a:pPr algn="r" rtl="1" eaLnBrk="1" hangingPunct="1">
              <a:spcBef>
                <a:spcPct val="0"/>
              </a:spcBef>
              <a:buFontTx/>
              <a:buNone/>
            </a:pPr>
            <a:r>
              <a:rPr lang="ar-DZ" altLang="fr-FR" sz="2800" b="1" dirty="0"/>
              <a:t>عند المتعلم من خلال</a:t>
            </a:r>
            <a:r>
              <a:rPr lang="fr-FR" altLang="fr-FR" sz="2800" b="1" dirty="0"/>
              <a:t>  </a:t>
            </a:r>
            <a:r>
              <a:rPr lang="ar-DZ" altLang="fr-FR" sz="2800" b="1" dirty="0">
                <a:solidFill>
                  <a:srgbClr val="0000FF"/>
                </a:solidFill>
              </a:rPr>
              <a:t>التقييم التشخيصي</a:t>
            </a:r>
            <a:r>
              <a:rPr lang="fr-FR" altLang="fr-FR" sz="2800" dirty="0"/>
              <a:t> </a:t>
            </a:r>
            <a:endParaRPr lang="en-US" altLang="fr-FR" sz="2800" dirty="0"/>
          </a:p>
        </p:txBody>
      </p:sp>
      <p:sp>
        <p:nvSpPr>
          <p:cNvPr id="6149" name="Rectangle 5"/>
          <p:cNvSpPr>
            <a:spLocks noChangeArrowheads="1"/>
          </p:cNvSpPr>
          <p:nvPr/>
        </p:nvSpPr>
        <p:spPr bwMode="auto">
          <a:xfrm>
            <a:off x="1731963" y="5213350"/>
            <a:ext cx="69437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أحيانا الأفكار الموجودة تقاوم ( أو ترفض ) الأفكار الجديدة</a:t>
            </a:r>
            <a:r>
              <a:rPr lang="fr-FR" altLang="fr-FR" sz="1800"/>
              <a:t>  </a:t>
            </a:r>
            <a:endParaRPr lang="en-US" altLang="fr-FR" sz="1800"/>
          </a:p>
        </p:txBody>
      </p:sp>
      <p:sp>
        <p:nvSpPr>
          <p:cNvPr id="6150" name="Rectangle 6"/>
          <p:cNvSpPr>
            <a:spLocks noChangeArrowheads="1"/>
          </p:cNvSpPr>
          <p:nvPr/>
        </p:nvSpPr>
        <p:spPr bwMode="auto">
          <a:xfrm>
            <a:off x="36513" y="2919413"/>
            <a:ext cx="9072562"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SA" altLang="fr-FR" sz="2800" b="1" dirty="0" err="1"/>
              <a:t>التمثلات</a:t>
            </a:r>
            <a:r>
              <a:rPr lang="ar-SA" altLang="fr-FR" sz="2800" b="1" dirty="0"/>
              <a:t> يتم ا</a:t>
            </a:r>
            <a:r>
              <a:rPr lang="ar-DZ" altLang="fr-FR" sz="2800" b="1" dirty="0"/>
              <a:t>ك</a:t>
            </a:r>
            <a:r>
              <a:rPr lang="ar-SA" altLang="fr-FR" sz="2800" b="1" dirty="0"/>
              <a:t>ت</a:t>
            </a:r>
            <a:r>
              <a:rPr lang="ar-DZ" altLang="fr-FR" sz="2800" b="1" dirty="0"/>
              <a:t>س</a:t>
            </a:r>
            <a:r>
              <a:rPr lang="ar-SA" altLang="fr-FR" sz="2800" b="1" dirty="0"/>
              <a:t>ا</a:t>
            </a:r>
            <a:r>
              <a:rPr lang="ar-DZ" altLang="fr-FR" sz="2800" b="1" dirty="0"/>
              <a:t>بها من خلال تفاعلاته الاجتماعية .</a:t>
            </a:r>
          </a:p>
          <a:p>
            <a:pPr algn="r" rtl="1" eaLnBrk="1" hangingPunct="1">
              <a:spcBef>
                <a:spcPct val="0"/>
              </a:spcBef>
              <a:buFontTx/>
              <a:buNone/>
            </a:pPr>
            <a:r>
              <a:rPr lang="ar-DZ" altLang="fr-FR" sz="2800" b="1" dirty="0"/>
              <a:t>بناء المعرفة يتم من خلال تعديل النسيج </a:t>
            </a:r>
            <a:r>
              <a:rPr lang="ar-DZ" altLang="fr-FR" sz="2800" b="1" dirty="0" err="1"/>
              <a:t>المفاهيمي</a:t>
            </a:r>
            <a:r>
              <a:rPr lang="ar-DZ" altLang="fr-FR" sz="1800" dirty="0"/>
              <a:t> </a:t>
            </a:r>
            <a:r>
              <a:rPr lang="ar-DZ" altLang="fr-FR" sz="2800" b="1" dirty="0"/>
              <a:t>الموجودة</a:t>
            </a:r>
            <a:r>
              <a:rPr lang="ar-DZ" altLang="fr-FR" sz="2800" dirty="0"/>
              <a:t> </a:t>
            </a:r>
            <a:r>
              <a:rPr lang="ar-DZ" altLang="fr-FR" sz="2800" b="1" dirty="0"/>
              <a:t>أو دمج المعارف الجديدة في هذه الشبكة .</a:t>
            </a:r>
            <a:r>
              <a:rPr lang="ar-DZ" altLang="fr-FR" sz="1800"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150"/>
                                        </p:tgtEl>
                                        <p:attrNameLst>
                                          <p:attrName>style.visibility</p:attrName>
                                        </p:attrNameLst>
                                      </p:cBhvr>
                                      <p:to>
                                        <p:strVal val="visible"/>
                                      </p:to>
                                    </p:set>
                                    <p:anim calcmode="lin" valueType="num">
                                      <p:cBhvr additive="base">
                                        <p:cTn id="15" dur="500" fill="hold"/>
                                        <p:tgtEl>
                                          <p:spTgt spid="6150"/>
                                        </p:tgtEl>
                                        <p:attrNameLst>
                                          <p:attrName>ppt_x</p:attrName>
                                        </p:attrNameLst>
                                      </p:cBhvr>
                                      <p:tavLst>
                                        <p:tav tm="0">
                                          <p:val>
                                            <p:strVal val="#ppt_x"/>
                                          </p:val>
                                        </p:tav>
                                        <p:tav tm="100000">
                                          <p:val>
                                            <p:strVal val="#ppt_x"/>
                                          </p:val>
                                        </p:tav>
                                      </p:tavLst>
                                    </p:anim>
                                    <p:anim calcmode="lin" valueType="num">
                                      <p:cBhvr additive="base">
                                        <p:cTn id="16"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1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P spid="6149" grpId="0"/>
      <p:bldP spid="615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ctrTitle" idx="4294967295"/>
          </p:nvPr>
        </p:nvSpPr>
        <p:spPr>
          <a:xfrm>
            <a:off x="900113" y="260350"/>
            <a:ext cx="6872287" cy="762000"/>
          </a:xfrm>
        </p:spPr>
        <p:txBody>
          <a:bodyPr/>
          <a:lstStyle/>
          <a:p>
            <a:pPr rtl="1" eaLnBrk="1" hangingPunct="1"/>
            <a:r>
              <a:rPr lang="ar-SA" altLang="fr-FR" b="1"/>
              <a:t>المثلث  الديدكتيكي</a:t>
            </a:r>
            <a:endParaRPr lang="fr-FR" altLang="fr-FR" b="1"/>
          </a:p>
        </p:txBody>
      </p:sp>
      <p:sp>
        <p:nvSpPr>
          <p:cNvPr id="37897" name="Rectangle 9"/>
          <p:cNvSpPr>
            <a:spLocks noChangeArrowheads="1"/>
          </p:cNvSpPr>
          <p:nvPr/>
        </p:nvSpPr>
        <p:spPr bwMode="auto">
          <a:xfrm>
            <a:off x="5959475" y="2127250"/>
            <a:ext cx="17811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400" b="1">
                <a:latin typeface="Times New Roman" panose="02020603050405020304" pitchFamily="18" charset="0"/>
                <a:cs typeface="Times New Roman" panose="02020603050405020304" pitchFamily="18" charset="0"/>
              </a:rPr>
              <a:t>النقل الديداكتيكي</a:t>
            </a:r>
            <a:endParaRPr lang="fr-FR" altLang="fr-FR" sz="2400" b="1">
              <a:latin typeface="Times New Roman" panose="02020603050405020304" pitchFamily="18" charset="0"/>
              <a:cs typeface="Times New Roman" panose="02020603050405020304" pitchFamily="18" charset="0"/>
            </a:endParaRPr>
          </a:p>
        </p:txBody>
      </p:sp>
      <p:sp>
        <p:nvSpPr>
          <p:cNvPr id="37894" name="Line 6"/>
          <p:cNvSpPr>
            <a:spLocks noChangeShapeType="1"/>
          </p:cNvSpPr>
          <p:nvPr/>
        </p:nvSpPr>
        <p:spPr bwMode="auto">
          <a:xfrm flipH="1">
            <a:off x="2895600" y="2062163"/>
            <a:ext cx="1143000" cy="16002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fr-MA"/>
          </a:p>
        </p:txBody>
      </p:sp>
      <p:sp>
        <p:nvSpPr>
          <p:cNvPr id="37891" name="Oval 3"/>
          <p:cNvSpPr>
            <a:spLocks noChangeArrowheads="1"/>
          </p:cNvSpPr>
          <p:nvPr/>
        </p:nvSpPr>
        <p:spPr bwMode="auto">
          <a:xfrm>
            <a:off x="3581400" y="1412875"/>
            <a:ext cx="1752600" cy="685800"/>
          </a:xfrm>
          <a:prstGeom prst="ellipse">
            <a:avLst/>
          </a:prstGeom>
          <a:noFill/>
          <a:ln w="127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SA" altLang="fr-FR" b="1">
                <a:solidFill>
                  <a:srgbClr val="FF0000"/>
                </a:solidFill>
                <a:latin typeface="Times New Roman" panose="02020603050405020304" pitchFamily="18" charset="0"/>
                <a:cs typeface="Times New Roman" panose="02020603050405020304" pitchFamily="18" charset="0"/>
              </a:rPr>
              <a:t>المدرس</a:t>
            </a:r>
            <a:endParaRPr lang="fr-FR" altLang="fr-FR" b="1">
              <a:solidFill>
                <a:srgbClr val="FF0000"/>
              </a:solidFill>
              <a:latin typeface="Times New Roman" panose="02020603050405020304" pitchFamily="18" charset="0"/>
              <a:cs typeface="Times New Roman" panose="02020603050405020304" pitchFamily="18" charset="0"/>
            </a:endParaRPr>
          </a:p>
        </p:txBody>
      </p:sp>
      <p:sp>
        <p:nvSpPr>
          <p:cNvPr id="37892" name="Oval 4"/>
          <p:cNvSpPr>
            <a:spLocks noChangeArrowheads="1"/>
          </p:cNvSpPr>
          <p:nvPr/>
        </p:nvSpPr>
        <p:spPr bwMode="auto">
          <a:xfrm>
            <a:off x="2057400" y="3698875"/>
            <a:ext cx="1600200" cy="609600"/>
          </a:xfrm>
          <a:prstGeom prst="ellipse">
            <a:avLst/>
          </a:prstGeom>
          <a:noFill/>
          <a:ln w="127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SA" altLang="fr-FR" b="1">
                <a:solidFill>
                  <a:srgbClr val="FF0000"/>
                </a:solidFill>
                <a:latin typeface="Times New Roman" panose="02020603050405020304" pitchFamily="18" charset="0"/>
                <a:cs typeface="Times New Roman" panose="02020603050405020304" pitchFamily="18" charset="0"/>
              </a:rPr>
              <a:t>المتعلم</a:t>
            </a:r>
            <a:endParaRPr lang="fr-FR" altLang="fr-FR" b="1">
              <a:solidFill>
                <a:srgbClr val="FF0000"/>
              </a:solidFill>
              <a:latin typeface="Times New Roman" panose="02020603050405020304" pitchFamily="18" charset="0"/>
              <a:cs typeface="Times New Roman" panose="02020603050405020304" pitchFamily="18" charset="0"/>
            </a:endParaRPr>
          </a:p>
        </p:txBody>
      </p:sp>
      <p:sp>
        <p:nvSpPr>
          <p:cNvPr id="37893" name="Oval 5"/>
          <p:cNvSpPr>
            <a:spLocks noChangeArrowheads="1"/>
          </p:cNvSpPr>
          <p:nvPr/>
        </p:nvSpPr>
        <p:spPr bwMode="auto">
          <a:xfrm>
            <a:off x="5562600" y="3622675"/>
            <a:ext cx="1447800" cy="685800"/>
          </a:xfrm>
          <a:prstGeom prst="ellipse">
            <a:avLst/>
          </a:prstGeom>
          <a:noFill/>
          <a:ln w="127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SA" altLang="fr-FR" b="1">
                <a:solidFill>
                  <a:srgbClr val="FF0000"/>
                </a:solidFill>
                <a:latin typeface="Times New Roman" panose="02020603050405020304" pitchFamily="18" charset="0"/>
                <a:cs typeface="Times New Roman" panose="02020603050405020304" pitchFamily="18" charset="0"/>
              </a:rPr>
              <a:t>المعرفة</a:t>
            </a:r>
            <a:endParaRPr lang="fr-FR" altLang="fr-FR" b="1">
              <a:solidFill>
                <a:srgbClr val="FF0000"/>
              </a:solidFill>
              <a:latin typeface="Times New Roman" panose="02020603050405020304" pitchFamily="18" charset="0"/>
              <a:cs typeface="Times New Roman" panose="02020603050405020304" pitchFamily="18" charset="0"/>
            </a:endParaRPr>
          </a:p>
        </p:txBody>
      </p:sp>
      <p:sp>
        <p:nvSpPr>
          <p:cNvPr id="37895" name="Line 7"/>
          <p:cNvSpPr>
            <a:spLocks noChangeShapeType="1"/>
          </p:cNvSpPr>
          <p:nvPr/>
        </p:nvSpPr>
        <p:spPr bwMode="auto">
          <a:xfrm>
            <a:off x="4953000" y="2022475"/>
            <a:ext cx="1295400" cy="160020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fr-MA"/>
          </a:p>
        </p:txBody>
      </p:sp>
      <p:sp>
        <p:nvSpPr>
          <p:cNvPr id="37896" name="Line 8"/>
          <p:cNvSpPr>
            <a:spLocks noChangeShapeType="1"/>
          </p:cNvSpPr>
          <p:nvPr/>
        </p:nvSpPr>
        <p:spPr bwMode="auto">
          <a:xfrm>
            <a:off x="3563938" y="4079875"/>
            <a:ext cx="2133600" cy="0"/>
          </a:xfrm>
          <a:prstGeom prst="line">
            <a:avLst/>
          </a:prstGeom>
          <a:noFill/>
          <a:ln w="127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fr-MA"/>
          </a:p>
        </p:txBody>
      </p:sp>
      <p:sp>
        <p:nvSpPr>
          <p:cNvPr id="37898" name="Rectangle 10"/>
          <p:cNvSpPr>
            <a:spLocks noChangeArrowheads="1"/>
          </p:cNvSpPr>
          <p:nvPr/>
        </p:nvSpPr>
        <p:spPr bwMode="auto">
          <a:xfrm>
            <a:off x="1862138" y="2136775"/>
            <a:ext cx="1371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SA" altLang="fr-FR" sz="2400" b="1">
                <a:latin typeface="Times New Roman" panose="02020603050405020304" pitchFamily="18" charset="0"/>
                <a:cs typeface="Times New Roman" panose="02020603050405020304" pitchFamily="18" charset="0"/>
              </a:rPr>
              <a:t>العقد التربوي</a:t>
            </a:r>
            <a:endParaRPr lang="fr-FR" altLang="fr-FR" sz="2400" b="1">
              <a:latin typeface="Times New Roman" panose="02020603050405020304" pitchFamily="18" charset="0"/>
              <a:cs typeface="Times New Roman" panose="02020603050405020304" pitchFamily="18" charset="0"/>
            </a:endParaRPr>
          </a:p>
        </p:txBody>
      </p:sp>
      <p:sp>
        <p:nvSpPr>
          <p:cNvPr id="37899" name="Rectangle 11"/>
          <p:cNvSpPr>
            <a:spLocks noChangeArrowheads="1"/>
          </p:cNvSpPr>
          <p:nvPr/>
        </p:nvSpPr>
        <p:spPr bwMode="auto">
          <a:xfrm>
            <a:off x="3306763" y="4224338"/>
            <a:ext cx="2633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400" b="1">
                <a:latin typeface="Times New Roman" panose="02020603050405020304" pitchFamily="18" charset="0"/>
                <a:cs typeface="Times New Roman" panose="02020603050405020304" pitchFamily="18" charset="0"/>
              </a:rPr>
              <a:t>علاقة المتعلم بالمعرفة</a:t>
            </a:r>
            <a:endParaRPr lang="fr-FR" altLang="fr-FR" sz="2400" b="1">
              <a:latin typeface="Times New Roman" panose="02020603050405020304" pitchFamily="18" charset="0"/>
              <a:cs typeface="Times New Roman" panose="02020603050405020304" pitchFamily="18" charset="0"/>
            </a:endParaRPr>
          </a:p>
        </p:txBody>
      </p:sp>
      <p:sp>
        <p:nvSpPr>
          <p:cNvPr id="37900" name="Rectangle 12"/>
          <p:cNvSpPr>
            <a:spLocks noChangeArrowheads="1"/>
          </p:cNvSpPr>
          <p:nvPr/>
        </p:nvSpPr>
        <p:spPr bwMode="auto">
          <a:xfrm>
            <a:off x="4111625" y="4584700"/>
            <a:ext cx="1174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rtl="1" eaLnBrk="1" hangingPunct="1">
              <a:spcBef>
                <a:spcPct val="0"/>
              </a:spcBef>
              <a:buFontTx/>
              <a:buNone/>
            </a:pPr>
            <a:r>
              <a:rPr lang="ar-DZ" altLang="fr-FR" sz="2400" b="1">
                <a:latin typeface="Times New Roman" panose="02020603050405020304" pitchFamily="18" charset="0"/>
                <a:cs typeface="Times New Roman" panose="02020603050405020304" pitchFamily="18" charset="0"/>
              </a:rPr>
              <a:t>ال</a:t>
            </a:r>
            <a:r>
              <a:rPr lang="ar-SA" altLang="fr-FR" sz="2400" b="1">
                <a:latin typeface="Times New Roman" panose="02020603050405020304" pitchFamily="18" charset="0"/>
                <a:cs typeface="Times New Roman" panose="02020603050405020304" pitchFamily="18" charset="0"/>
              </a:rPr>
              <a:t>تصوّرات</a:t>
            </a:r>
            <a:endParaRPr lang="fr-FR" altLang="fr-FR" sz="2400" b="1">
              <a:latin typeface="Times New Roman" panose="02020603050405020304" pitchFamily="18" charset="0"/>
              <a:cs typeface="Times New Roman" panose="02020603050405020304" pitchFamily="18" charset="0"/>
            </a:endParaRPr>
          </a:p>
        </p:txBody>
      </p:sp>
      <p:sp>
        <p:nvSpPr>
          <p:cNvPr id="37902" name="Rectangle 14"/>
          <p:cNvSpPr>
            <a:spLocks noChangeArrowheads="1"/>
          </p:cNvSpPr>
          <p:nvPr/>
        </p:nvSpPr>
        <p:spPr bwMode="auto">
          <a:xfrm>
            <a:off x="1433513" y="2786063"/>
            <a:ext cx="20589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400" b="1">
                <a:latin typeface="Times New Roman" panose="02020603050405020304" pitchFamily="18" charset="0"/>
                <a:cs typeface="Times New Roman" panose="02020603050405020304" pitchFamily="18" charset="0"/>
              </a:rPr>
              <a:t>العلاقة التربوية</a:t>
            </a:r>
            <a:endParaRPr lang="fr-FR" altLang="fr-FR"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1000" fill="hold"/>
                                        <p:tgtEl>
                                          <p:spTgt spid="37890"/>
                                        </p:tgtEl>
                                        <p:attrNameLst>
                                          <p:attrName>ppt_x</p:attrName>
                                        </p:attrNameLst>
                                      </p:cBhvr>
                                      <p:tavLst>
                                        <p:tav tm="0">
                                          <p:val>
                                            <p:strVal val="#ppt_x"/>
                                          </p:val>
                                        </p:tav>
                                        <p:tav tm="100000">
                                          <p:val>
                                            <p:strVal val="#ppt_x"/>
                                          </p:val>
                                        </p:tav>
                                      </p:tavLst>
                                    </p:anim>
                                    <p:anim calcmode="lin" valueType="num">
                                      <p:cBhvr additive="base">
                                        <p:cTn id="8" dur="1000" fill="hold"/>
                                        <p:tgtEl>
                                          <p:spTgt spid="3789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89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789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90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7898"/>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789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3789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37895"/>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7899"/>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7900"/>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78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7" grpId="0"/>
      <p:bldP spid="37891" grpId="0" animBg="1"/>
      <p:bldP spid="37892" grpId="0" animBg="1"/>
      <p:bldP spid="37893" grpId="0" animBg="1"/>
      <p:bldP spid="37898" grpId="0"/>
      <p:bldP spid="37899" grpId="0"/>
      <p:bldP spid="37900" grpId="0"/>
      <p:bldP spid="3790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4595813" y="877888"/>
            <a:ext cx="311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fr-FR" altLang="fr-FR" sz="3600"/>
              <a:t> </a:t>
            </a:r>
          </a:p>
        </p:txBody>
      </p:sp>
      <p:sp>
        <p:nvSpPr>
          <p:cNvPr id="4099" name="Text Box 7"/>
          <p:cNvSpPr txBox="1">
            <a:spLocks noChangeArrowheads="1"/>
          </p:cNvSpPr>
          <p:nvPr/>
        </p:nvSpPr>
        <p:spPr bwMode="auto">
          <a:xfrm>
            <a:off x="2339975" y="620713"/>
            <a:ext cx="53292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50000"/>
              </a:spcBef>
              <a:buFontTx/>
              <a:buNone/>
            </a:pPr>
            <a:r>
              <a:rPr lang="ar-DZ" altLang="fr-FR" sz="4000" b="1">
                <a:solidFill>
                  <a:srgbClr val="FF0000"/>
                </a:solidFill>
              </a:rPr>
              <a:t>مدخل عام إلى التعليمية</a:t>
            </a:r>
            <a:endParaRPr lang="fr-FR" altLang="fr-FR" sz="4000" b="1">
              <a:solidFill>
                <a:srgbClr val="FF0000"/>
              </a:solidFill>
            </a:endParaRPr>
          </a:p>
        </p:txBody>
      </p:sp>
      <p:sp>
        <p:nvSpPr>
          <p:cNvPr id="4100" name="Text Box 8"/>
          <p:cNvSpPr txBox="1">
            <a:spLocks noChangeArrowheads="1"/>
          </p:cNvSpPr>
          <p:nvPr/>
        </p:nvSpPr>
        <p:spPr bwMode="auto">
          <a:xfrm>
            <a:off x="395288" y="2693988"/>
            <a:ext cx="655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buFontTx/>
              <a:buNone/>
            </a:pPr>
            <a:r>
              <a:rPr lang="ar-DZ" altLang="fr-FR" sz="3600" b="1"/>
              <a:t>-  مراحل تطورها</a:t>
            </a:r>
            <a:endParaRPr lang="fr-FR" altLang="fr-FR" sz="3600" b="1"/>
          </a:p>
        </p:txBody>
      </p:sp>
      <p:sp>
        <p:nvSpPr>
          <p:cNvPr id="4101" name="Text Box 9"/>
          <p:cNvSpPr txBox="1">
            <a:spLocks noChangeArrowheads="1"/>
          </p:cNvSpPr>
          <p:nvPr/>
        </p:nvSpPr>
        <p:spPr bwMode="auto">
          <a:xfrm>
            <a:off x="1619250" y="3436938"/>
            <a:ext cx="5329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buFontTx/>
              <a:buNone/>
            </a:pPr>
            <a:r>
              <a:rPr lang="ar-DZ" altLang="fr-FR" sz="3600" b="1"/>
              <a:t>-  مجالاتها</a:t>
            </a:r>
            <a:endParaRPr lang="fr-FR" altLang="fr-FR" sz="3600" b="1"/>
          </a:p>
        </p:txBody>
      </p:sp>
      <p:sp>
        <p:nvSpPr>
          <p:cNvPr id="4102" name="Text Box 10"/>
          <p:cNvSpPr txBox="1">
            <a:spLocks noChangeArrowheads="1"/>
          </p:cNvSpPr>
          <p:nvPr/>
        </p:nvSpPr>
        <p:spPr bwMode="auto">
          <a:xfrm>
            <a:off x="1619250" y="4156075"/>
            <a:ext cx="53292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buFontTx/>
              <a:buNone/>
            </a:pPr>
            <a:r>
              <a:rPr lang="ar-DZ" altLang="fr-FR" sz="3600" b="1"/>
              <a:t>-  اهميتها</a:t>
            </a:r>
            <a:endParaRPr lang="fr-FR" altLang="fr-FR" sz="3600" b="1"/>
          </a:p>
        </p:txBody>
      </p:sp>
      <p:sp>
        <p:nvSpPr>
          <p:cNvPr id="4103" name="Text Box 11"/>
          <p:cNvSpPr txBox="1">
            <a:spLocks noChangeArrowheads="1"/>
          </p:cNvSpPr>
          <p:nvPr/>
        </p:nvSpPr>
        <p:spPr bwMode="auto">
          <a:xfrm>
            <a:off x="395288" y="1916113"/>
            <a:ext cx="655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buFontTx/>
              <a:buNone/>
            </a:pPr>
            <a:r>
              <a:rPr lang="ar-DZ" altLang="fr-FR" sz="3600" b="1"/>
              <a:t>-  مفهوم التعليمية</a:t>
            </a:r>
            <a:endParaRPr lang="fr-FR" altLang="fr-FR" sz="3600" b="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9" name="Rectangle 3"/>
          <p:cNvSpPr>
            <a:spLocks noGrp="1" noChangeArrowheads="1"/>
          </p:cNvSpPr>
          <p:nvPr>
            <p:ph type="subTitle" idx="1"/>
          </p:nvPr>
        </p:nvSpPr>
        <p:spPr>
          <a:xfrm>
            <a:off x="323850" y="476250"/>
            <a:ext cx="8458200" cy="5832475"/>
          </a:xfrm>
        </p:spPr>
        <p:txBody>
          <a:bodyPr/>
          <a:lstStyle/>
          <a:p>
            <a:pPr rtl="1" eaLnBrk="1" hangingPunct="1">
              <a:defRPr/>
            </a:pPr>
            <a:r>
              <a:rPr lang="ar-SA" sz="4000" b="1" u="sng" dirty="0">
                <a:solidFill>
                  <a:srgbClr val="FF0000"/>
                </a:solidFill>
                <a:effectLst>
                  <a:outerShdw blurRad="38100" dist="38100" dir="2700000" algn="tl">
                    <a:srgbClr val="C0C0C0"/>
                  </a:outerShdw>
                </a:effectLst>
              </a:rPr>
              <a:t>النموذج  التلقيني/التقليدي</a:t>
            </a:r>
            <a:endParaRPr lang="ar-DZ" sz="4000" b="1" u="sng" dirty="0">
              <a:solidFill>
                <a:srgbClr val="FF0000"/>
              </a:solidFill>
              <a:effectLst>
                <a:outerShdw blurRad="38100" dist="38100" dir="2700000" algn="tl">
                  <a:srgbClr val="C0C0C0"/>
                </a:outerShdw>
              </a:effectLst>
            </a:endParaRPr>
          </a:p>
          <a:p>
            <a:pPr rtl="1" eaLnBrk="1" hangingPunct="1">
              <a:defRPr/>
            </a:pPr>
            <a:endParaRPr lang="ar-SA" sz="2000" b="1" u="sng" dirty="0">
              <a:solidFill>
                <a:srgbClr val="FF0000"/>
              </a:solidFill>
              <a:effectLst>
                <a:outerShdw blurRad="38100" dist="38100" dir="2700000" algn="tl">
                  <a:srgbClr val="C0C0C0"/>
                </a:outerShdw>
              </a:effectLst>
            </a:endParaRPr>
          </a:p>
          <a:p>
            <a:pPr rtl="1" eaLnBrk="1" hangingPunct="1">
              <a:defRPr/>
            </a:pPr>
            <a:endParaRPr lang="ar-SA" sz="2400" b="1" dirty="0">
              <a:solidFill>
                <a:srgbClr val="0000FF"/>
              </a:solidFill>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يعتمد على  تبليغ المعرفة</a:t>
            </a:r>
            <a:endParaRPr lang="ar-DZ" b="1" dirty="0">
              <a:effectLst>
                <a:outerShdw blurRad="38100" dist="38100" dir="2700000" algn="tl">
                  <a:srgbClr val="C0C0C0"/>
                </a:outerShdw>
              </a:effectLst>
            </a:endParaRPr>
          </a:p>
          <a:p>
            <a:pPr algn="r" rtl="1" eaLnBrk="1" hangingPunct="1">
              <a:buClr>
                <a:schemeClr val="hlink"/>
              </a:buClr>
              <a:buFont typeface="Wingdings" pitchFamily="2" charset="2"/>
              <a:buNone/>
              <a:defRPr/>
            </a:pPr>
            <a:endParaRPr lang="ar-SA" sz="18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يتعلم  التلميذ بـ : التقليد، المشاهدة، الاصغاء، الاعادة،....</a:t>
            </a:r>
            <a:endParaRPr lang="ar-DZ" b="1" dirty="0">
              <a:effectLst>
                <a:outerShdw blurRad="38100" dist="38100" dir="2700000" algn="tl">
                  <a:srgbClr val="C0C0C0"/>
                </a:outerShdw>
              </a:effectLst>
            </a:endParaRPr>
          </a:p>
          <a:p>
            <a:pPr algn="r" rtl="1" eaLnBrk="1" hangingPunct="1">
              <a:buClr>
                <a:schemeClr val="hlink"/>
              </a:buClr>
              <a:buFont typeface="Wingdings" pitchFamily="2" charset="2"/>
              <a:buNone/>
              <a:defRPr/>
            </a:pPr>
            <a:endParaRPr lang="ar-SA" sz="18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للتقييم  وظيفة  واحدة : التحصيل</a:t>
            </a:r>
            <a:endParaRPr lang="ar-DZ" b="1" dirty="0">
              <a:effectLst>
                <a:outerShdw blurRad="38100" dist="38100" dir="2700000" algn="tl">
                  <a:srgbClr val="C0C0C0"/>
                </a:outerShdw>
              </a:effectLst>
            </a:endParaRPr>
          </a:p>
          <a:p>
            <a:pPr algn="r" rtl="1" eaLnBrk="1" hangingPunct="1">
              <a:buClr>
                <a:schemeClr val="hlink"/>
              </a:buClr>
              <a:buFont typeface="Wingdings" pitchFamily="2" charset="2"/>
              <a:buNone/>
              <a:defRPr/>
            </a:pPr>
            <a:endParaRPr lang="ar-SA" sz="18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الخطأ  يدل  على فشل المتعلم</a:t>
            </a:r>
          </a:p>
          <a:p>
            <a:pPr rtl="1" eaLnBrk="1" hangingPunct="1">
              <a:buFontTx/>
              <a:buChar char="-"/>
              <a:defRPr/>
            </a:pPr>
            <a:endParaRPr lang="fr-FR" b="1" dirty="0">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10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8" fill="hold" nodeType="clickEffect">
                                  <p:stCondLst>
                                    <p:cond delay="0"/>
                                  </p:stCondLst>
                                  <p:childTnLst>
                                    <p:set>
                                      <p:cBhvr>
                                        <p:cTn id="12" dur="1" fill="hold">
                                          <p:stCondLst>
                                            <p:cond delay="0"/>
                                          </p:stCondLst>
                                        </p:cTn>
                                        <p:tgtEl>
                                          <p:spTgt spid="39939">
                                            <p:txEl>
                                              <p:pRg st="3" end="3"/>
                                            </p:txEl>
                                          </p:spTgt>
                                        </p:tgtEl>
                                        <p:attrNameLst>
                                          <p:attrName>style.visibility</p:attrName>
                                        </p:attrNameLst>
                                      </p:cBhvr>
                                      <p:to>
                                        <p:strVal val="visible"/>
                                      </p:to>
                                    </p:set>
                                    <p:anim calcmode="lin" valueType="num">
                                      <p:cBhvr additive="base">
                                        <p:cTn id="13" dur="1000" fill="hold"/>
                                        <p:tgtEl>
                                          <p:spTgt spid="39939">
                                            <p:txEl>
                                              <p:pRg st="3" end="3"/>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993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7" presetClass="entr" presetSubtype="8" fill="hold" nodeType="clickEffect">
                                  <p:stCondLst>
                                    <p:cond delay="0"/>
                                  </p:stCondLst>
                                  <p:childTnLst>
                                    <p:set>
                                      <p:cBhvr>
                                        <p:cTn id="18" dur="1" fill="hold">
                                          <p:stCondLst>
                                            <p:cond delay="0"/>
                                          </p:stCondLst>
                                        </p:cTn>
                                        <p:tgtEl>
                                          <p:spTgt spid="39939">
                                            <p:txEl>
                                              <p:pRg st="5" end="5"/>
                                            </p:txEl>
                                          </p:spTgt>
                                        </p:tgtEl>
                                        <p:attrNameLst>
                                          <p:attrName>style.visibility</p:attrName>
                                        </p:attrNameLst>
                                      </p:cBhvr>
                                      <p:to>
                                        <p:strVal val="visible"/>
                                      </p:to>
                                    </p:set>
                                    <p:anim calcmode="lin" valueType="num">
                                      <p:cBhvr additive="base">
                                        <p:cTn id="19" dur="1000" fill="hold"/>
                                        <p:tgtEl>
                                          <p:spTgt spid="39939">
                                            <p:txEl>
                                              <p:pRg st="5" end="5"/>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993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7" presetClass="entr" presetSubtype="8" fill="hold" nodeType="clickEffect">
                                  <p:stCondLst>
                                    <p:cond delay="0"/>
                                  </p:stCondLst>
                                  <p:childTnLst>
                                    <p:set>
                                      <p:cBhvr>
                                        <p:cTn id="24" dur="1" fill="hold">
                                          <p:stCondLst>
                                            <p:cond delay="0"/>
                                          </p:stCondLst>
                                        </p:cTn>
                                        <p:tgtEl>
                                          <p:spTgt spid="39939">
                                            <p:txEl>
                                              <p:pRg st="7" end="7"/>
                                            </p:txEl>
                                          </p:spTgt>
                                        </p:tgtEl>
                                        <p:attrNameLst>
                                          <p:attrName>style.visibility</p:attrName>
                                        </p:attrNameLst>
                                      </p:cBhvr>
                                      <p:to>
                                        <p:strVal val="visible"/>
                                      </p:to>
                                    </p:set>
                                    <p:anim calcmode="lin" valueType="num">
                                      <p:cBhvr additive="base">
                                        <p:cTn id="25" dur="1000" fill="hold"/>
                                        <p:tgtEl>
                                          <p:spTgt spid="39939">
                                            <p:txEl>
                                              <p:pRg st="7" end="7"/>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3993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7" presetClass="entr" presetSubtype="8" fill="hold" nodeType="clickEffect">
                                  <p:stCondLst>
                                    <p:cond delay="0"/>
                                  </p:stCondLst>
                                  <p:childTnLst>
                                    <p:set>
                                      <p:cBhvr>
                                        <p:cTn id="30" dur="1" fill="hold">
                                          <p:stCondLst>
                                            <p:cond delay="0"/>
                                          </p:stCondLst>
                                        </p:cTn>
                                        <p:tgtEl>
                                          <p:spTgt spid="39939">
                                            <p:txEl>
                                              <p:pRg st="9" end="9"/>
                                            </p:txEl>
                                          </p:spTgt>
                                        </p:tgtEl>
                                        <p:attrNameLst>
                                          <p:attrName>style.visibility</p:attrName>
                                        </p:attrNameLst>
                                      </p:cBhvr>
                                      <p:to>
                                        <p:strVal val="visible"/>
                                      </p:to>
                                    </p:set>
                                    <p:anim calcmode="lin" valueType="num">
                                      <p:cBhvr additive="base">
                                        <p:cTn id="31" dur="1000" fill="hold"/>
                                        <p:tgtEl>
                                          <p:spTgt spid="39939">
                                            <p:txEl>
                                              <p:pRg st="9" end="9"/>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39939">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5" name="Rectangle 3"/>
          <p:cNvSpPr>
            <a:spLocks noGrp="1" noChangeArrowheads="1"/>
          </p:cNvSpPr>
          <p:nvPr>
            <p:ph type="subTitle" idx="1"/>
          </p:nvPr>
        </p:nvSpPr>
        <p:spPr>
          <a:xfrm>
            <a:off x="130175" y="188913"/>
            <a:ext cx="8763000" cy="4343400"/>
          </a:xfrm>
        </p:spPr>
        <p:txBody>
          <a:bodyPr/>
          <a:lstStyle/>
          <a:p>
            <a:pPr rtl="1" eaLnBrk="1" hangingPunct="1">
              <a:defRPr/>
            </a:pPr>
            <a:r>
              <a:rPr lang="ar-SA" sz="4000" b="1" u="sng" dirty="0">
                <a:solidFill>
                  <a:srgbClr val="FF0000"/>
                </a:solidFill>
                <a:effectLst>
                  <a:outerShdw blurRad="38100" dist="38100" dir="2700000" algn="tl">
                    <a:srgbClr val="C0C0C0"/>
                  </a:outerShdw>
                </a:effectLst>
              </a:rPr>
              <a:t>النموذج  الحديث</a:t>
            </a:r>
            <a:endParaRPr lang="ar-DZ" sz="4000" b="1" u="sng" dirty="0">
              <a:solidFill>
                <a:srgbClr val="FF0000"/>
              </a:solidFill>
              <a:effectLst>
                <a:outerShdw blurRad="38100" dist="38100" dir="2700000" algn="tl">
                  <a:srgbClr val="C0C0C0"/>
                </a:outerShdw>
              </a:effectLst>
            </a:endParaRPr>
          </a:p>
          <a:p>
            <a:pPr rtl="1" eaLnBrk="1" hangingPunct="1">
              <a:defRPr/>
            </a:pPr>
            <a:endParaRPr lang="ar-SA" sz="2400" b="1" u="sng" dirty="0">
              <a:solidFill>
                <a:srgbClr val="FF0000"/>
              </a:solidFill>
              <a:effectLst>
                <a:outerShdw blurRad="38100" dist="38100" dir="2700000" algn="tl">
                  <a:srgbClr val="C0C0C0"/>
                </a:outerShdw>
              </a:effectLst>
            </a:endParaRPr>
          </a:p>
          <a:p>
            <a:pPr algn="r" rtl="1" eaLnBrk="1" hangingPunct="1">
              <a:defRPr/>
            </a:pPr>
            <a:endParaRPr lang="ar-SA" sz="24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يعتمد على  بناء المعرفة </a:t>
            </a:r>
            <a:r>
              <a:rPr lang="ar-DZ" b="1" dirty="0">
                <a:effectLst>
                  <a:outerShdw blurRad="38100" dist="38100" dir="2700000" algn="tl">
                    <a:srgbClr val="C0C0C0"/>
                  </a:outerShdw>
                </a:effectLst>
              </a:rPr>
              <a:t>من طرف المتعلم</a:t>
            </a:r>
          </a:p>
          <a:p>
            <a:pPr algn="r" rtl="1" eaLnBrk="1" hangingPunct="1">
              <a:buClr>
                <a:schemeClr val="hlink"/>
              </a:buClr>
              <a:buFont typeface="Wingdings" pitchFamily="2" charset="2"/>
              <a:buNone/>
              <a:defRPr/>
            </a:pPr>
            <a:endParaRPr lang="ar-SA" sz="18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يتعلم التلميذ بـواسطة: وضعية-مشكل، مسائل مفتوحة، العاب</a:t>
            </a:r>
            <a:endParaRPr lang="ar-DZ" b="1" dirty="0">
              <a:effectLst>
                <a:outerShdw blurRad="38100" dist="38100" dir="2700000" algn="tl">
                  <a:srgbClr val="C0C0C0"/>
                </a:outerShdw>
              </a:effectLst>
            </a:endParaRPr>
          </a:p>
          <a:p>
            <a:pPr algn="r" rtl="1" eaLnBrk="1" hangingPunct="1">
              <a:buClr>
                <a:schemeClr val="hlink"/>
              </a:buClr>
              <a:buFont typeface="Wingdings" pitchFamily="2" charset="2"/>
              <a:buNone/>
              <a:defRPr/>
            </a:pPr>
            <a:endParaRPr lang="ar-SA" sz="18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للتقييم  وظائف ثلاث : تشخيص، تكوين، إشهاد</a:t>
            </a:r>
            <a:endParaRPr lang="ar-DZ" b="1" dirty="0">
              <a:effectLst>
                <a:outerShdw blurRad="38100" dist="38100" dir="2700000" algn="tl">
                  <a:srgbClr val="C0C0C0"/>
                </a:outerShdw>
              </a:effectLst>
            </a:endParaRPr>
          </a:p>
          <a:p>
            <a:pPr algn="r" rtl="1" eaLnBrk="1" hangingPunct="1">
              <a:buClr>
                <a:schemeClr val="hlink"/>
              </a:buClr>
              <a:buFont typeface="Wingdings" pitchFamily="2" charset="2"/>
              <a:buNone/>
              <a:defRPr/>
            </a:pPr>
            <a:endParaRPr lang="ar-SA" sz="1800" b="1" dirty="0">
              <a:effectLst>
                <a:outerShdw blurRad="38100" dist="38100" dir="2700000" algn="tl">
                  <a:srgbClr val="C0C0C0"/>
                </a:outerShdw>
              </a:effectLst>
            </a:endParaRPr>
          </a:p>
          <a:p>
            <a:pPr algn="r" rtl="1" eaLnBrk="1" hangingPunct="1">
              <a:buClr>
                <a:schemeClr val="hlink"/>
              </a:buClr>
              <a:buFont typeface="Wingdings" pitchFamily="2" charset="2"/>
              <a:buChar char="v"/>
              <a:defRPr/>
            </a:pPr>
            <a:r>
              <a:rPr lang="ar-SA" b="1" dirty="0">
                <a:effectLst>
                  <a:outerShdw blurRad="38100" dist="38100" dir="2700000" algn="tl">
                    <a:srgbClr val="C0C0C0"/>
                  </a:outerShdw>
                </a:effectLst>
              </a:rPr>
              <a:t> الخطأ  يدل  على  معرفة غير تامة أو غير ملائمة للوضعية</a:t>
            </a:r>
          </a:p>
          <a:p>
            <a:pPr algn="r" rtl="1" eaLnBrk="1" hangingPunct="1">
              <a:buClr>
                <a:schemeClr val="hlink"/>
              </a:buClr>
              <a:buFont typeface="Wingdings" pitchFamily="2" charset="2"/>
              <a:buNone/>
              <a:defRPr/>
            </a:pPr>
            <a:r>
              <a:rPr lang="ar-SA" b="1" dirty="0">
                <a:effectLst>
                  <a:outerShdw blurRad="38100" dist="38100" dir="2700000" algn="tl">
                    <a:srgbClr val="C0C0C0"/>
                  </a:outerShdw>
                </a:effectLst>
              </a:rPr>
              <a:t>             أو  في  طريق  البناء </a:t>
            </a:r>
            <a:endParaRPr lang="fr-FR" b="1" dirty="0">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10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ntr" presetSubtype="8" fill="hold" nodeType="clickEffect">
                                  <p:stCondLst>
                                    <p:cond delay="0"/>
                                  </p:stCondLst>
                                  <p:childTnLst>
                                    <p:set>
                                      <p:cBhvr>
                                        <p:cTn id="12" dur="1" fill="hold">
                                          <p:stCondLst>
                                            <p:cond delay="0"/>
                                          </p:stCondLst>
                                        </p:cTn>
                                        <p:tgtEl>
                                          <p:spTgt spid="44035">
                                            <p:txEl>
                                              <p:pRg st="3" end="3"/>
                                            </p:txEl>
                                          </p:spTgt>
                                        </p:tgtEl>
                                        <p:attrNameLst>
                                          <p:attrName>style.visibility</p:attrName>
                                        </p:attrNameLst>
                                      </p:cBhvr>
                                      <p:to>
                                        <p:strVal val="visible"/>
                                      </p:to>
                                    </p:set>
                                    <p:anim calcmode="lin" valueType="num">
                                      <p:cBhvr additive="base">
                                        <p:cTn id="13" dur="1000" fill="hold"/>
                                        <p:tgtEl>
                                          <p:spTgt spid="44035">
                                            <p:txEl>
                                              <p:pRg st="3" end="3"/>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4403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7" presetClass="entr" presetSubtype="8" fill="hold" nodeType="clickEffect">
                                  <p:stCondLst>
                                    <p:cond delay="0"/>
                                  </p:stCondLst>
                                  <p:childTnLst>
                                    <p:set>
                                      <p:cBhvr>
                                        <p:cTn id="18" dur="1" fill="hold">
                                          <p:stCondLst>
                                            <p:cond delay="0"/>
                                          </p:stCondLst>
                                        </p:cTn>
                                        <p:tgtEl>
                                          <p:spTgt spid="44035">
                                            <p:txEl>
                                              <p:pRg st="5" end="5"/>
                                            </p:txEl>
                                          </p:spTgt>
                                        </p:tgtEl>
                                        <p:attrNameLst>
                                          <p:attrName>style.visibility</p:attrName>
                                        </p:attrNameLst>
                                      </p:cBhvr>
                                      <p:to>
                                        <p:strVal val="visible"/>
                                      </p:to>
                                    </p:set>
                                    <p:anim calcmode="lin" valueType="num">
                                      <p:cBhvr additive="base">
                                        <p:cTn id="19" dur="1000" fill="hold"/>
                                        <p:tgtEl>
                                          <p:spTgt spid="44035">
                                            <p:txEl>
                                              <p:pRg st="5" end="5"/>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4403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7" presetClass="entr" presetSubtype="8" fill="hold" nodeType="clickEffect">
                                  <p:stCondLst>
                                    <p:cond delay="0"/>
                                  </p:stCondLst>
                                  <p:childTnLst>
                                    <p:set>
                                      <p:cBhvr>
                                        <p:cTn id="24" dur="1" fill="hold">
                                          <p:stCondLst>
                                            <p:cond delay="0"/>
                                          </p:stCondLst>
                                        </p:cTn>
                                        <p:tgtEl>
                                          <p:spTgt spid="44035">
                                            <p:txEl>
                                              <p:pRg st="7" end="7"/>
                                            </p:txEl>
                                          </p:spTgt>
                                        </p:tgtEl>
                                        <p:attrNameLst>
                                          <p:attrName>style.visibility</p:attrName>
                                        </p:attrNameLst>
                                      </p:cBhvr>
                                      <p:to>
                                        <p:strVal val="visible"/>
                                      </p:to>
                                    </p:set>
                                    <p:anim calcmode="lin" valueType="num">
                                      <p:cBhvr additive="base">
                                        <p:cTn id="25" dur="1000" fill="hold"/>
                                        <p:tgtEl>
                                          <p:spTgt spid="44035">
                                            <p:txEl>
                                              <p:pRg st="7" end="7"/>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4403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7" presetClass="entr" presetSubtype="8" fill="hold" nodeType="clickEffect">
                                  <p:stCondLst>
                                    <p:cond delay="0"/>
                                  </p:stCondLst>
                                  <p:childTnLst>
                                    <p:set>
                                      <p:cBhvr>
                                        <p:cTn id="30" dur="1" fill="hold">
                                          <p:stCondLst>
                                            <p:cond delay="0"/>
                                          </p:stCondLst>
                                        </p:cTn>
                                        <p:tgtEl>
                                          <p:spTgt spid="44035">
                                            <p:txEl>
                                              <p:pRg st="9" end="9"/>
                                            </p:txEl>
                                          </p:spTgt>
                                        </p:tgtEl>
                                        <p:attrNameLst>
                                          <p:attrName>style.visibility</p:attrName>
                                        </p:attrNameLst>
                                      </p:cBhvr>
                                      <p:to>
                                        <p:strVal val="visible"/>
                                      </p:to>
                                    </p:set>
                                    <p:anim calcmode="lin" valueType="num">
                                      <p:cBhvr additive="base">
                                        <p:cTn id="31" dur="1000" fill="hold"/>
                                        <p:tgtEl>
                                          <p:spTgt spid="44035">
                                            <p:txEl>
                                              <p:pRg st="9" end="9"/>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44035">
                                            <p:txEl>
                                              <p:pRg st="9" end="9"/>
                                            </p:txEl>
                                          </p:spTgt>
                                        </p:tgtEl>
                                        <p:attrNameLst>
                                          <p:attrName>ppt_y</p:attrName>
                                        </p:attrNameLst>
                                      </p:cBhvr>
                                      <p:tavLst>
                                        <p:tav tm="0">
                                          <p:val>
                                            <p:strVal val="#ppt_y"/>
                                          </p:val>
                                        </p:tav>
                                        <p:tav tm="100000">
                                          <p:val>
                                            <p:strVal val="#ppt_y"/>
                                          </p:val>
                                        </p:tav>
                                      </p:tavLst>
                                    </p:anim>
                                  </p:childTnLst>
                                </p:cTn>
                              </p:par>
                              <p:par>
                                <p:cTn id="33" presetID="7" presetClass="entr" presetSubtype="8" fill="hold" nodeType="withEffect">
                                  <p:stCondLst>
                                    <p:cond delay="0"/>
                                  </p:stCondLst>
                                  <p:childTnLst>
                                    <p:set>
                                      <p:cBhvr>
                                        <p:cTn id="34" dur="1" fill="hold">
                                          <p:stCondLst>
                                            <p:cond delay="0"/>
                                          </p:stCondLst>
                                        </p:cTn>
                                        <p:tgtEl>
                                          <p:spTgt spid="44035">
                                            <p:txEl>
                                              <p:pRg st="10" end="10"/>
                                            </p:txEl>
                                          </p:spTgt>
                                        </p:tgtEl>
                                        <p:attrNameLst>
                                          <p:attrName>style.visibility</p:attrName>
                                        </p:attrNameLst>
                                      </p:cBhvr>
                                      <p:to>
                                        <p:strVal val="visible"/>
                                      </p:to>
                                    </p:set>
                                    <p:anim calcmode="lin" valueType="num">
                                      <p:cBhvr additive="base">
                                        <p:cTn id="35" dur="1000" fill="hold"/>
                                        <p:tgtEl>
                                          <p:spTgt spid="44035">
                                            <p:txEl>
                                              <p:pRg st="10" end="10"/>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44035">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1357313" y="409575"/>
            <a:ext cx="6264275" cy="582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a:t>                      </a:t>
            </a:r>
            <a:r>
              <a:rPr lang="ar-DZ" altLang="fr-FR" sz="3600" b="1">
                <a:solidFill>
                  <a:srgbClr val="FF0000"/>
                </a:solidFill>
              </a:rPr>
              <a:t>المتعلّم </a:t>
            </a:r>
          </a:p>
          <a:p>
            <a:pPr algn="r" rtl="1" eaLnBrk="1" hangingPunct="1">
              <a:spcBef>
                <a:spcPct val="0"/>
              </a:spcBef>
              <a:buFontTx/>
              <a:buNone/>
            </a:pPr>
            <a:r>
              <a:rPr lang="ar-SA" altLang="fr-FR" sz="2800" b="1" i="1" u="sng">
                <a:solidFill>
                  <a:srgbClr val="FF0000"/>
                </a:solidFill>
              </a:rPr>
              <a:t>مؤثرات جودة التعلم</a:t>
            </a:r>
            <a:endParaRPr lang="fr-FR" altLang="fr-FR" sz="2800" b="1" i="1" u="sng">
              <a:solidFill>
                <a:srgbClr val="FF0000"/>
              </a:solidFill>
            </a:endParaRPr>
          </a:p>
          <a:p>
            <a:pPr algn="r" rtl="1" eaLnBrk="1" hangingPunct="1">
              <a:spcBef>
                <a:spcPct val="0"/>
              </a:spcBef>
              <a:buFontTx/>
              <a:buChar char="-"/>
            </a:pPr>
            <a:r>
              <a:rPr lang="ar-DZ" altLang="fr-FR" sz="2800" b="1"/>
              <a:t>خصوصياته ( المعرفية ، النفسية ، الاجتماعية ، ...)</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المنطق الخاص به</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الحيرة  و التردد ( الثقة في النفس )</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يعمل أكثر  أو اقل  من الغير</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مواقفه من المدرسة و من المعلم</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قبول أو رفض بعض المسلمات الخاصة بعملية التعلّم</a:t>
            </a:r>
          </a:p>
          <a:p>
            <a:pPr algn="r" rtl="1" eaLnBrk="1" hangingPunct="1">
              <a:spcBef>
                <a:spcPct val="0"/>
              </a:spcBef>
              <a:buFontTx/>
              <a:buNone/>
            </a:pPr>
            <a:endParaRPr lang="fr-FR" altLang="fr-FR" sz="1800" b="1"/>
          </a:p>
          <a:p>
            <a:pPr algn="r" rtl="1" eaLnBrk="1" hangingPunct="1">
              <a:spcBef>
                <a:spcPct val="0"/>
              </a:spcBef>
              <a:buFontTx/>
              <a:buNone/>
            </a:pPr>
            <a:r>
              <a:rPr lang="ar-DZ" altLang="fr-FR" sz="2800" b="1"/>
              <a:t>- مكانته المدرسية ( بالنسبة للمعلم ، لزملائه :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86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686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6866">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866">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6866">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6866">
                                            <p:txEl>
                                              <p:pRg st="10" end="1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6866">
                                            <p:txEl>
                                              <p:pRg st="12" end="1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686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1293813" y="107950"/>
            <a:ext cx="6718300" cy="643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3600" b="1"/>
              <a:t>                    </a:t>
            </a:r>
            <a:r>
              <a:rPr lang="ar-DZ" altLang="fr-FR" sz="3600" b="1">
                <a:solidFill>
                  <a:srgbClr val="FF0000"/>
                </a:solidFill>
              </a:rPr>
              <a:t>المعلم </a:t>
            </a:r>
          </a:p>
          <a:p>
            <a:pPr algn="r" rtl="1" eaLnBrk="1" hangingPunct="1">
              <a:spcBef>
                <a:spcPct val="0"/>
              </a:spcBef>
              <a:buFontTx/>
              <a:buNone/>
            </a:pPr>
            <a:r>
              <a:rPr lang="ar-SA" altLang="fr-FR" sz="2800" b="1" i="1" u="sng">
                <a:solidFill>
                  <a:srgbClr val="FF0000"/>
                </a:solidFill>
              </a:rPr>
              <a:t>مؤثرات جودة التعلم</a:t>
            </a:r>
            <a:endParaRPr lang="fr-FR" altLang="fr-FR" sz="2800" b="1" i="1" u="sng">
              <a:solidFill>
                <a:srgbClr val="FF0000"/>
              </a:solidFill>
            </a:endParaRPr>
          </a:p>
          <a:p>
            <a:pPr algn="r" rtl="1" eaLnBrk="1" hangingPunct="1">
              <a:spcBef>
                <a:spcPct val="0"/>
              </a:spcBef>
              <a:buFontTx/>
              <a:buNone/>
            </a:pPr>
            <a:endParaRPr lang="fr-FR" altLang="fr-FR" sz="3600">
              <a:solidFill>
                <a:srgbClr val="FF0000"/>
              </a:solidFill>
            </a:endParaRPr>
          </a:p>
          <a:p>
            <a:pPr algn="r" rtl="1" eaLnBrk="1" hangingPunct="1">
              <a:spcBef>
                <a:spcPct val="0"/>
              </a:spcBef>
              <a:buFontTx/>
              <a:buChar char="-"/>
            </a:pPr>
            <a:r>
              <a:rPr lang="ar-DZ" altLang="fr-FR" sz="2800" b="1"/>
              <a:t>خصوصياته : السّن ، الخبرة ، متسامح ، عاطفي ، ....)</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تكوينه ( المعرفي ، المهني )</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القدرات و الكفاءات العلمية و التربوية</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مكانته في الوسط المدرسي</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منهجيته</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طرق التقييم </a:t>
            </a:r>
          </a:p>
          <a:p>
            <a:pPr algn="r" rtl="1" eaLnBrk="1" hangingPunct="1">
              <a:spcBef>
                <a:spcPct val="0"/>
              </a:spcBef>
              <a:buFontTx/>
              <a:buNone/>
            </a:pPr>
            <a:endParaRPr lang="fr-FR" altLang="fr-FR" sz="1800" b="1"/>
          </a:p>
          <a:p>
            <a:pPr algn="r" rtl="1" eaLnBrk="1" hangingPunct="1">
              <a:spcBef>
                <a:spcPct val="0"/>
              </a:spcBef>
              <a:buFontTx/>
              <a:buNone/>
            </a:pPr>
            <a:r>
              <a:rPr lang="ar-DZ" altLang="fr-FR" sz="2800" b="1"/>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84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84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5842">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584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5842">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5842">
                                            <p:txEl>
                                              <p:pRg st="11" end="1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5842">
                                            <p:txEl>
                                              <p:pRg st="13" end="13"/>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5842">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531938" y="574675"/>
            <a:ext cx="6175375" cy="547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a:t>
            </a:r>
            <a:r>
              <a:rPr lang="ar-DZ" altLang="fr-FR" sz="3600" b="1">
                <a:solidFill>
                  <a:srgbClr val="FF0000"/>
                </a:solidFill>
              </a:rPr>
              <a:t>المعرفة </a:t>
            </a:r>
          </a:p>
          <a:p>
            <a:pPr algn="r" rtl="1" eaLnBrk="1" hangingPunct="1">
              <a:spcBef>
                <a:spcPct val="0"/>
              </a:spcBef>
              <a:buFontTx/>
              <a:buNone/>
            </a:pPr>
            <a:r>
              <a:rPr lang="ar-SA" altLang="fr-FR" sz="2800" b="1" i="1" u="sng">
                <a:solidFill>
                  <a:srgbClr val="FF0000"/>
                </a:solidFill>
              </a:rPr>
              <a:t>مؤثرات جودة التعلم</a:t>
            </a:r>
            <a:endParaRPr lang="fr-FR" altLang="fr-FR" sz="2800" b="1" i="1" u="sng">
              <a:solidFill>
                <a:srgbClr val="FF0000"/>
              </a:solidFill>
            </a:endParaRPr>
          </a:p>
          <a:p>
            <a:pPr algn="r" rtl="1" eaLnBrk="1" hangingPunct="1">
              <a:spcBef>
                <a:spcPct val="0"/>
              </a:spcBef>
              <a:buFontTx/>
              <a:buNone/>
            </a:pPr>
            <a:endParaRPr lang="fr-FR" altLang="fr-FR" sz="2400" b="1">
              <a:solidFill>
                <a:srgbClr val="FF0000"/>
              </a:solidFill>
            </a:endParaRPr>
          </a:p>
          <a:p>
            <a:pPr algn="r" rtl="1" eaLnBrk="1" hangingPunct="1">
              <a:spcBef>
                <a:spcPct val="0"/>
              </a:spcBef>
              <a:buFontTx/>
              <a:buChar char="-"/>
            </a:pPr>
            <a:r>
              <a:rPr lang="ar-DZ" altLang="fr-FR" sz="2800" b="1"/>
              <a:t>أصل المفاهيم و طبيعتها و قواعدها و تاريخها </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العلاقة بين منطق المفاهيم و منطق الحياة</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النظريات او المذاهب المختلفة </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انسجام المعرفة مع القدرات العقلية الحقيقية للمتعلم</a:t>
            </a:r>
          </a:p>
          <a:p>
            <a:pPr algn="r" rtl="1" eaLnBrk="1" hangingPunct="1">
              <a:spcBef>
                <a:spcPct val="0"/>
              </a:spcBef>
              <a:buFontTx/>
              <a:buNone/>
            </a:pPr>
            <a:endParaRPr lang="fr-FR" altLang="fr-FR" sz="1800" b="1"/>
          </a:p>
          <a:p>
            <a:pPr algn="r" rtl="1" eaLnBrk="1" hangingPunct="1">
              <a:spcBef>
                <a:spcPct val="0"/>
              </a:spcBef>
              <a:buFontTx/>
              <a:buChar char="-"/>
            </a:pPr>
            <a:r>
              <a:rPr lang="ar-DZ" altLang="fr-FR" sz="2800" b="1"/>
              <a:t>التحولات التربوية للمعرفة</a:t>
            </a:r>
          </a:p>
          <a:p>
            <a:pPr algn="r" rtl="1" eaLnBrk="1" hangingPunct="1">
              <a:spcBef>
                <a:spcPct val="0"/>
              </a:spcBef>
              <a:buFontTx/>
              <a:buNone/>
            </a:pPr>
            <a:endParaRPr lang="fr-FR" altLang="fr-FR" sz="1800" b="1"/>
          </a:p>
          <a:p>
            <a:pPr algn="r" rtl="1" eaLnBrk="1" hangingPunct="1">
              <a:spcBef>
                <a:spcPct val="0"/>
              </a:spcBef>
              <a:buFontTx/>
              <a:buNone/>
            </a:pPr>
            <a:r>
              <a:rPr lang="ar-DZ" altLang="fr-FR" sz="2800" b="1"/>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481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4818">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4818">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4818">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4818">
                                            <p:txEl>
                                              <p:pRg st="9" end="9"/>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4818">
                                            <p:txEl>
                                              <p:pRg st="11" end="1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4818">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116013" y="765175"/>
            <a:ext cx="67691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3600" b="1">
                <a:solidFill>
                  <a:srgbClr val="FF0000"/>
                </a:solidFill>
              </a:rPr>
              <a:t>المفهمة     </a:t>
            </a:r>
            <a:r>
              <a:rPr lang="fr-FR" altLang="fr-FR" sz="1800"/>
              <a:t>conceptualisation</a:t>
            </a:r>
          </a:p>
        </p:txBody>
      </p:sp>
      <p:sp>
        <p:nvSpPr>
          <p:cNvPr id="3" name="Rectangle 2"/>
          <p:cNvSpPr>
            <a:spLocks noChangeArrowheads="1"/>
          </p:cNvSpPr>
          <p:nvPr/>
        </p:nvSpPr>
        <p:spPr bwMode="auto">
          <a:xfrm>
            <a:off x="250825" y="1773238"/>
            <a:ext cx="87137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a:t>تكوين المفاهيم عملية معقدة تتضمن تطبيق طرق معرفية كالمقارنة والتحليل والتركيب والتجريد والتعميم وأشكال متفاوتة التعقيد من الاستدلال</a:t>
            </a:r>
          </a:p>
        </p:txBody>
      </p:sp>
      <p:sp>
        <p:nvSpPr>
          <p:cNvPr id="4" name="Rectangle 3"/>
          <p:cNvSpPr>
            <a:spLocks noChangeArrowheads="1"/>
          </p:cNvSpPr>
          <p:nvPr/>
        </p:nvSpPr>
        <p:spPr bwMode="auto">
          <a:xfrm>
            <a:off x="269875" y="3705225"/>
            <a:ext cx="8713788"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a:t>المفاهيم تختلف في الفهم عند التلاميذ، حتى وإن بدا المفهوم سهل في الظاهر يجب أخذ بعين الاعتبار مستوى صياغة المفهوم الذي قد لا تتماشى مع مستوى استيعاب التلاميذ، فقد يكون للتلميذ معنى المفهوم لكن لم يتكون لديه المفهوم، وهناك من التلاميذ من لديه المفهوم لكن لا يملك معناه </a:t>
            </a:r>
            <a:r>
              <a:rPr lang="fr-FR" altLang="fr-FR" sz="2000" b="1"/>
              <a:t>Laurance cornu</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5"/>
          <p:cNvSpPr>
            <a:spLocks noChangeArrowheads="1"/>
          </p:cNvSpPr>
          <p:nvPr/>
        </p:nvSpPr>
        <p:spPr bwMode="auto">
          <a:xfrm>
            <a:off x="1692275" y="404813"/>
            <a:ext cx="633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lvl="1" algn="ctr" rtl="1" eaLnBrk="1" hangingPunct="1">
              <a:spcBef>
                <a:spcPct val="0"/>
              </a:spcBef>
              <a:buFontTx/>
              <a:buChar char="-"/>
            </a:pPr>
            <a:r>
              <a:rPr lang="ar-DZ" altLang="fr-FR" sz="4000" b="1">
                <a:solidFill>
                  <a:srgbClr val="FF0000"/>
                </a:solidFill>
              </a:rPr>
              <a:t>النسيج المفاهيمي</a:t>
            </a:r>
            <a:r>
              <a:rPr lang="ar-DZ" altLang="fr-FR" sz="3200" b="1">
                <a:solidFill>
                  <a:srgbClr val="FF0000"/>
                </a:solidFill>
              </a:rPr>
              <a:t>  </a:t>
            </a:r>
            <a:r>
              <a:rPr lang="ar-DZ" altLang="fr-FR" sz="2000" b="1">
                <a:solidFill>
                  <a:srgbClr val="FF0000"/>
                </a:solidFill>
              </a:rPr>
              <a:t>(</a:t>
            </a:r>
            <a:r>
              <a:rPr lang="fr-FR" altLang="fr-FR" sz="2000">
                <a:solidFill>
                  <a:srgbClr val="FF0000"/>
                </a:solidFill>
              </a:rPr>
              <a:t>trame  conceptuelle</a:t>
            </a:r>
            <a:r>
              <a:rPr lang="ar-DZ" altLang="fr-FR" sz="2000" b="1">
                <a:solidFill>
                  <a:srgbClr val="FF0000"/>
                </a:solidFill>
              </a:rPr>
              <a:t> )</a:t>
            </a:r>
            <a:endParaRPr lang="fr-FR" altLang="fr-FR" sz="2000" b="1">
              <a:solidFill>
                <a:srgbClr val="FF0000"/>
              </a:solidFill>
            </a:endParaRPr>
          </a:p>
        </p:txBody>
      </p:sp>
      <p:sp>
        <p:nvSpPr>
          <p:cNvPr id="29703" name="Rectangle 7"/>
          <p:cNvSpPr>
            <a:spLocks noChangeArrowheads="1"/>
          </p:cNvSpPr>
          <p:nvPr/>
        </p:nvSpPr>
        <p:spPr bwMode="auto">
          <a:xfrm>
            <a:off x="290513" y="1481138"/>
            <a:ext cx="8499475"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SA" altLang="fr-FR" sz="2800" b="1"/>
              <a:t>يسمح النسيج المفاهيمي بوضع جدول مرجعي لحصر مكتسبات التلاميذ ، </a:t>
            </a:r>
            <a:endParaRPr lang="ar-DZ" altLang="fr-FR" sz="2800" b="1"/>
          </a:p>
          <a:p>
            <a:pPr algn="r" rtl="1" eaLnBrk="1" hangingPunct="1">
              <a:spcBef>
                <a:spcPct val="0"/>
              </a:spcBef>
              <a:buFontTx/>
              <a:buNone/>
            </a:pPr>
            <a:r>
              <a:rPr lang="ar-SA" altLang="fr-FR" sz="2800" b="1"/>
              <a:t>كما أنه يساعد المعلم على اختيار استراتيجياته التعليمية</a:t>
            </a:r>
            <a:r>
              <a:rPr lang="ar-DZ" altLang="fr-FR" sz="2800" b="1"/>
              <a:t> </a:t>
            </a:r>
          </a:p>
          <a:p>
            <a:pPr algn="r" rtl="1" eaLnBrk="1" hangingPunct="1">
              <a:spcBef>
                <a:spcPct val="0"/>
              </a:spcBef>
              <a:buFontTx/>
              <a:buNone/>
            </a:pPr>
            <a:r>
              <a:rPr lang="fr-FR" altLang="fr-FR" sz="2800" b="1"/>
              <a:t>. </a:t>
            </a:r>
            <a:r>
              <a:rPr lang="fr-FR" altLang="fr-FR" sz="2000" b="1"/>
              <a:t>(Astolfi ,Jean-pierre)                            </a:t>
            </a:r>
            <a:endParaRPr lang="fr-FR" altLang="fr-FR" sz="2800" b="1"/>
          </a:p>
        </p:txBody>
      </p:sp>
      <p:sp>
        <p:nvSpPr>
          <p:cNvPr id="29704" name="Rectangle 8"/>
          <p:cNvSpPr>
            <a:spLocks noChangeArrowheads="1"/>
          </p:cNvSpPr>
          <p:nvPr/>
        </p:nvSpPr>
        <p:spPr bwMode="auto">
          <a:xfrm>
            <a:off x="33338" y="3357563"/>
            <a:ext cx="89312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SA" altLang="fr-FR" sz="2800" b="1"/>
              <a:t>فكرة النسيج المفاهيمي هذه تطور فكرة البيداغوجية الكلية</a:t>
            </a:r>
            <a:r>
              <a:rPr lang="fr-FR" altLang="fr-FR" sz="2800" b="1"/>
              <a:t> </a:t>
            </a:r>
          </a:p>
          <a:p>
            <a:pPr algn="r" rtl="1" eaLnBrk="1" hangingPunct="1">
              <a:spcBef>
                <a:spcPct val="0"/>
              </a:spcBef>
              <a:buFontTx/>
              <a:buNone/>
            </a:pPr>
            <a:r>
              <a:rPr lang="fr-FR" altLang="fr-FR" sz="2000" b="1"/>
              <a:t>(Pédagogie globale)</a:t>
            </a:r>
            <a:r>
              <a:rPr lang="fr-FR" altLang="fr-FR" sz="2800" b="1"/>
              <a:t> </a:t>
            </a:r>
            <a:r>
              <a:rPr lang="ar-SA" altLang="fr-FR" sz="2800" b="1"/>
              <a:t>التي ترى أن تعلم المفاهيم لا يكون بصورة منعزلة لكن </a:t>
            </a:r>
            <a:endParaRPr lang="ar-DZ" altLang="fr-FR" sz="2800" b="1"/>
          </a:p>
          <a:p>
            <a:pPr algn="r" rtl="1" eaLnBrk="1" hangingPunct="1">
              <a:spcBef>
                <a:spcPct val="0"/>
              </a:spcBef>
              <a:buFontTx/>
              <a:buNone/>
            </a:pPr>
            <a:r>
              <a:rPr lang="ar-SA" altLang="fr-FR" sz="2800" b="1"/>
              <a:t>في إطار شبكة</a:t>
            </a:r>
            <a:r>
              <a:rPr lang="fr-FR" altLang="fr-FR" sz="2800" b="1"/>
              <a:t> </a:t>
            </a:r>
            <a:r>
              <a:rPr lang="fr-FR" altLang="fr-FR" sz="2000" b="1"/>
              <a:t>(Réseau)</a:t>
            </a:r>
            <a:r>
              <a:rPr lang="fr-FR" altLang="fr-FR" sz="2800" b="1"/>
              <a:t> </a:t>
            </a:r>
            <a:r>
              <a:rPr lang="ar-SA" altLang="fr-FR" sz="2800" b="1"/>
              <a:t>فالحقل المعرفي</a:t>
            </a:r>
            <a:r>
              <a:rPr lang="fr-FR" altLang="fr-FR" sz="2000" b="1"/>
              <a:t>(Champ conceptuel)</a:t>
            </a:r>
            <a:r>
              <a:rPr lang="fr-FR" altLang="fr-FR" sz="2800" b="1"/>
              <a:t> </a:t>
            </a:r>
            <a:r>
              <a:rPr lang="ar-SA" altLang="fr-FR" sz="2800" b="1"/>
              <a:t>شبيه بالمربكة</a:t>
            </a:r>
            <a:endParaRPr lang="ar-DZ" altLang="fr-FR" sz="2800" b="1"/>
          </a:p>
          <a:p>
            <a:pPr algn="r" rtl="1" eaLnBrk="1" hangingPunct="1">
              <a:spcBef>
                <a:spcPct val="0"/>
              </a:spcBef>
              <a:buFontTx/>
              <a:buNone/>
            </a:pPr>
            <a:r>
              <a:rPr lang="fr-FR" altLang="fr-FR" sz="2000" b="1"/>
              <a:t>(Puzzle)</a:t>
            </a:r>
            <a:r>
              <a:rPr lang="fr-FR" altLang="fr-FR" sz="2800" b="1"/>
              <a:t> </a:t>
            </a:r>
            <a:r>
              <a:rPr lang="ar-SA" altLang="fr-FR" sz="2800" b="1"/>
              <a:t>يتشكل من عدة عناصر تكمل بعضها البعض</a:t>
            </a:r>
            <a:r>
              <a:rPr lang="fr-FR" altLang="fr-FR" sz="2800" b="1"/>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 calcmode="lin" valueType="num">
                                      <p:cBhvr additive="base">
                                        <p:cTn id="7" dur="500" fill="hold"/>
                                        <p:tgtEl>
                                          <p:spTgt spid="29701"/>
                                        </p:tgtEl>
                                        <p:attrNameLst>
                                          <p:attrName>ppt_x</p:attrName>
                                        </p:attrNameLst>
                                      </p:cBhvr>
                                      <p:tavLst>
                                        <p:tav tm="0">
                                          <p:val>
                                            <p:strVal val="#ppt_x"/>
                                          </p:val>
                                        </p:tav>
                                        <p:tav tm="100000">
                                          <p:val>
                                            <p:strVal val="#ppt_x"/>
                                          </p:val>
                                        </p:tav>
                                      </p:tavLst>
                                    </p:anim>
                                    <p:anim calcmode="lin" valueType="num">
                                      <p:cBhvr additive="base">
                                        <p:cTn id="8"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703"/>
                                        </p:tgtEl>
                                        <p:attrNameLst>
                                          <p:attrName>style.visibility</p:attrName>
                                        </p:attrNameLst>
                                      </p:cBhvr>
                                      <p:to>
                                        <p:strVal val="visible"/>
                                      </p:to>
                                    </p:set>
                                    <p:anim calcmode="lin" valueType="num">
                                      <p:cBhvr additive="base">
                                        <p:cTn id="13" dur="500" fill="hold"/>
                                        <p:tgtEl>
                                          <p:spTgt spid="29703"/>
                                        </p:tgtEl>
                                        <p:attrNameLst>
                                          <p:attrName>ppt_x</p:attrName>
                                        </p:attrNameLst>
                                      </p:cBhvr>
                                      <p:tavLst>
                                        <p:tav tm="0">
                                          <p:val>
                                            <p:strVal val="#ppt_x"/>
                                          </p:val>
                                        </p:tav>
                                        <p:tav tm="100000">
                                          <p:val>
                                            <p:strVal val="#ppt_x"/>
                                          </p:val>
                                        </p:tav>
                                      </p:tavLst>
                                    </p:anim>
                                    <p:anim calcmode="lin" valueType="num">
                                      <p:cBhvr additive="base">
                                        <p:cTn id="14"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704"/>
                                        </p:tgtEl>
                                        <p:attrNameLst>
                                          <p:attrName>style.visibility</p:attrName>
                                        </p:attrNameLst>
                                      </p:cBhvr>
                                      <p:to>
                                        <p:strVal val="visible"/>
                                      </p:to>
                                    </p:set>
                                    <p:anim calcmode="lin" valueType="num">
                                      <p:cBhvr additive="base">
                                        <p:cTn id="19" dur="500" fill="hold"/>
                                        <p:tgtEl>
                                          <p:spTgt spid="29704"/>
                                        </p:tgtEl>
                                        <p:attrNameLst>
                                          <p:attrName>ppt_x</p:attrName>
                                        </p:attrNameLst>
                                      </p:cBhvr>
                                      <p:tavLst>
                                        <p:tav tm="0">
                                          <p:val>
                                            <p:strVal val="#ppt_x"/>
                                          </p:val>
                                        </p:tav>
                                        <p:tav tm="100000">
                                          <p:val>
                                            <p:strVal val="#ppt_x"/>
                                          </p:val>
                                        </p:tav>
                                      </p:tavLst>
                                    </p:anim>
                                    <p:anim calcmode="lin" valueType="num">
                                      <p:cBhvr additive="base">
                                        <p:cTn id="20"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3" grpId="0"/>
      <p:bldP spid="2970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2997200" y="484188"/>
            <a:ext cx="28019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3600" b="1" u="sng">
                <a:solidFill>
                  <a:srgbClr val="FF0000"/>
                </a:solidFill>
              </a:rPr>
              <a:t>العائق</a:t>
            </a:r>
            <a:r>
              <a:rPr lang="ar-DZ" altLang="fr-FR" sz="3600" b="1" u="sng"/>
              <a:t> </a:t>
            </a:r>
            <a:r>
              <a:rPr lang="ar-DZ" altLang="fr-FR" sz="2400" b="1"/>
              <a:t>( </a:t>
            </a:r>
            <a:r>
              <a:rPr lang="fr-FR" altLang="fr-FR" sz="2400" b="1"/>
              <a:t>obstacle</a:t>
            </a:r>
            <a:r>
              <a:rPr lang="ar-DZ" altLang="fr-FR" sz="2400" b="1"/>
              <a:t> )</a:t>
            </a:r>
          </a:p>
        </p:txBody>
      </p:sp>
      <p:sp>
        <p:nvSpPr>
          <p:cNvPr id="64515" name="Rectangle 3"/>
          <p:cNvSpPr>
            <a:spLocks noChangeArrowheads="1"/>
          </p:cNvSpPr>
          <p:nvPr/>
        </p:nvSpPr>
        <p:spPr bwMode="auto">
          <a:xfrm>
            <a:off x="182563" y="1752600"/>
            <a:ext cx="95027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782638">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-1- العوائق الابستيمولوجية</a:t>
            </a:r>
            <a:r>
              <a:rPr lang="ar-DZ" altLang="fr-FR" sz="2800" b="1"/>
              <a:t> </a:t>
            </a:r>
            <a:r>
              <a:rPr lang="ar-DZ" altLang="fr-FR" sz="2000" b="1"/>
              <a:t>( </a:t>
            </a:r>
            <a:r>
              <a:rPr lang="fr-FR" altLang="fr-FR" sz="2000" b="1"/>
              <a:t>obstacles épistémologiques</a:t>
            </a:r>
            <a:r>
              <a:rPr lang="ar-DZ" altLang="fr-FR" sz="2000" b="1"/>
              <a:t> )</a:t>
            </a:r>
            <a:r>
              <a:rPr lang="ar-DZ" altLang="fr-FR" sz="2800" b="1"/>
              <a:t> :</a:t>
            </a:r>
            <a:endParaRPr lang="fr-FR" altLang="fr-FR" sz="2800"/>
          </a:p>
          <a:p>
            <a:pPr algn="r" rtl="1" eaLnBrk="1" hangingPunct="1">
              <a:spcBef>
                <a:spcPct val="0"/>
              </a:spcBef>
              <a:buFontTx/>
              <a:buNone/>
            </a:pPr>
            <a:r>
              <a:rPr lang="ar-DZ" altLang="fr-FR" sz="2800"/>
              <a:t>تتعلق بالمعرفة ذاتها و علاقتها في الحقل المفاهيمي – الصراع بين المعارف </a:t>
            </a:r>
          </a:p>
          <a:p>
            <a:pPr algn="r" rtl="1" eaLnBrk="1" hangingPunct="1">
              <a:spcBef>
                <a:spcPct val="0"/>
              </a:spcBef>
              <a:buFontTx/>
              <a:buNone/>
            </a:pPr>
            <a:r>
              <a:rPr lang="ar-DZ" altLang="fr-FR" sz="2000" b="1"/>
              <a:t>( </a:t>
            </a:r>
            <a:r>
              <a:rPr lang="fr-FR" altLang="fr-FR" sz="2000" b="1"/>
              <a:t>0 </a:t>
            </a:r>
            <a:r>
              <a:rPr lang="ar-DZ" altLang="fr-FR" sz="2000" b="1"/>
              <a:t> - </a:t>
            </a:r>
            <a:r>
              <a:rPr lang="fr-FR" altLang="fr-FR" sz="2000" b="1"/>
              <a:t>unicité</a:t>
            </a:r>
            <a:r>
              <a:rPr lang="ar-DZ" altLang="fr-FR" sz="2000" b="1"/>
              <a:t> - ∞ .... )</a:t>
            </a:r>
          </a:p>
        </p:txBody>
      </p:sp>
      <p:sp>
        <p:nvSpPr>
          <p:cNvPr id="64516" name="Rectangle 4"/>
          <p:cNvSpPr>
            <a:spLocks noChangeArrowheads="1"/>
          </p:cNvSpPr>
          <p:nvPr/>
        </p:nvSpPr>
        <p:spPr bwMode="auto">
          <a:xfrm>
            <a:off x="107950" y="3565525"/>
            <a:ext cx="913288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782638">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-2- العوائق الديداكتيكية</a:t>
            </a:r>
            <a:r>
              <a:rPr lang="ar-DZ" altLang="fr-FR" sz="2800" b="1"/>
              <a:t> (</a:t>
            </a:r>
            <a:r>
              <a:rPr lang="fr-FR" altLang="fr-FR" sz="2000" b="1"/>
              <a:t>obstacles didactiques</a:t>
            </a:r>
            <a:r>
              <a:rPr lang="ar-DZ" altLang="fr-FR" sz="2000" b="1"/>
              <a:t> ) </a:t>
            </a:r>
            <a:r>
              <a:rPr lang="ar-DZ" altLang="fr-FR" sz="2800" b="1"/>
              <a:t>:</a:t>
            </a:r>
            <a:endParaRPr lang="fr-FR" altLang="fr-FR" sz="2800"/>
          </a:p>
          <a:p>
            <a:pPr algn="r" rtl="1" eaLnBrk="1" hangingPunct="1">
              <a:spcBef>
                <a:spcPct val="0"/>
              </a:spcBef>
              <a:buFontTx/>
              <a:buNone/>
            </a:pPr>
            <a:r>
              <a:rPr lang="ar-DZ" altLang="fr-FR" sz="2800"/>
              <a:t>تتعلق بالمنهجية المعتمدة (تكوين معارف خاطئة أو ناقصة أي غير كاملة)</a:t>
            </a:r>
          </a:p>
          <a:p>
            <a:pPr algn="r" rtl="1" eaLnBrk="1" hangingPunct="1">
              <a:spcBef>
                <a:spcPct val="0"/>
              </a:spcBef>
              <a:buFontTx/>
              <a:buNone/>
            </a:pPr>
            <a:r>
              <a:rPr lang="ar-DZ" altLang="fr-FR" sz="2800"/>
              <a:t> – ناتجة عن نوعية النقل التعليمي (</a:t>
            </a:r>
            <a:r>
              <a:rPr lang="fr-FR" altLang="fr-FR" sz="2800"/>
              <a:t>1,35 </a:t>
            </a:r>
            <a:r>
              <a:rPr lang="ar-DZ" altLang="fr-FR" sz="2800"/>
              <a:t> </a:t>
            </a:r>
            <a:r>
              <a:rPr lang="fr-FR" altLang="fr-FR" sz="2800"/>
              <a:t> </a:t>
            </a:r>
            <a:r>
              <a:rPr lang="ar-DZ" altLang="fr-FR" sz="2800"/>
              <a:t>- الكسور - الجمع بالاحتفاظ</a:t>
            </a:r>
          </a:p>
          <a:p>
            <a:pPr algn="r" rtl="1" eaLnBrk="1" hangingPunct="1">
              <a:spcBef>
                <a:spcPct val="0"/>
              </a:spcBef>
              <a:buFontTx/>
              <a:buNone/>
            </a:pPr>
            <a:r>
              <a:rPr lang="fr-FR" altLang="fr-FR" sz="2800"/>
              <a:t>  </a:t>
            </a:r>
            <a:r>
              <a:rPr lang="ar-DZ" altLang="fr-FR" sz="2800"/>
              <a:t>– المربع و المستطيل – جداول التناسبية</a:t>
            </a:r>
            <a:r>
              <a:rPr lang="fr-FR" altLang="fr-FR" sz="2800"/>
              <a:t> - ... </a:t>
            </a:r>
            <a:r>
              <a:rPr lang="ar-DZ" altLang="fr-FR" sz="2800"/>
              <a:t> )</a:t>
            </a:r>
            <a:endParaRPr lang="fr-FR" altLang="fr-FR"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5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5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45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23850" y="765175"/>
            <a:ext cx="850106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782638">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-3- العوائق النفسية</a:t>
            </a:r>
            <a:r>
              <a:rPr lang="ar-DZ" altLang="fr-FR" sz="1800" b="1"/>
              <a:t> (</a:t>
            </a:r>
            <a:r>
              <a:rPr lang="fr-FR" altLang="fr-FR" sz="1800"/>
              <a:t>obstacles psychologiques</a:t>
            </a:r>
            <a:r>
              <a:rPr lang="ar-DZ" altLang="fr-FR" sz="1800" b="1"/>
              <a:t> ) :</a:t>
            </a:r>
            <a:endParaRPr lang="fr-FR" altLang="fr-FR" sz="1800"/>
          </a:p>
          <a:p>
            <a:pPr algn="ctr" rtl="1" eaLnBrk="1" hangingPunct="1">
              <a:spcBef>
                <a:spcPct val="0"/>
              </a:spcBef>
              <a:buFontTx/>
              <a:buNone/>
            </a:pPr>
            <a:r>
              <a:rPr lang="ar-DZ" altLang="fr-FR" sz="2800"/>
              <a:t>         تعلم يتناقض مع قناعة المتعلم – علاقة المادة و المتعلم – </a:t>
            </a:r>
          </a:p>
          <a:p>
            <a:pPr algn="r" rtl="1" eaLnBrk="1" hangingPunct="1">
              <a:spcBef>
                <a:spcPct val="0"/>
              </a:spcBef>
              <a:buFontTx/>
              <a:buNone/>
            </a:pPr>
            <a:r>
              <a:rPr lang="ar-DZ" altLang="fr-FR" sz="2800"/>
              <a:t>                   علاقة المتعلم و المدرسة أو المعلم - ....</a:t>
            </a:r>
            <a:endParaRPr lang="fr-FR" altLang="fr-FR" sz="2800"/>
          </a:p>
        </p:txBody>
      </p:sp>
      <p:sp>
        <p:nvSpPr>
          <p:cNvPr id="28675" name="Rectangle 3"/>
          <p:cNvSpPr>
            <a:spLocks noChangeArrowheads="1"/>
          </p:cNvSpPr>
          <p:nvPr/>
        </p:nvSpPr>
        <p:spPr bwMode="auto">
          <a:xfrm>
            <a:off x="1330325" y="2493963"/>
            <a:ext cx="75628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782638">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solidFill>
                  <a:srgbClr val="0000FF"/>
                </a:solidFill>
              </a:rPr>
              <a:t>-4- العوائق النمو</a:t>
            </a:r>
            <a:r>
              <a:rPr lang="ar-DZ" altLang="fr-FR" sz="1800" b="1"/>
              <a:t> (</a:t>
            </a:r>
            <a:r>
              <a:rPr lang="fr-FR" altLang="fr-FR" sz="1800"/>
              <a:t>obstacles ontogéniques</a:t>
            </a:r>
            <a:r>
              <a:rPr lang="ar-DZ" altLang="fr-FR" sz="1800" b="1"/>
              <a:t> ) :</a:t>
            </a:r>
            <a:r>
              <a:rPr lang="ar-DZ" altLang="fr-FR" sz="2800"/>
              <a:t>                        محتوى التعلم يفوق القدرات العقلية الحقيقية للمتعلم –   </a:t>
            </a:r>
          </a:p>
          <a:p>
            <a:pPr algn="r" rtl="1" eaLnBrk="1" hangingPunct="1">
              <a:spcBef>
                <a:spcPct val="0"/>
              </a:spcBef>
              <a:buFontTx/>
              <a:buNone/>
            </a:pPr>
            <a:r>
              <a:rPr lang="ar-DZ" altLang="fr-FR" sz="2800"/>
              <a:t>           مستوى اللغة التدريس – الرموز - ....</a:t>
            </a:r>
            <a:endParaRPr lang="fr-FR" altLang="fr-FR" sz="2800"/>
          </a:p>
          <a:p>
            <a:pPr algn="r" rtl="1">
              <a:spcBef>
                <a:spcPct val="0"/>
              </a:spcBef>
              <a:buFontTx/>
              <a:buNone/>
            </a:pPr>
            <a:endParaRPr lang="fr-FR" altLang="fr-FR" sz="2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47107" name="Espace réservé du contenu 2"/>
          <p:cNvSpPr>
            <a:spLocks noGrp="1"/>
          </p:cNvSpPr>
          <p:nvPr>
            <p:ph idx="1"/>
          </p:nvPr>
        </p:nvSpPr>
        <p:spPr>
          <a:xfrm>
            <a:off x="457200" y="1071563"/>
            <a:ext cx="8229600" cy="5253037"/>
          </a:xfrm>
        </p:spPr>
        <p:txBody>
          <a:bodyPr/>
          <a:lstStyle/>
          <a:p>
            <a:pPr algn="r" rtl="1" eaLnBrk="1" hangingPunct="1">
              <a:buFont typeface="Wingdings 2" panose="05020102010507070707" pitchFamily="18" charset="2"/>
              <a:buNone/>
            </a:pPr>
            <a:endParaRPr lang="ar-MA" altLang="fr-FR">
              <a:ea typeface="Majalla UI"/>
              <a:cs typeface="Majalla UI"/>
            </a:endParaRPr>
          </a:p>
          <a:p>
            <a:pPr algn="r" rtl="1" eaLnBrk="1" hangingPunct="1">
              <a:buFont typeface="Wingdings 2" panose="05020102010507070707" pitchFamily="18" charset="2"/>
              <a:buNone/>
            </a:pPr>
            <a:r>
              <a:rPr lang="ar-MA" altLang="fr-FR" u="sng">
                <a:ea typeface="Majalla UI"/>
                <a:cs typeface="Majalla UI"/>
              </a:rPr>
              <a:t>يحددها باشلار في 5أنواع:</a:t>
            </a:r>
          </a:p>
          <a:p>
            <a:pPr algn="r" rtl="1" eaLnBrk="1" hangingPunct="1">
              <a:buFont typeface="Wingdings 2" panose="05020102010507070707" pitchFamily="18" charset="2"/>
              <a:buNone/>
            </a:pPr>
            <a:endParaRPr lang="ar-MA" altLang="fr-FR">
              <a:ea typeface="Majalla UI"/>
              <a:cs typeface="Majalla UI"/>
            </a:endParaRPr>
          </a:p>
          <a:p>
            <a:pPr algn="r" rtl="1" eaLnBrk="1" hangingPunct="1"/>
            <a:r>
              <a:rPr lang="ar-MA" altLang="fr-FR">
                <a:ea typeface="Majalla UI"/>
                <a:cs typeface="Majalla UI"/>
              </a:rPr>
              <a:t>1- عائق التجربة الاولى أوالعائق الحسي</a:t>
            </a:r>
          </a:p>
          <a:p>
            <a:pPr algn="r" rtl="1" eaLnBrk="1" hangingPunct="1"/>
            <a:r>
              <a:rPr lang="ar-MA" altLang="fr-FR">
                <a:ea typeface="Majalla UI"/>
                <a:cs typeface="Majalla UI"/>
              </a:rPr>
              <a:t>2- عائق التعميم</a:t>
            </a:r>
          </a:p>
          <a:p>
            <a:pPr algn="r" rtl="1" eaLnBrk="1" hangingPunct="1"/>
            <a:r>
              <a:rPr lang="ar-MA" altLang="fr-FR">
                <a:ea typeface="Majalla UI"/>
                <a:cs typeface="Majalla UI"/>
              </a:rPr>
              <a:t>3- العائق اللغوي أو اللفظي</a:t>
            </a:r>
          </a:p>
          <a:p>
            <a:pPr algn="r" rtl="1" eaLnBrk="1" hangingPunct="1"/>
            <a:r>
              <a:rPr lang="ar-MA" altLang="fr-FR">
                <a:ea typeface="Majalla UI"/>
                <a:cs typeface="Majalla UI"/>
              </a:rPr>
              <a:t>4- العائق الجوهري</a:t>
            </a:r>
          </a:p>
          <a:p>
            <a:pPr algn="r" rtl="1" eaLnBrk="1" hangingPunct="1"/>
            <a:r>
              <a:rPr lang="ar-MA" altLang="fr-FR">
                <a:ea typeface="Majalla UI"/>
                <a:cs typeface="Majalla UI"/>
              </a:rPr>
              <a:t>5- العائق الإحيائي</a:t>
            </a:r>
          </a:p>
          <a:p>
            <a:pPr algn="r" rtl="1" eaLnBrk="1" hangingPunct="1"/>
            <a:endParaRPr lang="ar-MA" altLang="fr-FR">
              <a:ea typeface="Majalla UI"/>
              <a:cs typeface="Majalla UI"/>
            </a:endParaRPr>
          </a:p>
          <a:p>
            <a:pPr algn="r" rtl="1" eaLnBrk="1" hangingPunct="1"/>
            <a:endParaRPr lang="fr-FR" altLang="fr-FR"/>
          </a:p>
        </p:txBody>
      </p:sp>
      <p:sp>
        <p:nvSpPr>
          <p:cNvPr id="47108"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3723339-4CD2-49C9-9541-7E5BC25C9380}" type="datetime1">
              <a:rPr lang="fr-FR" altLang="fr-FR" smtClean="0"/>
              <a:pPr/>
              <a:t>25/12/2017</a:t>
            </a:fld>
            <a:endParaRPr lang="fr-FR" altLang="fr-F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4595813" y="877888"/>
            <a:ext cx="311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fr-FR" altLang="fr-FR" sz="3600"/>
              <a:t> </a:t>
            </a:r>
          </a:p>
        </p:txBody>
      </p:sp>
      <p:sp>
        <p:nvSpPr>
          <p:cNvPr id="24580" name="Rectangle 4"/>
          <p:cNvSpPr>
            <a:spLocks noChangeArrowheads="1"/>
          </p:cNvSpPr>
          <p:nvPr/>
        </p:nvSpPr>
        <p:spPr bwMode="auto">
          <a:xfrm>
            <a:off x="2027725" y="3356992"/>
            <a:ext cx="54473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rtl="1" eaLnBrk="1" hangingPunct="1">
              <a:spcBef>
                <a:spcPct val="50000"/>
              </a:spcBef>
              <a:buFontTx/>
              <a:buNone/>
            </a:pPr>
            <a:r>
              <a:rPr lang="ar-DZ" altLang="fr-FR" b="1" dirty="0"/>
              <a:t>-  </a:t>
            </a:r>
            <a:r>
              <a:rPr lang="ar-DZ" altLang="fr-FR" b="1" dirty="0">
                <a:solidFill>
                  <a:srgbClr val="FF0000"/>
                </a:solidFill>
                <a:effectLst>
                  <a:outerShdw blurRad="38100" dist="38100" dir="2700000" algn="tl">
                    <a:srgbClr val="000000">
                      <a:alpha val="43137"/>
                    </a:srgbClr>
                  </a:outerShdw>
                </a:effectLst>
              </a:rPr>
              <a:t>ما ذا توحي إليك كلمة التعليم</a:t>
            </a:r>
            <a:r>
              <a:rPr lang="ar-SA" altLang="fr-FR" b="1" dirty="0">
                <a:solidFill>
                  <a:srgbClr val="FF0000"/>
                </a:solidFill>
                <a:effectLst>
                  <a:outerShdw blurRad="38100" dist="38100" dir="2700000" algn="tl">
                    <a:srgbClr val="000000">
                      <a:alpha val="43137"/>
                    </a:srgbClr>
                  </a:outerShdw>
                </a:effectLst>
              </a:rPr>
              <a:t>/ التعلم</a:t>
            </a:r>
            <a:r>
              <a:rPr lang="ar-DZ" altLang="fr-FR" b="1" dirty="0">
                <a:solidFill>
                  <a:srgbClr val="FF0000"/>
                </a:solidFill>
                <a:effectLst>
                  <a:outerShdw blurRad="38100" dist="38100" dir="2700000" algn="tl">
                    <a:srgbClr val="000000">
                      <a:alpha val="43137"/>
                    </a:srgbClr>
                  </a:outerShdw>
                </a:effectLst>
              </a:rPr>
              <a:t> </a:t>
            </a:r>
            <a:r>
              <a:rPr lang="ar-DZ" altLang="fr-FR" b="1" dirty="0"/>
              <a:t>؟</a:t>
            </a:r>
            <a:endParaRPr lang="fr-FR" altLang="fr-FR"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1"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2000" fill="hold"/>
                                        <p:tgtEl>
                                          <p:spTgt spid="24580"/>
                                        </p:tgtEl>
                                        <p:attrNameLst>
                                          <p:attrName>ppt_x</p:attrName>
                                        </p:attrNameLst>
                                      </p:cBhvr>
                                      <p:tavLst>
                                        <p:tav tm="0">
                                          <p:val>
                                            <p:strVal val="#ppt_x"/>
                                          </p:val>
                                        </p:tav>
                                        <p:tav tm="100000">
                                          <p:val>
                                            <p:strVal val="#ppt_x"/>
                                          </p:val>
                                        </p:tav>
                                      </p:tavLst>
                                    </p:anim>
                                    <p:anim calcmode="lin" valueType="num">
                                      <p:cBhvr additive="base">
                                        <p:cTn id="8" dur="2000" fill="hold"/>
                                        <p:tgtEl>
                                          <p:spTgt spid="245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14339" name="Espace réservé du contenu 2"/>
          <p:cNvSpPr>
            <a:spLocks noGrp="1"/>
          </p:cNvSpPr>
          <p:nvPr>
            <p:ph idx="1"/>
          </p:nvPr>
        </p:nvSpPr>
        <p:spPr>
          <a:xfrm>
            <a:off x="457200" y="1071563"/>
            <a:ext cx="8229600" cy="5649912"/>
          </a:xfrm>
        </p:spPr>
        <p:txBody>
          <a:bodyPr/>
          <a:lstStyle/>
          <a:p>
            <a:pPr algn="r" rtl="1" eaLnBrk="1" hangingPunct="1">
              <a:buFont typeface="Wingdings 2" panose="05020102010507070707" pitchFamily="18" charset="2"/>
              <a:buNone/>
            </a:pPr>
            <a:r>
              <a:rPr lang="ar-MA" altLang="fr-FR" b="1">
                <a:ea typeface="Majalla UI"/>
                <a:cs typeface="Majalla UI"/>
              </a:rPr>
              <a:t>1- عائق التجربة الاولى أوالعائق الحسي</a:t>
            </a:r>
            <a:endParaRPr lang="fr-FR" altLang="fr-FR"/>
          </a:p>
          <a:p>
            <a:pPr algn="just" rtl="1" eaLnBrk="1" hangingPunct="1">
              <a:buFontTx/>
              <a:buNone/>
            </a:pPr>
            <a:r>
              <a:rPr lang="ar-MA" altLang="fr-FR">
                <a:ea typeface="Majalla UI"/>
                <a:cs typeface="Majalla UI"/>
              </a:rPr>
              <a:t>التجربة الأولى تكمن في الملاحظة الأولى أو الاتصال الأول بالظاهرة. </a:t>
            </a:r>
          </a:p>
          <a:p>
            <a:pPr algn="just" rtl="1" eaLnBrk="1" hangingPunct="1">
              <a:buFontTx/>
              <a:buNone/>
            </a:pPr>
            <a:r>
              <a:rPr lang="ar-MA" altLang="fr-FR">
                <a:ea typeface="Majalla UI"/>
                <a:cs typeface="Majalla UI"/>
              </a:rPr>
              <a:t>فالإنسان عند أول مواجهة له لظاهرة معينة ،يبني معارفه حولها انطلاقا من حواسه وأحاسيسه وحدسه،مما يجعل هذه المعرفة لا ترقى إلى المعرفة العلمية التي تأتي في نظر باشلارضدا على التجربة الأولى وتجاوزا لها. </a:t>
            </a:r>
          </a:p>
          <a:p>
            <a:pPr algn="just" rtl="1" eaLnBrk="1" hangingPunct="1">
              <a:buFontTx/>
              <a:buNone/>
            </a:pPr>
            <a:r>
              <a:rPr lang="ar-MA" altLang="fr-FR">
                <a:ea typeface="Majalla UI"/>
                <a:cs typeface="Majalla UI"/>
              </a:rPr>
              <a:t>ويرى كذلك أن الوقوف عند التجربة الأولى المتمثلة في الاتصال الأول بالموضوع عائقا معرفيا للموضوعية إذ يحول دون التحليل والتعرف على المتغيرات المتعلقة بالظاهرة .</a:t>
            </a:r>
            <a:endParaRPr lang="fr-FR" altLang="fr-FR"/>
          </a:p>
          <a:p>
            <a:pPr algn="ctr" rtl="1" eaLnBrk="1" hangingPunct="1">
              <a:buFont typeface="Wingdings 2" panose="05020102010507070707" pitchFamily="18" charset="2"/>
              <a:buNone/>
            </a:pPr>
            <a:endParaRPr lang="ar-MA" altLang="fr-FR">
              <a:ea typeface="Majalla UI"/>
              <a:cs typeface="Majalla UI"/>
            </a:endParaRPr>
          </a:p>
        </p:txBody>
      </p:sp>
      <p:sp>
        <p:nvSpPr>
          <p:cNvPr id="48132"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41EE48-B069-4C7A-877E-77992925A02D}" type="datetime1">
              <a:rPr lang="fr-FR" altLang="fr-FR" smtClean="0"/>
              <a:pPr/>
              <a:t>25/12/2017</a:t>
            </a:fld>
            <a:endParaRPr lang="fr-FR" altLang="fr-F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49155" name="Espace réservé du contenu 2"/>
          <p:cNvSpPr>
            <a:spLocks noGrp="1"/>
          </p:cNvSpPr>
          <p:nvPr>
            <p:ph idx="1"/>
          </p:nvPr>
        </p:nvSpPr>
        <p:spPr>
          <a:xfrm>
            <a:off x="457200" y="1071563"/>
            <a:ext cx="8229600" cy="5253037"/>
          </a:xfrm>
        </p:spPr>
        <p:txBody>
          <a:bodyPr/>
          <a:lstStyle/>
          <a:p>
            <a:pPr algn="r" rtl="1" eaLnBrk="1" hangingPunct="1">
              <a:buFont typeface="Wingdings 2" panose="05020102010507070707" pitchFamily="18" charset="2"/>
              <a:buNone/>
            </a:pPr>
            <a:r>
              <a:rPr lang="ar-MA" altLang="fr-FR" b="1">
                <a:ea typeface="Majalla UI"/>
                <a:cs typeface="Majalla UI"/>
              </a:rPr>
              <a:t>1- عائق التجربة الاولى أوالعائق الحسي</a:t>
            </a:r>
          </a:p>
          <a:p>
            <a:pPr algn="r" rtl="1" eaLnBrk="1" hangingPunct="1">
              <a:buFont typeface="Wingdings 2" panose="05020102010507070707" pitchFamily="18" charset="2"/>
              <a:buNone/>
            </a:pPr>
            <a:endParaRPr lang="ar-MA" altLang="fr-FR">
              <a:ea typeface="Majalla UI"/>
              <a:cs typeface="Majalla UI"/>
            </a:endParaRPr>
          </a:p>
          <a:p>
            <a:pPr algn="r" rtl="1" eaLnBrk="1" hangingPunct="1">
              <a:buFont typeface="Wingdings 2" panose="05020102010507070707" pitchFamily="18" charset="2"/>
              <a:buNone/>
            </a:pPr>
            <a:r>
              <a:rPr lang="ar-MA" altLang="fr-FR">
                <a:ea typeface="Majalla UI"/>
                <a:cs typeface="Majalla UI"/>
              </a:rPr>
              <a:t> مثال : الحركة الظاهرية للشمس؛ يرفض بعض الأفرادالقاعدة الفلكية القائلة بأن الارض تدور حول الشمس ،ويتمسكون بفكرة تفيد عكس ذلك لأن حواسهم تقر ذلك</a:t>
            </a:r>
            <a:endParaRPr lang="fr-FR" altLang="fr-FR"/>
          </a:p>
          <a:p>
            <a:pPr algn="ctr" rtl="1" eaLnBrk="1" hangingPunct="1">
              <a:buFont typeface="Wingdings 2" panose="05020102010507070707" pitchFamily="18" charset="2"/>
              <a:buNone/>
            </a:pPr>
            <a:endParaRPr lang="ar-MA" altLang="fr-FR">
              <a:ea typeface="Majalla UI"/>
              <a:cs typeface="Majalla UI"/>
            </a:endParaRPr>
          </a:p>
        </p:txBody>
      </p:sp>
      <p:sp>
        <p:nvSpPr>
          <p:cNvPr id="49156"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711F17B-9582-49B0-A5FF-ACB34E96D78F}" type="datetime1">
              <a:rPr lang="fr-FR" altLang="fr-FR" smtClean="0"/>
              <a:pPr/>
              <a:t>25/12/2017</a:t>
            </a:fld>
            <a:endParaRPr lang="fr-FR" altLang="fr-F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50179" name="Espace réservé du contenu 2"/>
          <p:cNvSpPr>
            <a:spLocks noGrp="1"/>
          </p:cNvSpPr>
          <p:nvPr>
            <p:ph idx="1"/>
          </p:nvPr>
        </p:nvSpPr>
        <p:spPr>
          <a:xfrm>
            <a:off x="376238" y="1084263"/>
            <a:ext cx="8229600" cy="5253037"/>
          </a:xfrm>
        </p:spPr>
        <p:txBody>
          <a:bodyPr/>
          <a:lstStyle/>
          <a:p>
            <a:pPr algn="r" rtl="1" eaLnBrk="1" hangingPunct="1"/>
            <a:r>
              <a:rPr lang="ar-MA" altLang="fr-FR" b="1" u="sng">
                <a:ea typeface="Majalla UI"/>
                <a:cs typeface="Majalla UI"/>
              </a:rPr>
              <a:t>2- عائق التعميم</a:t>
            </a:r>
            <a:endParaRPr lang="fr-FR" altLang="fr-FR" b="1" u="sng">
              <a:ea typeface="Majalla UI"/>
              <a:cs typeface="Majalla UI"/>
            </a:endParaRPr>
          </a:p>
          <a:p>
            <a:pPr algn="r" rtl="1" eaLnBrk="1" hangingPunct="1"/>
            <a:r>
              <a:rPr lang="ar-MA" altLang="fr-FR" b="1">
                <a:ea typeface="Majalla UI"/>
                <a:cs typeface="Majalla UI"/>
              </a:rPr>
              <a:t>يتوق الإنسان بصفة عامة و طبيعية إلى التعميم و المماثلة</a:t>
            </a:r>
            <a:r>
              <a:rPr lang="fr-FR" altLang="fr-FR" b="1"/>
              <a:t>analogie</a:t>
            </a:r>
            <a:r>
              <a:rPr lang="ar-MA" altLang="fr-FR" b="1">
                <a:ea typeface="Majalla UI"/>
                <a:cs typeface="Majalla UI"/>
              </a:rPr>
              <a:t> و خصوصا التعميم المتسرع,والذي يجد فيه متعة فكرية ,دون مقاربة حدود التعميم مما يعيق تقدم المعرفة العلمية التي تتوق بالعكس من ذلك إلي التخصيص. ومن أمثلة هذا العائق نسوق ما يلي </a:t>
            </a:r>
            <a:r>
              <a:rPr lang="fr-FR" altLang="fr-FR" b="1"/>
              <a:t>: </a:t>
            </a:r>
          </a:p>
          <a:p>
            <a:pPr algn="r" rtl="1" eaLnBrk="1" hangingPunct="1"/>
            <a:r>
              <a:rPr lang="ar-MA" altLang="fr-FR" b="1">
                <a:ea typeface="Majalla UI"/>
                <a:cs typeface="Majalla UI"/>
              </a:rPr>
              <a:t>بعد وصف سقوط بعض الأجسام علي الأرض, يتم استخلاص النتيجة العامة </a:t>
            </a:r>
            <a:r>
              <a:rPr lang="fr-FR" altLang="fr-FR" b="1"/>
              <a:t>: </a:t>
            </a:r>
            <a:r>
              <a:rPr lang="ar-MA" altLang="fr-FR" b="1">
                <a:ea typeface="Majalla UI"/>
                <a:cs typeface="Majalla UI"/>
              </a:rPr>
              <a:t>  جميع الأجسام تسقط</a:t>
            </a:r>
            <a:endParaRPr lang="fr-FR" altLang="fr-FR" b="1"/>
          </a:p>
          <a:p>
            <a:pPr algn="r" rtl="1" eaLnBrk="1" hangingPunct="1"/>
            <a:endParaRPr lang="fr-FR" altLang="fr-FR"/>
          </a:p>
          <a:p>
            <a:pPr algn="r" rtl="1" eaLnBrk="1" hangingPunct="1"/>
            <a:endParaRPr lang="ar-MA" altLang="fr-FR">
              <a:ea typeface="Majalla UI"/>
              <a:cs typeface="Majalla UI"/>
            </a:endParaRPr>
          </a:p>
          <a:p>
            <a:pPr algn="r" rtl="1" eaLnBrk="1" hangingPunct="1"/>
            <a:endParaRPr lang="ar-MA" altLang="fr-FR">
              <a:ea typeface="Majalla UI"/>
              <a:cs typeface="Majalla UI"/>
            </a:endParaRPr>
          </a:p>
        </p:txBody>
      </p:sp>
      <p:sp>
        <p:nvSpPr>
          <p:cNvPr id="50180"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1AA5F6D-B2AE-4F8B-8C4C-209ABF7BEC24}" type="datetime1">
              <a:rPr lang="fr-FR" altLang="fr-FR" smtClean="0"/>
              <a:pPr/>
              <a:t>25/12/2017</a:t>
            </a:fld>
            <a:endParaRPr lang="fr-FR" altLang="fr-F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51203" name="Espace réservé du contenu 2"/>
          <p:cNvSpPr>
            <a:spLocks noGrp="1"/>
          </p:cNvSpPr>
          <p:nvPr>
            <p:ph idx="1"/>
          </p:nvPr>
        </p:nvSpPr>
        <p:spPr>
          <a:xfrm>
            <a:off x="376238" y="1084263"/>
            <a:ext cx="8229600" cy="5253037"/>
          </a:xfrm>
        </p:spPr>
        <p:txBody>
          <a:bodyPr/>
          <a:lstStyle/>
          <a:p>
            <a:pPr algn="r" rtl="1" eaLnBrk="1" hangingPunct="1"/>
            <a:r>
              <a:rPr lang="ar-MA" altLang="fr-FR" b="1">
                <a:ea typeface="Majalla UI"/>
                <a:cs typeface="Majalla UI"/>
              </a:rPr>
              <a:t>3- العائق اللغوي أو اللفظي</a:t>
            </a:r>
          </a:p>
          <a:p>
            <a:pPr algn="r" rtl="1" eaLnBrk="1" hangingPunct="1"/>
            <a:endParaRPr lang="ar-MA" altLang="fr-FR">
              <a:ea typeface="Majalla UI"/>
              <a:cs typeface="Majalla UI"/>
            </a:endParaRPr>
          </a:p>
          <a:p>
            <a:pPr algn="r" rtl="1" eaLnBrk="1" hangingPunct="1">
              <a:buFont typeface="Wingdings 2" panose="05020102010507070707" pitchFamily="18" charset="2"/>
              <a:buNone/>
            </a:pPr>
            <a:r>
              <a:rPr lang="ar-MA" altLang="fr-FR">
                <a:ea typeface="Majalla UI"/>
                <a:cs typeface="Majalla UI"/>
              </a:rPr>
              <a:t>عندما تحول اللغة دون فهمنا للحقائق العلمية.</a:t>
            </a:r>
          </a:p>
          <a:p>
            <a:pPr algn="r" rtl="1" eaLnBrk="1" hangingPunct="1">
              <a:buFont typeface="Wingdings 2" panose="05020102010507070707" pitchFamily="18" charset="2"/>
              <a:buNone/>
            </a:pPr>
            <a:endParaRPr lang="ar-MA" altLang="fr-FR">
              <a:ea typeface="Majalla UI"/>
              <a:cs typeface="Majalla UI"/>
            </a:endParaRPr>
          </a:p>
          <a:p>
            <a:pPr algn="r" rtl="1" eaLnBrk="1" hangingPunct="1">
              <a:buFont typeface="Wingdings 2" panose="05020102010507070707" pitchFamily="18" charset="2"/>
              <a:buNone/>
            </a:pPr>
            <a:r>
              <a:rPr lang="ar-MA" altLang="fr-FR">
                <a:ea typeface="Majalla UI"/>
                <a:cs typeface="Majalla UI"/>
              </a:rPr>
              <a:t>مثال: نتكلم عن اللونين الأبيض والأسود</a:t>
            </a:r>
          </a:p>
          <a:p>
            <a:pPr algn="r" rtl="1" eaLnBrk="1" hangingPunct="1">
              <a:buFont typeface="Wingdings" panose="05000000000000000000" pitchFamily="2" charset="2"/>
              <a:buChar char="Ø"/>
            </a:pPr>
            <a:r>
              <a:rPr lang="ar-MA" altLang="fr-FR">
                <a:ea typeface="Majalla UI"/>
                <a:cs typeface="Majalla UI"/>
              </a:rPr>
              <a:t>صعوبة تقبل عدم وجود هذين اللونين</a:t>
            </a:r>
          </a:p>
          <a:p>
            <a:pPr algn="r" rtl="1" eaLnBrk="1" hangingPunct="1">
              <a:buFont typeface="Wingdings" panose="05000000000000000000" pitchFamily="2" charset="2"/>
              <a:buChar char="Ø"/>
            </a:pPr>
            <a:endParaRPr lang="ar-MA" altLang="fr-FR">
              <a:ea typeface="Majalla UI"/>
              <a:cs typeface="Majalla UI"/>
            </a:endParaRPr>
          </a:p>
        </p:txBody>
      </p:sp>
      <p:sp>
        <p:nvSpPr>
          <p:cNvPr id="51204"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A34385B-4E9B-446A-A792-EC82713D4885}" type="datetime1">
              <a:rPr lang="fr-FR" altLang="fr-FR" smtClean="0"/>
              <a:pPr/>
              <a:t>25/12/2017</a:t>
            </a:fld>
            <a:endParaRPr lang="fr-FR" altLang="fr-F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52227" name="Espace réservé du contenu 2"/>
          <p:cNvSpPr>
            <a:spLocks noGrp="1"/>
          </p:cNvSpPr>
          <p:nvPr>
            <p:ph idx="1"/>
          </p:nvPr>
        </p:nvSpPr>
        <p:spPr>
          <a:xfrm>
            <a:off x="376238" y="1084263"/>
            <a:ext cx="8229600" cy="5253037"/>
          </a:xfrm>
        </p:spPr>
        <p:txBody>
          <a:bodyPr/>
          <a:lstStyle/>
          <a:p>
            <a:pPr algn="r" rtl="1" eaLnBrk="1" hangingPunct="1"/>
            <a:r>
              <a:rPr lang="ar-MA" altLang="fr-FR" b="1">
                <a:ea typeface="Majalla UI"/>
                <a:cs typeface="Majalla UI"/>
              </a:rPr>
              <a:t>4- العائق الجوهري</a:t>
            </a:r>
          </a:p>
          <a:p>
            <a:pPr algn="r" rtl="1" eaLnBrk="1" hangingPunct="1">
              <a:buFont typeface="Wingdings 2" panose="05020102010507070707" pitchFamily="18" charset="2"/>
              <a:buNone/>
            </a:pPr>
            <a:r>
              <a:rPr lang="ar-MA" altLang="fr-FR">
                <a:ea typeface="Majalla UI"/>
                <a:cs typeface="Majalla UI"/>
              </a:rPr>
              <a:t>يتمثل في إعطاء المادة جوهرا يحتوي بدوره على صفات.</a:t>
            </a:r>
          </a:p>
          <a:p>
            <a:pPr algn="r" rtl="1" eaLnBrk="1" hangingPunct="1">
              <a:buFont typeface="Wingdings 2" panose="05020102010507070707" pitchFamily="18" charset="2"/>
              <a:buNone/>
            </a:pPr>
            <a:endParaRPr lang="ar-MA" altLang="fr-FR">
              <a:ea typeface="Majalla UI"/>
              <a:cs typeface="Majalla UI"/>
            </a:endParaRPr>
          </a:p>
          <a:p>
            <a:pPr algn="r" rtl="1" eaLnBrk="1" hangingPunct="1">
              <a:buFont typeface="Wingdings 2" panose="05020102010507070707" pitchFamily="18" charset="2"/>
              <a:buNone/>
            </a:pPr>
            <a:r>
              <a:rPr lang="ar-MA" altLang="fr-FR">
                <a:ea typeface="Majalla UI"/>
                <a:cs typeface="Majalla UI"/>
              </a:rPr>
              <a:t>مثال: - الرخام بارد  .- الصوف دافئ....</a:t>
            </a:r>
          </a:p>
          <a:p>
            <a:pPr algn="r" rtl="1" eaLnBrk="1" hangingPunct="1">
              <a:buFont typeface="Wingdings 2" panose="05020102010507070707" pitchFamily="18" charset="2"/>
              <a:buNone/>
            </a:pPr>
            <a:r>
              <a:rPr lang="ar-MA" altLang="fr-FR">
                <a:ea typeface="Majalla UI"/>
                <a:cs typeface="Majalla UI"/>
              </a:rPr>
              <a:t>و الواقع أن الحرارة والبرودة ليست من صفات المادة وإنما نتيجة لعلاقة الأجسام بعضها ببعض.</a:t>
            </a:r>
          </a:p>
          <a:p>
            <a:pPr algn="r" rtl="1" eaLnBrk="1" hangingPunct="1">
              <a:buFont typeface="Wingdings 2" panose="05020102010507070707" pitchFamily="18" charset="2"/>
              <a:buNone/>
            </a:pPr>
            <a:endParaRPr lang="ar-MA" altLang="fr-FR">
              <a:ea typeface="Majalla UI"/>
              <a:cs typeface="Majalla UI"/>
            </a:endParaRPr>
          </a:p>
        </p:txBody>
      </p:sp>
      <p:sp>
        <p:nvSpPr>
          <p:cNvPr id="52228"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9E8B333-EB1D-4FC7-856B-BAA7DB7306AC}" type="datetime1">
              <a:rPr lang="fr-FR" altLang="fr-FR" smtClean="0"/>
              <a:pPr/>
              <a:t>25/12/2017</a:t>
            </a:fld>
            <a:endParaRPr lang="fr-FR" altLang="fr-F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re 1"/>
          <p:cNvSpPr>
            <a:spLocks noGrp="1"/>
          </p:cNvSpPr>
          <p:nvPr>
            <p:ph type="title"/>
          </p:nvPr>
        </p:nvSpPr>
        <p:spPr>
          <a:xfrm>
            <a:off x="457200" y="285750"/>
            <a:ext cx="8229600" cy="785813"/>
          </a:xfrm>
        </p:spPr>
        <p:txBody>
          <a:bodyPr/>
          <a:lstStyle/>
          <a:p>
            <a:pPr algn="r" rtl="1" eaLnBrk="1" hangingPunct="1"/>
            <a:r>
              <a:rPr lang="ar-MA" altLang="fr-FR" sz="3200" b="1"/>
              <a:t> أنواع العوائق الإبستمولوجية</a:t>
            </a:r>
            <a:endParaRPr lang="fr-FR" altLang="fr-FR" sz="3200"/>
          </a:p>
        </p:txBody>
      </p:sp>
      <p:sp>
        <p:nvSpPr>
          <p:cNvPr id="53251" name="Espace réservé du contenu 2"/>
          <p:cNvSpPr>
            <a:spLocks noGrp="1"/>
          </p:cNvSpPr>
          <p:nvPr>
            <p:ph idx="1"/>
          </p:nvPr>
        </p:nvSpPr>
        <p:spPr>
          <a:xfrm>
            <a:off x="376238" y="1084263"/>
            <a:ext cx="8229600" cy="5253037"/>
          </a:xfrm>
        </p:spPr>
        <p:txBody>
          <a:bodyPr/>
          <a:lstStyle/>
          <a:p>
            <a:pPr algn="r" rtl="1" eaLnBrk="1" hangingPunct="1"/>
            <a:r>
              <a:rPr lang="ar-MA" altLang="fr-FR" b="1">
                <a:ea typeface="Majalla UI"/>
                <a:cs typeface="Majalla UI"/>
              </a:rPr>
              <a:t>2- العائق الإحيائي</a:t>
            </a:r>
          </a:p>
          <a:p>
            <a:pPr algn="r" rtl="1" eaLnBrk="1" hangingPunct="1">
              <a:buFont typeface="Wingdings 2" panose="05020102010507070707" pitchFamily="18" charset="2"/>
              <a:buNone/>
            </a:pPr>
            <a:r>
              <a:rPr lang="ar-MA" altLang="fr-FR">
                <a:ea typeface="Majalla UI"/>
                <a:cs typeface="Majalla UI"/>
              </a:rPr>
              <a:t>يتمثل هذا العائق في إسناد الروح إلى بعض الكائنات التي لا تتمتع بها، أي  في إمتداد معارف بيولوجية أو فيزيولوجية إلى غير ميدانها، لكي تفسر على ضوئها ظواهر أخرى كالظواهر الفيزيائية والكيميائية.</a:t>
            </a:r>
          </a:p>
          <a:p>
            <a:pPr algn="r" rtl="1" eaLnBrk="1" hangingPunct="1">
              <a:buFont typeface="Wingdings 2" panose="05020102010507070707" pitchFamily="18" charset="2"/>
              <a:buNone/>
            </a:pPr>
            <a:r>
              <a:rPr lang="ar-MA" altLang="fr-FR">
                <a:ea typeface="Majalla UI"/>
                <a:cs typeface="Majalla UI"/>
              </a:rPr>
              <a:t>مثال:</a:t>
            </a:r>
          </a:p>
          <a:p>
            <a:pPr algn="r" rtl="1" eaLnBrk="1" hangingPunct="1"/>
            <a:r>
              <a:rPr lang="ar-MA" altLang="fr-FR">
                <a:ea typeface="Majalla UI"/>
                <a:cs typeface="Majalla UI"/>
              </a:rPr>
              <a:t>الماء سائل حي لأنه يسيل</a:t>
            </a:r>
          </a:p>
          <a:p>
            <a:pPr algn="r" rtl="1" eaLnBrk="1" hangingPunct="1"/>
            <a:r>
              <a:rPr lang="ar-MA" altLang="fr-FR">
                <a:ea typeface="Majalla UI"/>
                <a:cs typeface="Majalla UI"/>
              </a:rPr>
              <a:t>النارحية لأنها تحرق</a:t>
            </a:r>
          </a:p>
          <a:p>
            <a:pPr algn="r" rtl="1" eaLnBrk="1" hangingPunct="1">
              <a:buFont typeface="Wingdings 2" panose="05020102010507070707" pitchFamily="18" charset="2"/>
              <a:buNone/>
            </a:pPr>
            <a:r>
              <a:rPr lang="ar-MA" altLang="fr-FR">
                <a:ea typeface="Majalla UI"/>
                <a:cs typeface="Majalla UI"/>
              </a:rPr>
              <a:t>  </a:t>
            </a:r>
          </a:p>
          <a:p>
            <a:pPr algn="r" rtl="1" eaLnBrk="1" hangingPunct="1"/>
            <a:endParaRPr lang="ar-MA" altLang="fr-FR">
              <a:ea typeface="Majalla UI"/>
              <a:cs typeface="Majalla UI"/>
            </a:endParaRPr>
          </a:p>
        </p:txBody>
      </p:sp>
      <p:sp>
        <p:nvSpPr>
          <p:cNvPr id="53252" name="Espace réservé de la date 3"/>
          <p:cNvSpPr>
            <a:spLocks noGrp="1"/>
          </p:cNvSpPr>
          <p:nvPr>
            <p:ph type="dt"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41EBF91-AD18-4B0B-A152-6A60071EBB67}" type="datetime1">
              <a:rPr lang="fr-FR" altLang="fr-FR" smtClean="0"/>
              <a:pPr/>
              <a:t>25/12/2017</a:t>
            </a:fld>
            <a:endParaRPr lang="fr-FR" altLang="fr-F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684338" y="544513"/>
            <a:ext cx="59420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a:solidFill>
                  <a:srgbClr val="FF0000"/>
                </a:solidFill>
              </a:rPr>
              <a:t>الصراع الاجتماعي – المعرفي</a:t>
            </a:r>
            <a:r>
              <a:rPr lang="ar-DZ" altLang="fr-FR" sz="1800" b="1"/>
              <a:t> ( </a:t>
            </a:r>
            <a:r>
              <a:rPr lang="fr-FR" altLang="fr-FR" sz="1800"/>
              <a:t>conflit socio-cognitif</a:t>
            </a:r>
            <a:r>
              <a:rPr lang="ar-DZ" altLang="fr-FR" sz="1800" b="1"/>
              <a:t> )</a:t>
            </a:r>
          </a:p>
        </p:txBody>
      </p:sp>
      <p:sp>
        <p:nvSpPr>
          <p:cNvPr id="27651" name="Rectangle 3"/>
          <p:cNvSpPr>
            <a:spLocks noChangeArrowheads="1"/>
          </p:cNvSpPr>
          <p:nvPr/>
        </p:nvSpPr>
        <p:spPr bwMode="auto">
          <a:xfrm>
            <a:off x="0" y="1903413"/>
            <a:ext cx="903605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a:t>- تناقض أو تصادم أفكار </a:t>
            </a:r>
            <a:r>
              <a:rPr lang="ar-DZ" altLang="fr-FR" sz="2800" b="1">
                <a:solidFill>
                  <a:srgbClr val="FF0000"/>
                </a:solidFill>
              </a:rPr>
              <a:t>بين عناصر مجموعة </a:t>
            </a:r>
            <a:r>
              <a:rPr lang="ar-DZ" altLang="fr-FR" sz="2800" b="1"/>
              <a:t>من المتعلمين </a:t>
            </a:r>
            <a:r>
              <a:rPr lang="ar-DZ" altLang="fr-FR" sz="2800" b="1">
                <a:solidFill>
                  <a:srgbClr val="0000FF"/>
                </a:solidFill>
              </a:rPr>
              <a:t>(ص. اجتماعي)</a:t>
            </a:r>
          </a:p>
          <a:p>
            <a:pPr algn="r" rtl="1" eaLnBrk="1" hangingPunct="1">
              <a:spcBef>
                <a:spcPct val="0"/>
              </a:spcBef>
              <a:buFontTx/>
              <a:buNone/>
            </a:pPr>
            <a:endParaRPr lang="fr-FR" altLang="fr-FR" sz="2800" b="1"/>
          </a:p>
          <a:p>
            <a:pPr algn="r" rtl="1" eaLnBrk="1" hangingPunct="1">
              <a:spcBef>
                <a:spcPct val="0"/>
              </a:spcBef>
              <a:buFontTx/>
              <a:buNone/>
            </a:pPr>
            <a:r>
              <a:rPr lang="ar-DZ" altLang="fr-FR" sz="2800" b="1"/>
              <a:t>- تناقض أفكار و سلوك  و </a:t>
            </a:r>
            <a:r>
              <a:rPr lang="ar-DZ" altLang="fr-FR" sz="2800" b="1">
                <a:solidFill>
                  <a:srgbClr val="FF0000"/>
                </a:solidFill>
              </a:rPr>
              <a:t>تصورات عند متعلم  </a:t>
            </a:r>
            <a:r>
              <a:rPr lang="ar-DZ" altLang="fr-FR" sz="2800" b="1">
                <a:solidFill>
                  <a:srgbClr val="0000FF"/>
                </a:solidFill>
              </a:rPr>
              <a:t>(ص. معرفي)</a:t>
            </a:r>
          </a:p>
          <a:p>
            <a:pPr algn="r" rtl="1" eaLnBrk="1" hangingPunct="1">
              <a:spcBef>
                <a:spcPct val="0"/>
              </a:spcBef>
              <a:buFontTx/>
              <a:buNone/>
            </a:pPr>
            <a:endParaRPr lang="fr-FR" altLang="fr-FR" sz="2800" b="1"/>
          </a:p>
          <a:p>
            <a:pPr algn="r" rtl="1" eaLnBrk="1" hangingPunct="1">
              <a:spcBef>
                <a:spcPct val="0"/>
              </a:spcBef>
              <a:buFontTx/>
              <a:buChar char="-"/>
            </a:pPr>
            <a:r>
              <a:rPr lang="ar-DZ" altLang="fr-FR" sz="2800" b="1"/>
              <a:t> بناء المعرفة ليس عملا تراكميا بل هو نتيجة صراع بين تصورات</a:t>
            </a:r>
          </a:p>
          <a:p>
            <a:pPr algn="r" rtl="1" eaLnBrk="1" hangingPunct="1">
              <a:spcBef>
                <a:spcPct val="0"/>
              </a:spcBef>
              <a:buFontTx/>
              <a:buNone/>
            </a:pPr>
            <a:r>
              <a:rPr lang="ar-DZ" altLang="fr-FR" sz="2800" b="1"/>
              <a:t>( يناقش ، يؤثر، يعدل ، ينظم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grpId="1" nodeType="clickEffect">
                                  <p:stCondLst>
                                    <p:cond delay="0"/>
                                  </p:stCondLst>
                                  <p:childTnLst>
                                    <p:set>
                                      <p:cBhvr>
                                        <p:cTn id="14" dur="1" fill="hold">
                                          <p:stCondLst>
                                            <p:cond delay="0"/>
                                          </p:stCondLst>
                                        </p:cTn>
                                        <p:tgtEl>
                                          <p:spTgt spid="27651"/>
                                        </p:tgtEl>
                                        <p:attrNameLst>
                                          <p:attrName>style.visibility</p:attrName>
                                        </p:attrNameLst>
                                      </p:cBhvr>
                                      <p:to>
                                        <p:strVal val="visible"/>
                                      </p:to>
                                    </p:set>
                                    <p:anim calcmode="lin" valueType="num">
                                      <p:cBhvr additive="base">
                                        <p:cTn id="15" dur="500" fill="hold"/>
                                        <p:tgtEl>
                                          <p:spTgt spid="27651"/>
                                        </p:tgtEl>
                                        <p:attrNameLst>
                                          <p:attrName>ppt_x</p:attrName>
                                        </p:attrNameLst>
                                      </p:cBhvr>
                                      <p:tavLst>
                                        <p:tav tm="0">
                                          <p:val>
                                            <p:strVal val="#ppt_x"/>
                                          </p:val>
                                        </p:tav>
                                        <p:tav tm="100000">
                                          <p:val>
                                            <p:strVal val="#ppt_x"/>
                                          </p:val>
                                        </p:tav>
                                      </p:tavLst>
                                    </p:anim>
                                    <p:anim calcmode="lin" valueType="num">
                                      <p:cBhvr additive="base">
                                        <p:cTn id="16" dur="500" fill="hold"/>
                                        <p:tgtEl>
                                          <p:spTgt spid="27651"/>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7651">
                                            <p:txEl>
                                              <p:pRg st="0" end="0"/>
                                            </p:txEl>
                                          </p:spTgt>
                                        </p:tgtEl>
                                        <p:attrNameLst>
                                          <p:attrName>style.visibility</p:attrName>
                                        </p:attrNameLst>
                                      </p:cBhvr>
                                      <p:to>
                                        <p:strVal val="visible"/>
                                      </p:to>
                                    </p:set>
                                    <p:anim calcmode="lin" valueType="num">
                                      <p:cBhvr additive="base">
                                        <p:cTn id="21"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7651">
                                            <p:txEl>
                                              <p:pRg st="2" end="2"/>
                                            </p:txEl>
                                          </p:spTgt>
                                        </p:tgtEl>
                                        <p:attrNameLst>
                                          <p:attrName>style.visibility</p:attrName>
                                        </p:attrNameLst>
                                      </p:cBhvr>
                                      <p:to>
                                        <p:strVal val="visible"/>
                                      </p:to>
                                    </p:set>
                                    <p:anim calcmode="lin" valueType="num">
                                      <p:cBhvr additive="base">
                                        <p:cTn id="27"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7651">
                                            <p:txEl>
                                              <p:pRg st="4" end="4"/>
                                            </p:txEl>
                                          </p:spTgt>
                                        </p:tgtEl>
                                        <p:attrNameLst>
                                          <p:attrName>style.visibility</p:attrName>
                                        </p:attrNameLst>
                                      </p:cBhvr>
                                      <p:to>
                                        <p:strVal val="visible"/>
                                      </p:to>
                                    </p:set>
                                    <p:anim calcmode="lin" valueType="num">
                                      <p:cBhvr additive="base">
                                        <p:cTn id="33"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7651">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651">
                                            <p:txEl>
                                              <p:pRg st="5" end="5"/>
                                            </p:txEl>
                                          </p:spTgt>
                                        </p:tgtEl>
                                        <p:attrNameLst>
                                          <p:attrName>style.visibility</p:attrName>
                                        </p:attrNameLst>
                                      </p:cBhvr>
                                      <p:to>
                                        <p:strVal val="visible"/>
                                      </p:to>
                                    </p:set>
                                    <p:anim calcmode="lin" valueType="num">
                                      <p:cBhvr additive="base">
                                        <p:cTn id="3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668094" y="153084"/>
            <a:ext cx="59522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DZ" altLang="fr-FR" sz="36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الوضعية  ال</a:t>
            </a:r>
            <a:r>
              <a:rPr kumimoji="0" lang="ar-SA" altLang="fr-FR" sz="3600" b="1" i="0" u="none" strike="noStrike" kern="0" cap="none" spc="0" normalizeH="0" baseline="0" noProof="0" dirty="0" err="1">
                <a:ln>
                  <a:noFill/>
                </a:ln>
                <a:solidFill>
                  <a:srgbClr val="FF0000"/>
                </a:solidFill>
                <a:effectLst/>
                <a:uLnTx/>
                <a:uFillTx/>
                <a:latin typeface="Arial" panose="020B0604020202020204" pitchFamily="34" charset="0"/>
                <a:cs typeface="Arial" panose="020B0604020202020204" pitchFamily="34" charset="0"/>
              </a:rPr>
              <a:t>ديداكتيكية</a:t>
            </a:r>
            <a:r>
              <a:rPr kumimoji="0" lang="ar-DZ" altLang="fr-FR" sz="36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  </a:t>
            </a:r>
            <a:r>
              <a:rPr kumimoji="0" lang="fr-FR" altLang="fr-FR" sz="18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situation  didactique</a:t>
            </a:r>
            <a:endParaRPr kumimoji="0" lang="ar-DZ" altLang="fr-FR" sz="18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endParaRPr>
          </a:p>
        </p:txBody>
      </p:sp>
      <p:sp>
        <p:nvSpPr>
          <p:cNvPr id="5" name="Rectangle 4"/>
          <p:cNvSpPr>
            <a:spLocks noChangeArrowheads="1"/>
          </p:cNvSpPr>
          <p:nvPr/>
        </p:nvSpPr>
        <p:spPr bwMode="auto">
          <a:xfrm>
            <a:off x="107503" y="3926264"/>
            <a:ext cx="864076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DZ" altLang="fr-FR" sz="28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وضعية التصديق</a:t>
            </a:r>
            <a:r>
              <a:rPr kumimoji="0" lang="ar-DZ"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ويميزها استخدام البراهين والحجج لإثبات حكم أو استدلال.  التلميذ مطالب بأن يبرهن على ما يقول. بعبارة أخرى فالتبادلات لا تهتم فقط بالمعلومات بل  بالحجج و الدلائل  المقدمة من طرف التلميذ.</a:t>
            </a:r>
          </a:p>
        </p:txBody>
      </p:sp>
      <p:sp>
        <p:nvSpPr>
          <p:cNvPr id="44036" name="Rectangle 5"/>
          <p:cNvSpPr>
            <a:spLocks noChangeArrowheads="1"/>
          </p:cNvSpPr>
          <p:nvPr/>
        </p:nvSpPr>
        <p:spPr bwMode="auto">
          <a:xfrm>
            <a:off x="863599" y="5402982"/>
            <a:ext cx="7561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32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وضعيات التأسيس </a:t>
            </a:r>
            <a:r>
              <a:rPr kumimoji="0" lang="ar-DZ" altLang="fr-FR" sz="32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t>
            </a:r>
            <a:r>
              <a:rPr kumimoji="0" lang="fr-FR" altLang="fr-FR" sz="2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Les situations  d'institutionnalisation </a:t>
            </a:r>
          </a:p>
        </p:txBody>
      </p:sp>
      <p:sp>
        <p:nvSpPr>
          <p:cNvPr id="44037" name="Rectangle 7"/>
          <p:cNvSpPr>
            <a:spLocks noChangeArrowheads="1"/>
          </p:cNvSpPr>
          <p:nvPr/>
        </p:nvSpPr>
        <p:spPr bwMode="auto">
          <a:xfrm>
            <a:off x="107503" y="6020330"/>
            <a:ext cx="86407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في هذه المرحلة يتم تصديق النتائج وتنظيم المعارف والإجراءات</a:t>
            </a:r>
          </a:p>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على شكل نظرية أو خوارزمية أو قانون أو قاعدة أو ......</a:t>
            </a:r>
          </a:p>
        </p:txBody>
      </p:sp>
      <p:sp>
        <p:nvSpPr>
          <p:cNvPr id="6" name="Rectangle 5">
            <a:extLst>
              <a:ext uri="{FF2B5EF4-FFF2-40B4-BE49-F238E27FC236}">
                <a16:creationId xmlns:a16="http://schemas.microsoft.com/office/drawing/2014/main" id="{DE176E8D-4144-42CA-BA3B-A5035F0A071B}"/>
              </a:ext>
            </a:extLst>
          </p:cNvPr>
          <p:cNvSpPr>
            <a:spLocks noChangeArrowheads="1"/>
          </p:cNvSpPr>
          <p:nvPr/>
        </p:nvSpPr>
        <p:spPr bwMode="auto">
          <a:xfrm>
            <a:off x="323848" y="2518110"/>
            <a:ext cx="86407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dirty="0">
                <a:solidFill>
                  <a:srgbClr val="0000FF"/>
                </a:solidFill>
              </a:rPr>
              <a:t>وضعية الصياغة </a:t>
            </a:r>
            <a:r>
              <a:rPr lang="ar-DZ" altLang="fr-FR" sz="2800" b="1" dirty="0"/>
              <a:t>: وتتميز هذه الوضعية بالصياغة الواضحة للرسالة أو المعلومات التي تراهن على  الكفاءة اللغوية ، وما يتبعها من دقة وضبط في المعاني وتحكم في توجيه الخطاب التعليمي. </a:t>
            </a:r>
          </a:p>
        </p:txBody>
      </p:sp>
      <p:sp>
        <p:nvSpPr>
          <p:cNvPr id="7" name="Rectangle 6">
            <a:extLst>
              <a:ext uri="{FF2B5EF4-FFF2-40B4-BE49-F238E27FC236}">
                <a16:creationId xmlns:a16="http://schemas.microsoft.com/office/drawing/2014/main" id="{AC122D9D-1297-470A-BBCB-D1BC172C66E0}"/>
              </a:ext>
            </a:extLst>
          </p:cNvPr>
          <p:cNvSpPr>
            <a:spLocks noChangeArrowheads="1"/>
          </p:cNvSpPr>
          <p:nvPr/>
        </p:nvSpPr>
        <p:spPr bwMode="auto">
          <a:xfrm>
            <a:off x="251965" y="799415"/>
            <a:ext cx="835183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dirty="0">
                <a:solidFill>
                  <a:srgbClr val="0000FF"/>
                </a:solidFill>
              </a:rPr>
              <a:t>وضعية الفعل </a:t>
            </a:r>
            <a:r>
              <a:rPr lang="ar-DZ" altLang="fr-FR" sz="2800" b="1" dirty="0"/>
              <a:t>:وتتميز هذه الوضعية باللجوء إلى دفع التلميذ إلى إنجاز عمل باستثمار طاقته الفكرية و قدراته الشخصية. </a:t>
            </a:r>
          </a:p>
          <a:p>
            <a:pPr algn="ctr" rtl="1" eaLnBrk="1" hangingPunct="1">
              <a:spcBef>
                <a:spcPct val="0"/>
              </a:spcBef>
              <a:buFontTx/>
              <a:buNone/>
            </a:pPr>
            <a:r>
              <a:rPr lang="ar-DZ" altLang="fr-FR" sz="2800" b="1" dirty="0"/>
              <a:t> يجد التلميذ نفسه خلال النشاط في مواجهة مشكل يتطلب حلا .</a:t>
            </a:r>
          </a:p>
          <a:p>
            <a:pPr algn="ctr" rtl="1" eaLnBrk="1" hangingPunct="1">
              <a:spcBef>
                <a:spcPct val="0"/>
              </a:spcBef>
              <a:buFontTx/>
              <a:buNone/>
            </a:pPr>
            <a:r>
              <a:rPr lang="ar-DZ" altLang="fr-FR" sz="2800" b="1" dirty="0"/>
              <a:t>من خلال بحثه عن الحل يكتسب بعض القدرات .</a:t>
            </a:r>
          </a:p>
        </p:txBody>
      </p:sp>
    </p:spTree>
    <p:extLst>
      <p:ext uri="{BB962C8B-B14F-4D97-AF65-F5344CB8AC3E}">
        <p14:creationId xmlns:p14="http://schemas.microsoft.com/office/powerpoint/2010/main" val="2193044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6"/>
                                        </p:tgtEl>
                                        <p:attrNameLst>
                                          <p:attrName>style.visibility</p:attrName>
                                        </p:attrNameLst>
                                      </p:cBhvr>
                                      <p:to>
                                        <p:strVal val="visible"/>
                                      </p:to>
                                    </p:set>
                                    <p:anim calcmode="lin" valueType="num">
                                      <p:cBhvr additive="base">
                                        <p:cTn id="19" dur="500" fill="hold"/>
                                        <p:tgtEl>
                                          <p:spTgt spid="44036"/>
                                        </p:tgtEl>
                                        <p:attrNameLst>
                                          <p:attrName>ppt_x</p:attrName>
                                        </p:attrNameLst>
                                      </p:cBhvr>
                                      <p:tavLst>
                                        <p:tav tm="0">
                                          <p:val>
                                            <p:strVal val="#ppt_x"/>
                                          </p:val>
                                        </p:tav>
                                        <p:tav tm="100000">
                                          <p:val>
                                            <p:strVal val="#ppt_x"/>
                                          </p:val>
                                        </p:tav>
                                      </p:tavLst>
                                    </p:anim>
                                    <p:anim calcmode="lin" valueType="num">
                                      <p:cBhvr additive="base">
                                        <p:cTn id="20"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7"/>
                                        </p:tgtEl>
                                        <p:attrNameLst>
                                          <p:attrName>style.visibility</p:attrName>
                                        </p:attrNameLst>
                                      </p:cBhvr>
                                      <p:to>
                                        <p:strVal val="visible"/>
                                      </p:to>
                                    </p:set>
                                    <p:anim calcmode="lin" valueType="num">
                                      <p:cBhvr additive="base">
                                        <p:cTn id="25" dur="500" fill="hold"/>
                                        <p:tgtEl>
                                          <p:spTgt spid="44037"/>
                                        </p:tgtEl>
                                        <p:attrNameLst>
                                          <p:attrName>ppt_x</p:attrName>
                                        </p:attrNameLst>
                                      </p:cBhvr>
                                      <p:tavLst>
                                        <p:tav tm="0">
                                          <p:val>
                                            <p:strVal val="#ppt_x"/>
                                          </p:val>
                                        </p:tav>
                                        <p:tav tm="100000">
                                          <p:val>
                                            <p:strVal val="#ppt_x"/>
                                          </p:val>
                                        </p:tav>
                                      </p:tavLst>
                                    </p:anim>
                                    <p:anim calcmode="lin" valueType="num">
                                      <p:cBhvr additive="base">
                                        <p:cTn id="26"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4036" grpId="0"/>
      <p:bldP spid="44037"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2493963" y="115888"/>
            <a:ext cx="47799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auto" latinLnBrk="0" hangingPunct="1">
              <a:lnSpc>
                <a:spcPct val="100000"/>
              </a:lnSpc>
              <a:spcBef>
                <a:spcPct val="0"/>
              </a:spcBef>
              <a:spcAft>
                <a:spcPts val="0"/>
              </a:spcAft>
              <a:buClrTx/>
              <a:buSzTx/>
              <a:buFontTx/>
              <a:buNone/>
              <a:tabLst>
                <a:tab pos="1084263" algn="l"/>
              </a:tabLst>
              <a:defRPr/>
            </a:pPr>
            <a:r>
              <a:rPr kumimoji="0" lang="ar-DZ" altLang="fr-FR" sz="36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وضعية – مشكل</a:t>
            </a:r>
            <a:r>
              <a:rPr kumimoji="0" lang="ar-DZ"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 </a:t>
            </a:r>
            <a:r>
              <a:rPr kumimoji="0" lang="fr-FR" altLang="fr-FR" sz="1800" b="0"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situation problème</a:t>
            </a:r>
            <a:r>
              <a:rPr kumimoji="0" lang="ar-DZ"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p>
        </p:txBody>
      </p:sp>
      <p:sp>
        <p:nvSpPr>
          <p:cNvPr id="9" name="Espace réservé du contenu 2"/>
          <p:cNvSpPr txBox="1">
            <a:spLocks/>
          </p:cNvSpPr>
          <p:nvPr/>
        </p:nvSpPr>
        <p:spPr bwMode="auto">
          <a:xfrm>
            <a:off x="457200" y="981075"/>
            <a:ext cx="8229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342900" marR="0" lvl="0" indent="-342900" algn="just" defTabSz="914400" rtl="1" eaLnBrk="1" fontAlgn="auto" latinLnBrk="0" hangingPunct="1">
              <a:lnSpc>
                <a:spcPct val="100000"/>
              </a:lnSpc>
              <a:spcBef>
                <a:spcPct val="20000"/>
              </a:spcBef>
              <a:spcAft>
                <a:spcPts val="0"/>
              </a:spcAft>
              <a:buClrTx/>
              <a:buSzTx/>
              <a:buFont typeface="Wingdings 3" panose="05040102010807070707" pitchFamily="18" charset="2"/>
              <a:buNone/>
              <a:tabLst/>
              <a:defRPr/>
            </a:pP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مشكلة مكونة من نص أو صورة أو رسم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أو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تتضمن معطيات في سياق معين، ودرجة من التحدي</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مصحوبة بسؤال  لا يملك التلميذ حلا جاهزا له، مما يحفزه على البحث والتقصي من خلال</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عمليات</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معينة ل</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يصل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إلى الحل المطلوب. </a:t>
            </a:r>
            <a:endParaRPr kumimoji="0" lang="fr-FR"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2" name="Rectangle 1"/>
          <p:cNvSpPr>
            <a:spLocks noChangeArrowheads="1"/>
          </p:cNvSpPr>
          <p:nvPr/>
        </p:nvSpPr>
        <p:spPr bwMode="auto">
          <a:xfrm>
            <a:off x="3786188" y="2854325"/>
            <a:ext cx="3487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36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كيفية صياغة الوضعية</a:t>
            </a:r>
          </a:p>
        </p:txBody>
      </p:sp>
      <p:sp>
        <p:nvSpPr>
          <p:cNvPr id="11" name="Espace réservé du contenu 2"/>
          <p:cNvSpPr txBox="1">
            <a:spLocks/>
          </p:cNvSpPr>
          <p:nvPr/>
        </p:nvSpPr>
        <p:spPr bwMode="auto">
          <a:xfrm>
            <a:off x="179388" y="3573463"/>
            <a:ext cx="8640762"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342900" marR="0" lvl="0" indent="-342900" algn="r" defTabSz="914400" rtl="1" eaLnBrk="1" fontAlgn="auto" latinLnBrk="0" hangingPunct="1">
              <a:lnSpc>
                <a:spcPct val="100000"/>
              </a:lnSpc>
              <a:spcBef>
                <a:spcPct val="20000"/>
              </a:spcBef>
              <a:spcAft>
                <a:spcPts val="0"/>
              </a:spcAft>
              <a:buClrTx/>
              <a:buSzTx/>
              <a:buFontTx/>
              <a:buChar char="•"/>
              <a:tabLst/>
              <a:defRPr/>
            </a:pP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صياغة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واضحة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و</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مفهوم</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ة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لدى جميع المتعلمين</a:t>
            </a:r>
          </a:p>
          <a:p>
            <a:pPr marL="342900" marR="0" lvl="0" indent="-342900" algn="r" defTabSz="914400" rtl="1" eaLnBrk="1" fontAlgn="auto" latinLnBrk="0" hangingPunct="1">
              <a:lnSpc>
                <a:spcPct val="100000"/>
              </a:lnSpc>
              <a:spcBef>
                <a:spcPct val="20000"/>
              </a:spcBef>
              <a:spcAft>
                <a:spcPts val="0"/>
              </a:spcAft>
              <a:buClrTx/>
              <a:buSzTx/>
              <a:buFontTx/>
              <a:buChar char="•"/>
              <a:tabLst/>
              <a:defRPr/>
            </a:pP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يثير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رغبة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(يحفز )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المتعلمين في البحث عن الحل</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fr-FR"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الصراع المعرفي</a:t>
            </a:r>
            <a:r>
              <a:rPr kumimoji="0" lang="fr-FR"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a:t>
            </a:r>
            <a:endPar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r" defTabSz="914400" rtl="1" eaLnBrk="1" fontAlgn="auto" latinLnBrk="0" hangingPunct="1">
              <a:lnSpc>
                <a:spcPct val="100000"/>
              </a:lnSpc>
              <a:spcBef>
                <a:spcPct val="20000"/>
              </a:spcBef>
              <a:spcAft>
                <a:spcPts val="0"/>
              </a:spcAft>
              <a:buClrTx/>
              <a:buSzTx/>
              <a:buFontTx/>
              <a:buChar char="•"/>
              <a:tabLst/>
              <a:defRPr/>
            </a:pP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يح</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د</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ث لدى المتعلمين إحساسا بالتحدي الفكري</a:t>
            </a:r>
          </a:p>
          <a:p>
            <a:pPr marL="342900" marR="0" lvl="0" indent="-342900" algn="r" defTabSz="914400" rtl="1" eaLnBrk="1" fontAlgn="auto" latinLnBrk="0" hangingPunct="1">
              <a:lnSpc>
                <a:spcPct val="100000"/>
              </a:lnSpc>
              <a:spcBef>
                <a:spcPct val="20000"/>
              </a:spcBef>
              <a:spcAft>
                <a:spcPts val="0"/>
              </a:spcAft>
              <a:buClrTx/>
              <a:buSzTx/>
              <a:buFontTx/>
              <a:buChar char="•"/>
              <a:tabLst/>
              <a:defRPr/>
            </a:pP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لا</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يوحي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بصورة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ضمنية إلى الحل المطلوب </a:t>
            </a:r>
          </a:p>
          <a:p>
            <a:pPr marL="342900" marR="0" lvl="0" indent="-342900" algn="r" defTabSz="914400" rtl="1" eaLnBrk="1" fontAlgn="auto" latinLnBrk="0" hangingPunct="1">
              <a:lnSpc>
                <a:spcPct val="100000"/>
              </a:lnSpc>
              <a:spcBef>
                <a:spcPct val="20000"/>
              </a:spcBef>
              <a:spcAft>
                <a:spcPts val="0"/>
              </a:spcAft>
              <a:buClrTx/>
              <a:buSzTx/>
              <a:buFontTx/>
              <a:buChar char="•"/>
              <a:tabLst/>
              <a:defRPr/>
            </a:pP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واضح الهدف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و يتطلب</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عدد قليل من القدرات حتى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يحقق </a:t>
            </a:r>
            <a:r>
              <a:rPr kumimoji="0" lang="ar-MA"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الهدف</a:t>
            </a:r>
          </a:p>
        </p:txBody>
      </p:sp>
    </p:spTree>
    <p:extLst>
      <p:ext uri="{BB962C8B-B14F-4D97-AF65-F5344CB8AC3E}">
        <p14:creationId xmlns:p14="http://schemas.microsoft.com/office/powerpoint/2010/main" val="29780486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9"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p:cTn id="11"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 calcmode="lin" valueType="num">
                                      <p:cBhvr additive="base">
                                        <p:cTn id="2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xEl>
                                              <p:pRg st="1" end="1"/>
                                            </p:txEl>
                                          </p:spTgt>
                                        </p:tgtEl>
                                        <p:attrNameLst>
                                          <p:attrName>style.visibility</p:attrName>
                                        </p:attrNameLst>
                                      </p:cBhvr>
                                      <p:to>
                                        <p:strVal val="visible"/>
                                      </p:to>
                                    </p:set>
                                    <p:anim calcmode="lin" valueType="num">
                                      <p:cBhvr additive="base">
                                        <p:cTn id="30"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xEl>
                                              <p:pRg st="2" end="2"/>
                                            </p:txEl>
                                          </p:spTgt>
                                        </p:tgtEl>
                                        <p:attrNameLst>
                                          <p:attrName>style.visibility</p:attrName>
                                        </p:attrNameLst>
                                      </p:cBhvr>
                                      <p:to>
                                        <p:strVal val="visible"/>
                                      </p:to>
                                    </p:set>
                                    <p:anim calcmode="lin" valueType="num">
                                      <p:cBhvr additive="base">
                                        <p:cTn id="36"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xEl>
                                              <p:pRg st="3" end="3"/>
                                            </p:txEl>
                                          </p:spTgt>
                                        </p:tgtEl>
                                        <p:attrNameLst>
                                          <p:attrName>style.visibility</p:attrName>
                                        </p:attrNameLst>
                                      </p:cBhvr>
                                      <p:to>
                                        <p:strVal val="visible"/>
                                      </p:to>
                                    </p:set>
                                    <p:anim calcmode="lin" valueType="num">
                                      <p:cBhvr additive="base">
                                        <p:cTn id="42"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xEl>
                                              <p:pRg st="4" end="4"/>
                                            </p:txEl>
                                          </p:spTgt>
                                        </p:tgtEl>
                                        <p:attrNameLst>
                                          <p:attrName>style.visibility</p:attrName>
                                        </p:attrNameLst>
                                      </p:cBhvr>
                                      <p:to>
                                        <p:strVal val="visible"/>
                                      </p:to>
                                    </p:set>
                                    <p:anim calcmode="lin" valueType="num">
                                      <p:cBhvr additive="base">
                                        <p:cTn id="48"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2" grpId="0"/>
      <p:bldP spid="11"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2493963" y="333375"/>
            <a:ext cx="47799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tabLst>
                <a:tab pos="1084263" algn="l"/>
              </a:tabLst>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tabLst>
                <a:tab pos="1084263" algn="l"/>
              </a:tabLst>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tabLst>
                <a:tab pos="1084263" algn="l"/>
              </a:tabLst>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tabLst>
                <a:tab pos="1084263" algn="l"/>
              </a:tabLst>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tabLst>
                <a:tab pos="1084263" algn="l"/>
              </a:tabLst>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1" eaLnBrk="1" fontAlgn="auto" latinLnBrk="0" hangingPunct="1">
              <a:lnSpc>
                <a:spcPct val="100000"/>
              </a:lnSpc>
              <a:spcBef>
                <a:spcPct val="0"/>
              </a:spcBef>
              <a:spcAft>
                <a:spcPts val="0"/>
              </a:spcAft>
              <a:buClrTx/>
              <a:buSzTx/>
              <a:buFontTx/>
              <a:buNone/>
              <a:tabLst>
                <a:tab pos="1084263" algn="l"/>
              </a:tabLst>
              <a:defRPr/>
            </a:pPr>
            <a:r>
              <a:rPr kumimoji="0" lang="ar-DZ" altLang="fr-FR" sz="36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وضعية – مشكل</a:t>
            </a:r>
            <a:r>
              <a:rPr kumimoji="0" lang="ar-DZ"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 </a:t>
            </a:r>
            <a:r>
              <a:rPr kumimoji="0" lang="fr-FR" altLang="fr-FR" sz="1800" b="0"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situation problème</a:t>
            </a:r>
            <a:r>
              <a:rPr kumimoji="0" lang="ar-DZ"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p>
        </p:txBody>
      </p:sp>
      <p:sp>
        <p:nvSpPr>
          <p:cNvPr id="50181" name="Rectangle 5"/>
          <p:cNvSpPr>
            <a:spLocks noChangeArrowheads="1"/>
          </p:cNvSpPr>
          <p:nvPr/>
        </p:nvSpPr>
        <p:spPr bwMode="auto">
          <a:xfrm>
            <a:off x="250825" y="1087438"/>
            <a:ext cx="86296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LB" altLang="fr-FR" sz="3200" b="1" i="0" u="none" strike="noStrike" kern="0" cap="none" spc="0" normalizeH="0" baseline="0" noProof="0">
                <a:ln>
                  <a:noFill/>
                </a:ln>
                <a:solidFill>
                  <a:srgbClr val="0000FF"/>
                </a:solidFill>
                <a:effectLst/>
                <a:uLnTx/>
                <a:uFillTx/>
                <a:latin typeface="Arial" panose="020B0604020202020204" pitchFamily="34" charset="0"/>
                <a:cs typeface="Arial" panose="020B0604020202020204" pitchFamily="34" charset="0"/>
              </a:rPr>
              <a:t>وضعيَّة-مشكلة</a:t>
            </a:r>
            <a:r>
              <a:rPr kumimoji="0" lang="ar-LB"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تعني مجموعة المعطيَّات الموضوعة في سياقٍ معيَّن </a:t>
            </a:r>
            <a:endPar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a:p>
            <a:pPr marL="0" marR="0" lvl="0" indent="0" algn="r" defTabSz="914400" rtl="1" eaLnBrk="1" fontAlgn="auto" latinLnBrk="0" hangingPunct="1">
              <a:lnSpc>
                <a:spcPct val="100000"/>
              </a:lnSpc>
              <a:spcBef>
                <a:spcPct val="0"/>
              </a:spcBef>
              <a:spcAft>
                <a:spcPts val="0"/>
              </a:spcAft>
              <a:buClrTx/>
              <a:buSzTx/>
              <a:buFontTx/>
              <a:buNone/>
              <a:tabLst/>
              <a:defRPr/>
            </a:pPr>
            <a:r>
              <a:rPr kumimoji="0" lang="ar-LB"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والمطلوب من المتعلِّم تحقيق مهمَّة محدَّدة</a:t>
            </a:r>
            <a:r>
              <a:rPr kumimoji="0" lang="fr-FR"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a:t>
            </a:r>
            <a:r>
              <a:rPr kumimoji="0" lang="fr-FR"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و</a:t>
            </a: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فق</a:t>
            </a:r>
            <a:r>
              <a:rPr kumimoji="0" lang="ar-LB"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تعليمات معيّنة</a:t>
            </a:r>
            <a:r>
              <a:rPr kumimoji="0" lang="fr-FR" altLang="fr-FR" sz="2800" b="0"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DZ" altLang="fr-FR" sz="2800" b="0"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a:t>
            </a:r>
            <a:endParaRPr kumimoji="0" lang="en-US" altLang="fr-FR" sz="2800" b="0"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50182" name="Rectangle 6"/>
          <p:cNvSpPr>
            <a:spLocks noChangeArrowheads="1"/>
          </p:cNvSpPr>
          <p:nvPr/>
        </p:nvSpPr>
        <p:spPr bwMode="auto">
          <a:xfrm>
            <a:off x="2560638" y="2357438"/>
            <a:ext cx="37766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r-FR" altLang="fr-FR" sz="3600" b="0" i="0" u="sng" strike="noStrike" kern="0" cap="none" spc="0" normalizeH="0" baseline="0" noProof="0">
                <a:ln>
                  <a:noFill/>
                </a:ln>
                <a:solidFill>
                  <a:srgbClr val="009900"/>
                </a:solidFill>
                <a:effectLst/>
                <a:uLnTx/>
                <a:uFillTx/>
                <a:latin typeface="Arial" panose="020B0604020202020204" pitchFamily="34" charset="0"/>
                <a:cs typeface="Arial" panose="020B0604020202020204" pitchFamily="34" charset="0"/>
              </a:rPr>
              <a:t> </a:t>
            </a:r>
            <a:r>
              <a:rPr kumimoji="0" lang="ar-LB" altLang="fr-FR" sz="3600" b="1" i="0" u="sng" strike="noStrike" kern="0" cap="none" spc="0" normalizeH="0" baseline="0" noProof="0">
                <a:ln>
                  <a:noFill/>
                </a:ln>
                <a:solidFill>
                  <a:srgbClr val="009900"/>
                </a:solidFill>
                <a:effectLst/>
                <a:uLnTx/>
                <a:uFillTx/>
                <a:latin typeface="Arial" panose="020B0604020202020204" pitchFamily="34" charset="0"/>
                <a:cs typeface="Arial" panose="020B0604020202020204" pitchFamily="34" charset="0"/>
              </a:rPr>
              <a:t>أنواع  وضعيَّة- مشكلة:</a:t>
            </a:r>
          </a:p>
        </p:txBody>
      </p:sp>
      <p:sp>
        <p:nvSpPr>
          <p:cNvPr id="50183" name="Rectangle 7"/>
          <p:cNvSpPr>
            <a:spLocks noChangeArrowheads="1"/>
          </p:cNvSpPr>
          <p:nvPr/>
        </p:nvSpPr>
        <p:spPr bwMode="auto">
          <a:xfrm>
            <a:off x="457200" y="3311525"/>
            <a:ext cx="80025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32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 </a:t>
            </a:r>
            <a:r>
              <a:rPr kumimoji="0" lang="ar-LB" altLang="fr-FR" sz="32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وضعيَّة- مشكلة</a:t>
            </a:r>
            <a:r>
              <a:rPr kumimoji="0" lang="fr-FR" altLang="fr-FR" sz="3200" b="1" i="0" u="none" strike="noStrike" kern="0" cap="none" spc="0" normalizeH="0" baseline="0" noProof="0" dirty="0">
                <a:ln>
                  <a:noFill/>
                </a:ln>
                <a:solidFill>
                  <a:srgbClr val="0000FF"/>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a:t>
            </a:r>
            <a:r>
              <a:rPr kumimoji="0" lang="fr-FR" altLang="fr-FR" sz="2800" b="1" i="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rPr>
              <a:t>لبناء</a:t>
            </a:r>
            <a:r>
              <a:rPr kumimoji="0" lang="fr-FR"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 </a:t>
            </a:r>
            <a:r>
              <a:rPr kumimoji="0" lang="ar-LB"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لإدخال</a:t>
            </a:r>
            <a:r>
              <a:rPr kumimoji="0" lang="fr-FR" altLang="fr-FR" sz="28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 </a:t>
            </a:r>
            <a:r>
              <a:rPr kumimoji="0" lang="ar-LB" altLang="fr-FR" sz="2800" b="1" i="0" u="none" strike="noStrike" kern="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مفهوم جديد</a:t>
            </a:r>
            <a:r>
              <a:rPr kumimoji="0" lang="fr-FR" altLang="fr-FR" sz="1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a:t>
            </a:r>
          </a:p>
        </p:txBody>
      </p:sp>
      <p:sp>
        <p:nvSpPr>
          <p:cNvPr id="50184" name="Rectangle 8"/>
          <p:cNvSpPr>
            <a:spLocks noChangeArrowheads="1"/>
          </p:cNvSpPr>
          <p:nvPr/>
        </p:nvSpPr>
        <p:spPr bwMode="auto">
          <a:xfrm>
            <a:off x="457200" y="4062413"/>
            <a:ext cx="79867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 typeface="Wingdings" panose="05000000000000000000" pitchFamily="2" charset="2"/>
              <a:buNone/>
              <a:tabLst/>
              <a:defRPr/>
            </a:pP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rgbClr val="0000FF"/>
                </a:solidFill>
                <a:effectLst/>
                <a:uLnTx/>
                <a:uFillTx/>
                <a:latin typeface="Arial" panose="020B0604020202020204" pitchFamily="34" charset="0"/>
                <a:cs typeface="Arial" panose="020B0604020202020204" pitchFamily="34" charset="0"/>
              </a:rPr>
              <a:t>وضعيَّة- مشكلة</a:t>
            </a:r>
            <a:r>
              <a:rPr kumimoji="0" lang="ar-DZ" altLang="fr-FR" sz="2800" b="1" i="0" u="none" strike="noStrike" kern="0" cap="none" spc="0" normalizeH="0" baseline="0" noProof="0">
                <a:ln>
                  <a:noFill/>
                </a:ln>
                <a:solidFill>
                  <a:srgbClr val="0000FF"/>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للتطبيق  و الاستثمار </a:t>
            </a:r>
            <a:r>
              <a:rPr kumimoji="0" lang="ar-LB" altLang="fr-FR" sz="28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 موارد )</a:t>
            </a:r>
          </a:p>
        </p:txBody>
      </p:sp>
      <p:sp>
        <p:nvSpPr>
          <p:cNvPr id="50185" name="Rectangle 9"/>
          <p:cNvSpPr>
            <a:spLocks noChangeArrowheads="1"/>
          </p:cNvSpPr>
          <p:nvPr/>
        </p:nvSpPr>
        <p:spPr bwMode="auto">
          <a:xfrm>
            <a:off x="5138738" y="4767263"/>
            <a:ext cx="32464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2800" b="1" i="0" u="none" strike="noStrike" kern="0" cap="none" spc="0" normalizeH="0" baseline="0" noProof="0">
                <a:ln>
                  <a:noFill/>
                </a:ln>
                <a:solidFill>
                  <a:srgbClr val="0000FF"/>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rgbClr val="0000FF"/>
                </a:solidFill>
                <a:effectLst/>
                <a:uLnTx/>
                <a:uFillTx/>
                <a:latin typeface="Arial" panose="020B0604020202020204" pitchFamily="34" charset="0"/>
                <a:cs typeface="Arial" panose="020B0604020202020204" pitchFamily="34" charset="0"/>
              </a:rPr>
              <a:t>وضعيَّة- مشكلة</a:t>
            </a:r>
            <a:r>
              <a:rPr kumimoji="0" lang="fr-FR"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للإدماج</a:t>
            </a:r>
            <a:r>
              <a:rPr kumimoji="0" lang="fr-FR" altLang="fr-FR" sz="28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a:t>
            </a:r>
            <a:r>
              <a:rPr kumimoji="0" lang="fr-FR" altLang="fr-FR" sz="1800" b="0"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p>
        </p:txBody>
      </p:sp>
      <p:sp>
        <p:nvSpPr>
          <p:cNvPr id="50186" name="Rectangle 10"/>
          <p:cNvSpPr>
            <a:spLocks noChangeArrowheads="1"/>
          </p:cNvSpPr>
          <p:nvPr/>
        </p:nvSpPr>
        <p:spPr bwMode="auto">
          <a:xfrm>
            <a:off x="5259388" y="5429250"/>
            <a:ext cx="3111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DZ" altLang="fr-FR" sz="2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rgbClr val="0000FF"/>
                </a:solidFill>
                <a:effectLst/>
                <a:uLnTx/>
                <a:uFillTx/>
                <a:latin typeface="Arial" panose="020B0604020202020204" pitchFamily="34" charset="0"/>
                <a:cs typeface="Arial" panose="020B0604020202020204" pitchFamily="34" charset="0"/>
              </a:rPr>
              <a:t>وضعيَّة- مشكلة</a:t>
            </a:r>
            <a:r>
              <a:rPr kumimoji="0" lang="fr-FR" altLang="fr-FR" sz="1800" b="1" i="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r>
              <a:rPr kumimoji="0" lang="ar-LB" altLang="fr-FR" sz="28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للتق</a:t>
            </a:r>
            <a:r>
              <a:rPr kumimoji="0" lang="ar-SA" altLang="fr-FR" sz="2800" b="1"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ويم</a:t>
            </a:r>
            <a:r>
              <a:rPr kumimoji="0" lang="fr-FR" altLang="fr-FR" sz="2800" b="0" i="0" u="none" strike="noStrike" kern="0" cap="none" spc="0" normalizeH="0" baseline="0" noProof="0">
                <a:ln>
                  <a:noFill/>
                </a:ln>
                <a:solidFill>
                  <a:srgbClr val="FF0000"/>
                </a:solidFill>
                <a:effectLst/>
                <a:uLnTx/>
                <a:uFillTx/>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791827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0181"/>
                                        </p:tgtEl>
                                        <p:attrNameLst>
                                          <p:attrName>style.visibility</p:attrName>
                                        </p:attrNameLst>
                                      </p:cBhvr>
                                      <p:to>
                                        <p:strVal val="visible"/>
                                      </p:to>
                                    </p:set>
                                    <p:anim calcmode="lin" valueType="num">
                                      <p:cBhvr additive="base">
                                        <p:cTn id="11" dur="500" fill="hold"/>
                                        <p:tgtEl>
                                          <p:spTgt spid="50181"/>
                                        </p:tgtEl>
                                        <p:attrNameLst>
                                          <p:attrName>ppt_x</p:attrName>
                                        </p:attrNameLst>
                                      </p:cBhvr>
                                      <p:tavLst>
                                        <p:tav tm="0">
                                          <p:val>
                                            <p:strVal val="#ppt_x"/>
                                          </p:val>
                                        </p:tav>
                                        <p:tav tm="100000">
                                          <p:val>
                                            <p:strVal val="#ppt_x"/>
                                          </p:val>
                                        </p:tav>
                                      </p:tavLst>
                                    </p:anim>
                                    <p:anim calcmode="lin" valueType="num">
                                      <p:cBhvr additive="base">
                                        <p:cTn id="12"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018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018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018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018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0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P spid="50182" grpId="0"/>
      <p:bldP spid="50183" grpId="0"/>
      <p:bldP spid="50184" grpId="0"/>
      <p:bldP spid="50185" grpId="0"/>
      <p:bldP spid="5018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4595813" y="877888"/>
            <a:ext cx="311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fr-FR" altLang="fr-FR" sz="3600"/>
              <a:t> </a:t>
            </a:r>
          </a:p>
        </p:txBody>
      </p:sp>
      <p:sp>
        <p:nvSpPr>
          <p:cNvPr id="63491" name="Text Box 3"/>
          <p:cNvSpPr txBox="1">
            <a:spLocks noChangeArrowheads="1"/>
          </p:cNvSpPr>
          <p:nvPr/>
        </p:nvSpPr>
        <p:spPr bwMode="auto">
          <a:xfrm>
            <a:off x="971550" y="692150"/>
            <a:ext cx="70580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50000"/>
              </a:spcBef>
              <a:buFontTx/>
              <a:buNone/>
            </a:pPr>
            <a:r>
              <a:rPr lang="ar-DZ" altLang="fr-FR"/>
              <a:t>-  </a:t>
            </a:r>
            <a:r>
              <a:rPr lang="ar-DZ" altLang="fr-FR" b="1"/>
              <a:t>ما ذا توحي إليك كلمة </a:t>
            </a:r>
            <a:r>
              <a:rPr lang="ar-DZ" altLang="fr-FR" b="1">
                <a:solidFill>
                  <a:srgbClr val="FF0000"/>
                </a:solidFill>
              </a:rPr>
              <a:t>ال</a:t>
            </a:r>
            <a:r>
              <a:rPr lang="ar-SA" altLang="fr-FR" b="1">
                <a:solidFill>
                  <a:srgbClr val="FF0000"/>
                </a:solidFill>
              </a:rPr>
              <a:t>ديداكتيك</a:t>
            </a:r>
            <a:r>
              <a:rPr lang="ar-DZ" altLang="fr-FR" b="1"/>
              <a:t> ؟</a:t>
            </a:r>
            <a:endParaRPr lang="fr-FR" altLang="fr-FR" b="1"/>
          </a:p>
        </p:txBody>
      </p:sp>
      <p:sp>
        <p:nvSpPr>
          <p:cNvPr id="63494" name="Rectangle 6"/>
          <p:cNvSpPr>
            <a:spLocks noChangeArrowheads="1"/>
          </p:cNvSpPr>
          <p:nvPr/>
        </p:nvSpPr>
        <p:spPr bwMode="auto">
          <a:xfrm>
            <a:off x="467544" y="1265805"/>
            <a:ext cx="800176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t>– ه</a:t>
            </a:r>
            <a:r>
              <a:rPr lang="ar-SA" altLang="fr-FR" sz="2800" b="1" dirty="0"/>
              <a:t>و </a:t>
            </a:r>
            <a:r>
              <a:rPr lang="ar-DZ" altLang="fr-FR" sz="2800" b="1" dirty="0"/>
              <a:t>تنظيم وضعيات التعلم التي يعيشها المتعلم لبلوغ </a:t>
            </a:r>
            <a:r>
              <a:rPr lang="ar-SA" altLang="fr-FR" sz="2800" b="1" dirty="0"/>
              <a:t>هدف تعلمي</a:t>
            </a:r>
          </a:p>
          <a:p>
            <a:pPr algn="r" rtl="1" eaLnBrk="1" hangingPunct="1">
              <a:spcBef>
                <a:spcPct val="0"/>
              </a:spcBef>
              <a:buFontTx/>
              <a:buNone/>
            </a:pPr>
            <a:r>
              <a:rPr lang="ar-SA" altLang="fr-FR" sz="2800" b="1" dirty="0" err="1"/>
              <a:t>ميالاري</a:t>
            </a:r>
            <a:r>
              <a:rPr lang="ar-SA" altLang="fr-FR" sz="2800" b="1" dirty="0"/>
              <a:t>/ </a:t>
            </a:r>
            <a:r>
              <a:rPr lang="ar-SA" altLang="fr-FR" sz="2800" b="1" dirty="0" err="1"/>
              <a:t>لالاند</a:t>
            </a:r>
            <a:r>
              <a:rPr lang="ar-SA" altLang="fr-FR" sz="2800" b="1" dirty="0"/>
              <a:t>: </a:t>
            </a:r>
            <a:r>
              <a:rPr lang="ar-SA" altLang="fr-FR" sz="2800" b="1" dirty="0" err="1"/>
              <a:t>الديداكتيك</a:t>
            </a:r>
            <a:r>
              <a:rPr lang="ar-SA" altLang="fr-FR" sz="2800" b="1" dirty="0"/>
              <a:t> شق من...</a:t>
            </a:r>
          </a:p>
          <a:p>
            <a:pPr algn="r" rtl="1" eaLnBrk="1" hangingPunct="1">
              <a:spcBef>
                <a:spcPct val="0"/>
              </a:spcBef>
              <a:buFontTx/>
              <a:buNone/>
            </a:pPr>
            <a:endParaRPr lang="ar-SA" altLang="fr-FR" sz="2800" b="1" dirty="0"/>
          </a:p>
          <a:p>
            <a:pPr algn="r" rtl="1" eaLnBrk="1" hangingPunct="1">
              <a:spcBef>
                <a:spcPct val="0"/>
              </a:spcBef>
              <a:buFontTx/>
              <a:buNone/>
            </a:pPr>
            <a:r>
              <a:rPr lang="ar-SA" sz="2800" b="1" dirty="0"/>
              <a:t>-</a:t>
            </a:r>
            <a:r>
              <a:rPr lang="fr-FR" sz="2800" b="1" dirty="0"/>
              <a:t>B.JASMIN </a:t>
            </a:r>
            <a:r>
              <a:rPr lang="ar-SA" sz="2800" b="1" dirty="0"/>
              <a:t> التفكير في المادة...</a:t>
            </a:r>
            <a:endParaRPr lang="ar-SA" altLang="fr-FR" sz="2800" b="1" dirty="0"/>
          </a:p>
          <a:p>
            <a:pPr algn="r" rtl="1" eaLnBrk="1" hangingPunct="1">
              <a:spcBef>
                <a:spcPct val="0"/>
              </a:spcBef>
              <a:buFontTx/>
              <a:buNone/>
            </a:pPr>
            <a:endParaRPr lang="ar-DZ" altLang="fr-FR" sz="2800" b="1" dirty="0"/>
          </a:p>
        </p:txBody>
      </p:sp>
      <p:sp>
        <p:nvSpPr>
          <p:cNvPr id="63495" name="Rectangle 7"/>
          <p:cNvSpPr>
            <a:spLocks noChangeArrowheads="1"/>
          </p:cNvSpPr>
          <p:nvPr/>
        </p:nvSpPr>
        <p:spPr bwMode="auto">
          <a:xfrm>
            <a:off x="687797" y="3861048"/>
            <a:ext cx="7561262"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solidFill>
                  <a:srgbClr val="FF0000"/>
                </a:solidFill>
              </a:rPr>
              <a:t>-</a:t>
            </a:r>
            <a:r>
              <a:rPr lang="ar-DZ" altLang="fr-FR" sz="2800" b="1" dirty="0"/>
              <a:t>  </a:t>
            </a:r>
            <a:r>
              <a:rPr lang="ar-DZ" altLang="fr-FR" sz="3000" b="1" dirty="0">
                <a:solidFill>
                  <a:srgbClr val="FF0000"/>
                </a:solidFill>
              </a:rPr>
              <a:t>هي دراسة ظواهر التعليم و التعلّم و تحليلها و تقدير تأثير </a:t>
            </a:r>
          </a:p>
          <a:p>
            <a:pPr algn="r" rtl="1" eaLnBrk="1" hangingPunct="1">
              <a:spcBef>
                <a:spcPct val="0"/>
              </a:spcBef>
              <a:buFontTx/>
              <a:buNone/>
            </a:pPr>
            <a:r>
              <a:rPr lang="ar-DZ" altLang="fr-FR" sz="3000" b="1" dirty="0">
                <a:solidFill>
                  <a:srgbClr val="FF0000"/>
                </a:solidFill>
              </a:rPr>
              <a:t>       مختلف متغيراتها .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349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34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899380" y="476250"/>
            <a:ext cx="13452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SA" altLang="fr-FR" sz="3600" b="1">
                <a:solidFill>
                  <a:srgbClr val="FF0000"/>
                </a:solidFill>
              </a:rPr>
              <a:t>مراحلها</a:t>
            </a:r>
            <a:endParaRPr lang="ar-DZ" altLang="fr-FR" sz="1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5"/>
          <p:cNvSpPr>
            <a:spLocks noChangeArrowheads="1"/>
          </p:cNvSpPr>
          <p:nvPr/>
        </p:nvSpPr>
        <p:spPr bwMode="auto">
          <a:xfrm>
            <a:off x="539552" y="1844824"/>
            <a:ext cx="7848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fr-FR" altLang="fr-FR" sz="2000" b="1" dirty="0"/>
              <a:t>didactique</a:t>
            </a:r>
            <a:r>
              <a:rPr lang="ar-SA" altLang="fr-FR" sz="1800" b="1" dirty="0"/>
              <a:t> </a:t>
            </a:r>
            <a:r>
              <a:rPr lang="ar-SA" altLang="fr-FR" sz="2800" b="1" dirty="0"/>
              <a:t>= الاسم المؤنث  "</a:t>
            </a:r>
            <a:r>
              <a:rPr lang="ar-SA" altLang="fr-FR" sz="2800" b="1" i="1" dirty="0">
                <a:solidFill>
                  <a:srgbClr val="FF0000"/>
                </a:solidFill>
                <a:effectLst>
                  <a:outerShdw blurRad="38100" dist="38100" dir="2700000" algn="tl">
                    <a:srgbClr val="000000">
                      <a:alpha val="43137"/>
                    </a:srgbClr>
                  </a:outerShdw>
                </a:effectLst>
              </a:rPr>
              <a:t>فن التدريس</a:t>
            </a:r>
            <a:r>
              <a:rPr lang="ar-SA" altLang="fr-FR" sz="2800" b="1" dirty="0"/>
              <a:t>" </a:t>
            </a:r>
            <a:endParaRPr lang="ar-DZ" altLang="fr-FR" sz="2800" b="1" dirty="0"/>
          </a:p>
          <a:p>
            <a:pPr algn="ctr" rtl="1" eaLnBrk="1" hangingPunct="1">
              <a:spcBef>
                <a:spcPct val="0"/>
              </a:spcBef>
              <a:buFontTx/>
              <a:buNone/>
            </a:pPr>
            <a:r>
              <a:rPr lang="ar-SA" altLang="fr-FR" sz="2800" b="1" dirty="0"/>
              <a:t>في </a:t>
            </a:r>
            <a:r>
              <a:rPr lang="fr-FR" altLang="fr-FR" sz="2400" b="1" i="1" dirty="0"/>
              <a:t>Robert</a:t>
            </a:r>
            <a:r>
              <a:rPr lang="fr-FR" altLang="fr-FR" sz="2800" b="1" dirty="0"/>
              <a:t> </a:t>
            </a:r>
            <a:r>
              <a:rPr lang="ar-SA" altLang="fr-FR" sz="2400" b="1" dirty="0"/>
              <a:t>1955و 1960 في </a:t>
            </a:r>
            <a:r>
              <a:rPr lang="fr-FR" altLang="fr-FR" sz="2400" b="1" i="1" dirty="0"/>
              <a:t>Littré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900113" y="404813"/>
            <a:ext cx="741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b="1"/>
              <a:t>في اللغة العربية نجد عدة مصطلحات مقابلة </a:t>
            </a:r>
          </a:p>
          <a:p>
            <a:pPr algn="ctr" rtl="1" eaLnBrk="1" hangingPunct="1">
              <a:spcBef>
                <a:spcPct val="0"/>
              </a:spcBef>
              <a:buFontTx/>
              <a:buNone/>
            </a:pPr>
            <a:r>
              <a:rPr lang="ar-DZ" altLang="fr-FR" b="1"/>
              <a:t>للمصطلح   </a:t>
            </a:r>
            <a:r>
              <a:rPr lang="fr-FR" altLang="fr-FR" b="1"/>
              <a:t> </a:t>
            </a:r>
            <a:r>
              <a:rPr lang="fr-FR" altLang="fr-FR" sz="2400" b="1"/>
              <a:t>didactique / didactic</a:t>
            </a:r>
            <a:r>
              <a:rPr lang="fr-FR" altLang="fr-FR" sz="1800"/>
              <a:t> </a:t>
            </a:r>
          </a:p>
        </p:txBody>
      </p:sp>
      <p:sp>
        <p:nvSpPr>
          <p:cNvPr id="19459" name="Rectangle 3"/>
          <p:cNvSpPr>
            <a:spLocks noChangeArrowheads="1"/>
          </p:cNvSpPr>
          <p:nvPr/>
        </p:nvSpPr>
        <p:spPr bwMode="auto">
          <a:xfrm>
            <a:off x="858838" y="1773238"/>
            <a:ext cx="685323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b="1">
                <a:solidFill>
                  <a:srgbClr val="FF0000"/>
                </a:solidFill>
              </a:rPr>
              <a:t>التعليمية</a:t>
            </a:r>
            <a:r>
              <a:rPr lang="fr-FR" altLang="fr-FR" b="1">
                <a:solidFill>
                  <a:srgbClr val="FF0000"/>
                </a:solidFill>
              </a:rPr>
              <a:t>    -    </a:t>
            </a:r>
            <a:r>
              <a:rPr lang="ar-DZ" altLang="fr-FR" b="1">
                <a:solidFill>
                  <a:srgbClr val="FF0000"/>
                </a:solidFill>
              </a:rPr>
              <a:t>الديداكتيك</a:t>
            </a:r>
            <a:r>
              <a:rPr lang="fr-FR" altLang="fr-FR" b="1">
                <a:solidFill>
                  <a:srgbClr val="FF0000"/>
                </a:solidFill>
              </a:rPr>
              <a:t>    -   </a:t>
            </a:r>
            <a:r>
              <a:rPr lang="ar-DZ" altLang="fr-FR" b="1">
                <a:solidFill>
                  <a:srgbClr val="FF0000"/>
                </a:solidFill>
              </a:rPr>
              <a:t>علم التدريس</a:t>
            </a:r>
            <a:r>
              <a:rPr lang="fr-FR" altLang="fr-FR" b="1">
                <a:solidFill>
                  <a:srgbClr val="FF0000"/>
                </a:solidFill>
              </a:rPr>
              <a:t>    - </a:t>
            </a:r>
            <a:endParaRPr lang="ar-DZ" altLang="fr-FR" b="1">
              <a:solidFill>
                <a:srgbClr val="FF0000"/>
              </a:solidFill>
            </a:endParaRPr>
          </a:p>
          <a:p>
            <a:pPr algn="r" rtl="1" eaLnBrk="1" hangingPunct="1">
              <a:spcBef>
                <a:spcPct val="0"/>
              </a:spcBef>
              <a:buFontTx/>
              <a:buNone/>
            </a:pPr>
            <a:r>
              <a:rPr lang="fr-FR" altLang="fr-FR" b="1">
                <a:solidFill>
                  <a:srgbClr val="FF0000"/>
                </a:solidFill>
              </a:rPr>
              <a:t>   </a:t>
            </a:r>
            <a:r>
              <a:rPr lang="ar-DZ" altLang="fr-FR" b="1">
                <a:solidFill>
                  <a:srgbClr val="FF0000"/>
                </a:solidFill>
              </a:rPr>
              <a:t>   </a:t>
            </a:r>
            <a:r>
              <a:rPr lang="fr-FR" altLang="fr-FR" b="1">
                <a:solidFill>
                  <a:srgbClr val="FF0000"/>
                </a:solidFill>
              </a:rPr>
              <a:t> </a:t>
            </a:r>
            <a:r>
              <a:rPr lang="ar-DZ" altLang="fr-FR" b="1">
                <a:solidFill>
                  <a:srgbClr val="FF0000"/>
                </a:solidFill>
              </a:rPr>
              <a:t>علم التعليم</a:t>
            </a:r>
            <a:r>
              <a:rPr lang="fr-FR" altLang="fr-FR" b="1">
                <a:solidFill>
                  <a:srgbClr val="FF0000"/>
                </a:solidFill>
              </a:rPr>
              <a:t>    -  </a:t>
            </a:r>
            <a:r>
              <a:rPr lang="ar-DZ" altLang="fr-FR" b="1">
                <a:solidFill>
                  <a:srgbClr val="FF0000"/>
                </a:solidFill>
              </a:rPr>
              <a:t>التدريسية</a:t>
            </a:r>
            <a:r>
              <a:rPr lang="fr-FR" altLang="fr-FR" sz="1800">
                <a:solidFill>
                  <a:srgbClr val="FF0000"/>
                </a:solidFill>
              </a:rPr>
              <a:t> </a:t>
            </a:r>
          </a:p>
        </p:txBody>
      </p:sp>
      <p:sp>
        <p:nvSpPr>
          <p:cNvPr id="19460" name="Rectangle 4"/>
          <p:cNvSpPr>
            <a:spLocks noChangeArrowheads="1"/>
          </p:cNvSpPr>
          <p:nvPr/>
        </p:nvSpPr>
        <p:spPr bwMode="auto">
          <a:xfrm>
            <a:off x="611188" y="3384550"/>
            <a:ext cx="80645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b="1"/>
              <a:t>كلمة تعليمية = مصدر صناعي لكلمة تعلم</a:t>
            </a:r>
          </a:p>
          <a:p>
            <a:pPr algn="ctr" rtl="1" eaLnBrk="1" hangingPunct="1">
              <a:spcBef>
                <a:spcPct val="0"/>
              </a:spcBef>
              <a:buFontTx/>
              <a:buNone/>
            </a:pPr>
            <a:r>
              <a:rPr lang="ar-DZ" altLang="fr-FR" sz="2800" b="1"/>
              <a:t>و</a:t>
            </a:r>
            <a:r>
              <a:rPr lang="ar-DZ" altLang="fr-FR" sz="2800"/>
              <a:t> </a:t>
            </a:r>
            <a:r>
              <a:rPr lang="ar-DZ" altLang="fr-FR" b="1"/>
              <a:t>هذا الأخيرة مشتقة من كلمة علّم </a:t>
            </a:r>
          </a:p>
          <a:p>
            <a:pPr algn="ctr" rtl="1" eaLnBrk="1" hangingPunct="1">
              <a:spcBef>
                <a:spcPct val="0"/>
              </a:spcBef>
              <a:buFontTx/>
              <a:buNone/>
            </a:pPr>
            <a:r>
              <a:rPr lang="ar-DZ" altLang="fr-FR" b="1"/>
              <a:t>( أي وضع علامة أو سمة من السمات للدلالة </a:t>
            </a:r>
          </a:p>
          <a:p>
            <a:pPr algn="ctr" rtl="1" eaLnBrk="1" hangingPunct="1">
              <a:spcBef>
                <a:spcPct val="0"/>
              </a:spcBef>
              <a:buFontTx/>
              <a:buNone/>
            </a:pPr>
            <a:r>
              <a:rPr lang="ar-DZ" altLang="fr-FR" b="1"/>
              <a:t>على شيء دون إحضاره ( حنفي بن عيسى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P spid="194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2124075" y="339725"/>
            <a:ext cx="52562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3600" b="1">
                <a:solidFill>
                  <a:srgbClr val="FF0000"/>
                </a:solidFill>
              </a:rPr>
              <a:t>مفهوم ال</a:t>
            </a:r>
            <a:r>
              <a:rPr lang="ar-SA" altLang="fr-FR" sz="3600" b="1">
                <a:solidFill>
                  <a:srgbClr val="FF0000"/>
                </a:solidFill>
              </a:rPr>
              <a:t>ديداكتيك</a:t>
            </a:r>
            <a:r>
              <a:rPr lang="fr-FR" altLang="fr-FR" sz="1800">
                <a:solidFill>
                  <a:srgbClr val="FF0000"/>
                </a:solidFill>
              </a:rPr>
              <a:t> </a:t>
            </a:r>
          </a:p>
        </p:txBody>
      </p:sp>
      <p:sp>
        <p:nvSpPr>
          <p:cNvPr id="18435" name="Rectangle 3"/>
          <p:cNvSpPr>
            <a:spLocks noChangeArrowheads="1"/>
          </p:cNvSpPr>
          <p:nvPr/>
        </p:nvSpPr>
        <p:spPr bwMode="auto">
          <a:xfrm>
            <a:off x="916631" y="1683872"/>
            <a:ext cx="77796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solidFill>
                  <a:srgbClr val="FF0000"/>
                </a:solidFill>
              </a:rPr>
              <a:t>1 – شق من البيداغوجيا موضوعه التدريس </a:t>
            </a:r>
            <a:r>
              <a:rPr lang="ar-DZ" altLang="fr-FR" sz="2000" b="1" dirty="0">
                <a:solidFill>
                  <a:srgbClr val="FF0000"/>
                </a:solidFill>
              </a:rPr>
              <a:t>( </a:t>
            </a:r>
            <a:r>
              <a:rPr lang="fr-FR" altLang="fr-FR" sz="2000" b="1" dirty="0">
                <a:solidFill>
                  <a:srgbClr val="FF0000"/>
                </a:solidFill>
              </a:rPr>
              <a:t>A. Lalande 1988</a:t>
            </a:r>
            <a:r>
              <a:rPr lang="ar-DZ" altLang="fr-FR" sz="2000" b="1" dirty="0">
                <a:solidFill>
                  <a:srgbClr val="FF0000"/>
                </a:solidFill>
              </a:rPr>
              <a:t> )</a:t>
            </a:r>
            <a:r>
              <a:rPr lang="ar-DZ" altLang="fr-FR" sz="1800" dirty="0">
                <a:solidFill>
                  <a:srgbClr val="FF0000"/>
                </a:solidFill>
              </a:rPr>
              <a:t>  </a:t>
            </a:r>
          </a:p>
        </p:txBody>
      </p:sp>
      <p:sp>
        <p:nvSpPr>
          <p:cNvPr id="18437" name="Rectangle 5"/>
          <p:cNvSpPr>
            <a:spLocks noChangeArrowheads="1"/>
          </p:cNvSpPr>
          <p:nvPr/>
        </p:nvSpPr>
        <p:spPr bwMode="auto">
          <a:xfrm>
            <a:off x="889793" y="2436814"/>
            <a:ext cx="7558088"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fr-FR" altLang="fr-FR" sz="2800" b="1" dirty="0"/>
              <a:t>3</a:t>
            </a:r>
            <a:r>
              <a:rPr lang="fr-FR" altLang="fr-FR" sz="1800" b="1" dirty="0"/>
              <a:t> </a:t>
            </a:r>
            <a:r>
              <a:rPr lang="ar-DZ" altLang="fr-FR" sz="2800" b="1" dirty="0"/>
              <a:t>– هي تفكير في المادة الدراسية (بنياتها و منطقها) </a:t>
            </a:r>
          </a:p>
          <a:p>
            <a:pPr algn="r" rtl="1" eaLnBrk="1" hangingPunct="1">
              <a:spcBef>
                <a:spcPct val="0"/>
              </a:spcBef>
              <a:buFontTx/>
              <a:buNone/>
            </a:pPr>
            <a:r>
              <a:rPr lang="ar-DZ" altLang="fr-FR" sz="2800" b="1" dirty="0"/>
              <a:t>و البحث في كيفية اكتساب المتعلم للمفاهيم (</a:t>
            </a:r>
            <a:r>
              <a:rPr lang="fr-FR" altLang="fr-FR" sz="2000" b="1" dirty="0"/>
              <a:t>Jasmin 1973</a:t>
            </a:r>
            <a:r>
              <a:rPr lang="ar-DZ" altLang="fr-FR" sz="2800" b="1" dirty="0"/>
              <a:t> )</a:t>
            </a:r>
          </a:p>
        </p:txBody>
      </p:sp>
      <p:sp>
        <p:nvSpPr>
          <p:cNvPr id="6" name="Rectangle 5">
            <a:extLst>
              <a:ext uri="{FF2B5EF4-FFF2-40B4-BE49-F238E27FC236}">
                <a16:creationId xmlns:a16="http://schemas.microsoft.com/office/drawing/2014/main" id="{AA1EDA50-3741-4FDD-9314-3CDD0C391D64}"/>
              </a:ext>
            </a:extLst>
          </p:cNvPr>
          <p:cNvSpPr>
            <a:spLocks noChangeArrowheads="1"/>
          </p:cNvSpPr>
          <p:nvPr/>
        </p:nvSpPr>
        <p:spPr bwMode="auto">
          <a:xfrm>
            <a:off x="621855" y="3521387"/>
            <a:ext cx="80962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t>وفي </a:t>
            </a:r>
            <a:r>
              <a:rPr lang="ar-DZ" altLang="fr-FR" sz="2000" b="1" dirty="0"/>
              <a:t>1988</a:t>
            </a:r>
            <a:r>
              <a:rPr lang="ar-DZ" altLang="fr-FR" sz="2800" b="1" dirty="0"/>
              <a:t> يعود بروسو ليقول أن ال</a:t>
            </a:r>
            <a:r>
              <a:rPr lang="ar-SA" altLang="fr-FR" sz="2800" b="1" dirty="0" err="1"/>
              <a:t>ديداكتيك</a:t>
            </a:r>
            <a:r>
              <a:rPr lang="ar-DZ" altLang="fr-FR" sz="2800" b="1" dirty="0"/>
              <a:t> ه</a:t>
            </a:r>
            <a:r>
              <a:rPr lang="ar-SA" altLang="fr-FR" sz="2800" b="1" dirty="0"/>
              <a:t>و</a:t>
            </a:r>
            <a:r>
              <a:rPr lang="ar-DZ" altLang="fr-FR" sz="2800" b="1" dirty="0"/>
              <a:t> الدراسة العلمية لتنظيم وضعيات التعلم ليحقق التلميذ من خلالها أهدافا معرفية عقلية أو وجدانية أو نفسية حركية.</a:t>
            </a:r>
          </a:p>
        </p:txBody>
      </p:sp>
      <p:sp>
        <p:nvSpPr>
          <p:cNvPr id="7" name="Rectangle 2">
            <a:extLst>
              <a:ext uri="{FF2B5EF4-FFF2-40B4-BE49-F238E27FC236}">
                <a16:creationId xmlns:a16="http://schemas.microsoft.com/office/drawing/2014/main" id="{5F839AB7-8559-49E4-9DB5-32321EBEDA36}"/>
              </a:ext>
            </a:extLst>
          </p:cNvPr>
          <p:cNvSpPr>
            <a:spLocks noChangeArrowheads="1"/>
          </p:cNvSpPr>
          <p:nvPr/>
        </p:nvSpPr>
        <p:spPr bwMode="auto">
          <a:xfrm>
            <a:off x="621855" y="4750594"/>
            <a:ext cx="79438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ar-DZ" altLang="fr-FR" sz="2800" b="1" dirty="0">
                <a:solidFill>
                  <a:srgbClr val="FF0000"/>
                </a:solidFill>
              </a:rPr>
              <a:t>5 – هي علم تطبيقي موضوعه إعداد و تجريب و تقويم و  تصحيح</a:t>
            </a:r>
            <a:r>
              <a:rPr lang="ar-DZ" altLang="fr-FR" sz="1800" dirty="0">
                <a:solidFill>
                  <a:srgbClr val="FF0000"/>
                </a:solidFill>
              </a:rPr>
              <a:t> </a:t>
            </a:r>
            <a:endParaRPr lang="ar-DZ" altLang="fr-FR" sz="2800" b="1" dirty="0">
              <a:solidFill>
                <a:srgbClr val="FF0000"/>
              </a:solidFill>
            </a:endParaRPr>
          </a:p>
          <a:p>
            <a:pPr algn="r" rtl="1" eaLnBrk="1" hangingPunct="1">
              <a:spcBef>
                <a:spcPct val="0"/>
              </a:spcBef>
              <a:buFontTx/>
              <a:buNone/>
            </a:pPr>
            <a:r>
              <a:rPr lang="ar-DZ" altLang="fr-FR" sz="2800" b="1" dirty="0">
                <a:solidFill>
                  <a:srgbClr val="FF0000"/>
                </a:solidFill>
              </a:rPr>
              <a:t>       الاستراتيجيات التي تتيح بلوغ الأهداف  العامة </a:t>
            </a:r>
          </a:p>
          <a:p>
            <a:pPr algn="r" rtl="1" eaLnBrk="1" hangingPunct="1">
              <a:spcBef>
                <a:spcPct val="0"/>
              </a:spcBef>
              <a:buFontTx/>
              <a:buNone/>
            </a:pPr>
            <a:r>
              <a:rPr lang="ar-DZ" altLang="fr-FR" sz="2800" b="1" dirty="0">
                <a:solidFill>
                  <a:srgbClr val="FF0000"/>
                </a:solidFill>
              </a:rPr>
              <a:t>       و النوعية للأنظمة التربوية</a:t>
            </a:r>
            <a:r>
              <a:rPr lang="ar-DZ" altLang="fr-FR" sz="1800" b="1" dirty="0">
                <a:solidFill>
                  <a:srgbClr val="FF0000"/>
                </a:solidFill>
              </a:rPr>
              <a:t> ( </a:t>
            </a:r>
            <a:r>
              <a:rPr lang="fr-FR" altLang="fr-FR" sz="1800" b="1" dirty="0"/>
              <a:t>Legendre 1988</a:t>
            </a:r>
            <a:r>
              <a:rPr lang="ar-DZ" altLang="fr-FR" sz="1800" b="1" dirty="0"/>
              <a:t> )</a:t>
            </a:r>
            <a:r>
              <a:rPr lang="ar-SA" altLang="fr-FR" sz="1800" b="1" dirty="0"/>
              <a:t>.</a:t>
            </a:r>
            <a:r>
              <a:rPr lang="ar-DZ" altLang="fr-FR" sz="1800"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43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4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7"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61937" y="908720"/>
            <a:ext cx="85693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b="1" dirty="0">
                <a:solidFill>
                  <a:srgbClr val="FF0000"/>
                </a:solidFill>
              </a:rPr>
              <a:t>تعريف </a:t>
            </a:r>
            <a:r>
              <a:rPr lang="ar-DZ" altLang="fr-FR" b="1" dirty="0" err="1">
                <a:solidFill>
                  <a:srgbClr val="FF0000"/>
                </a:solidFill>
              </a:rPr>
              <a:t>ميالاري</a:t>
            </a:r>
            <a:r>
              <a:rPr lang="ar-DZ" altLang="fr-FR" b="1" dirty="0">
                <a:solidFill>
                  <a:srgbClr val="FF0000"/>
                </a:solidFill>
              </a:rPr>
              <a:t> </a:t>
            </a:r>
            <a:r>
              <a:rPr lang="ar-DZ" altLang="fr-FR" sz="2000" b="1" dirty="0">
                <a:solidFill>
                  <a:srgbClr val="FF0000"/>
                </a:solidFill>
              </a:rPr>
              <a:t>1979</a:t>
            </a:r>
          </a:p>
          <a:p>
            <a:pPr algn="ctr" rtl="1" eaLnBrk="1" hangingPunct="1">
              <a:spcBef>
                <a:spcPct val="0"/>
              </a:spcBef>
              <a:buFontTx/>
              <a:buNone/>
            </a:pPr>
            <a:endParaRPr lang="ar-DZ" altLang="fr-FR" sz="2000" b="1" dirty="0"/>
          </a:p>
          <a:p>
            <a:pPr algn="ctr" rtl="1" eaLnBrk="1" hangingPunct="1">
              <a:spcBef>
                <a:spcPct val="0"/>
              </a:spcBef>
              <a:buFontTx/>
              <a:buNone/>
            </a:pPr>
            <a:r>
              <a:rPr lang="ar-DZ" altLang="fr-FR" b="1" dirty="0"/>
              <a:t>مجموعة طرق وأساليب وتقنيات التعليم .</a:t>
            </a:r>
          </a:p>
        </p:txBody>
      </p:sp>
      <p:sp>
        <p:nvSpPr>
          <p:cNvPr id="4" name="Rectangle 3"/>
          <p:cNvSpPr>
            <a:spLocks noChangeArrowheads="1"/>
          </p:cNvSpPr>
          <p:nvPr/>
        </p:nvSpPr>
        <p:spPr bwMode="auto">
          <a:xfrm>
            <a:off x="138107" y="3068960"/>
            <a:ext cx="8567738" cy="2554288"/>
          </a:xfrm>
          <a:prstGeom prst="rect">
            <a:avLst/>
          </a:prstGeom>
          <a:noFill/>
          <a:ln w="127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b="1" dirty="0">
                <a:solidFill>
                  <a:srgbClr val="0000FF"/>
                </a:solidFill>
              </a:rPr>
              <a:t>ا</a:t>
            </a:r>
            <a:r>
              <a:rPr lang="ar-SA" altLang="fr-FR" b="1" dirty="0" err="1">
                <a:solidFill>
                  <a:srgbClr val="0000FF"/>
                </a:solidFill>
              </a:rPr>
              <a:t>لديداكتيك</a:t>
            </a:r>
            <a:r>
              <a:rPr lang="ar-DZ" altLang="fr-FR" b="1" dirty="0">
                <a:solidFill>
                  <a:srgbClr val="0000FF"/>
                </a:solidFill>
              </a:rPr>
              <a:t> علم من علوم التربية له قواعده ونظرياته موضوعه العملية التعليمية التعلمية، ويقدم المعلومات وكل المعطيات الضرورية للتخطيط. يرتبط أساسا بالمواد الدراسية من حيث </a:t>
            </a:r>
            <a:r>
              <a:rPr lang="ar-DZ" altLang="fr-FR" b="1" dirty="0">
                <a:solidFill>
                  <a:srgbClr val="FF0000"/>
                </a:solidFill>
              </a:rPr>
              <a:t>المضمون</a:t>
            </a:r>
            <a:r>
              <a:rPr lang="ar-DZ" altLang="fr-FR" b="1" dirty="0">
                <a:solidFill>
                  <a:srgbClr val="0000FF"/>
                </a:solidFill>
              </a:rPr>
              <a:t> و</a:t>
            </a:r>
            <a:r>
              <a:rPr lang="ar-DZ" altLang="fr-FR" b="1" dirty="0">
                <a:solidFill>
                  <a:srgbClr val="C00000"/>
                </a:solidFill>
              </a:rPr>
              <a:t>التخطيط</a:t>
            </a:r>
            <a:r>
              <a:rPr lang="ar-DZ" altLang="fr-FR" b="1" dirty="0">
                <a:solidFill>
                  <a:srgbClr val="0000FF"/>
                </a:solidFill>
              </a:rPr>
              <a:t> لها وفق الحاجات و</a:t>
            </a:r>
            <a:r>
              <a:rPr lang="ar-DZ" altLang="fr-FR" b="1" dirty="0">
                <a:solidFill>
                  <a:srgbClr val="00B050"/>
                </a:solidFill>
              </a:rPr>
              <a:t>الأهداف</a:t>
            </a:r>
            <a:r>
              <a:rPr lang="ar-DZ" altLang="fr-FR" b="1" dirty="0">
                <a:solidFill>
                  <a:srgbClr val="0000FF"/>
                </a:solidFill>
              </a:rPr>
              <a:t> والقوانين العامة للتعليم، وكذا </a:t>
            </a:r>
            <a:r>
              <a:rPr lang="ar-DZ" altLang="fr-FR" b="1" dirty="0">
                <a:solidFill>
                  <a:srgbClr val="002060"/>
                </a:solidFill>
              </a:rPr>
              <a:t>الوسائل</a:t>
            </a:r>
            <a:r>
              <a:rPr lang="ar-DZ" altLang="fr-FR" b="1" dirty="0">
                <a:solidFill>
                  <a:srgbClr val="0000FF"/>
                </a:solidFill>
              </a:rPr>
              <a:t> و</a:t>
            </a:r>
            <a:r>
              <a:rPr lang="ar-DZ" altLang="fr-FR" b="1" dirty="0">
                <a:solidFill>
                  <a:srgbClr val="FFC000"/>
                </a:solidFill>
              </a:rPr>
              <a:t>طرق التبليغ </a:t>
            </a:r>
            <a:r>
              <a:rPr lang="ar-DZ" altLang="fr-FR" b="1" dirty="0">
                <a:solidFill>
                  <a:srgbClr val="0000FF"/>
                </a:solidFill>
              </a:rPr>
              <a:t>و</a:t>
            </a:r>
            <a:r>
              <a:rPr lang="ar-DZ" altLang="fr-FR" b="1" dirty="0"/>
              <a:t>التقويم</a:t>
            </a:r>
            <a:r>
              <a:rPr lang="ar-DZ" altLang="fr-FR" b="1" dirty="0">
                <a:solidFill>
                  <a:srgbClr val="0000FF"/>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2843213" y="412750"/>
            <a:ext cx="36417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ar-DZ" altLang="fr-FR" sz="3600" b="1" u="sng">
                <a:solidFill>
                  <a:srgbClr val="FF0000"/>
                </a:solidFill>
              </a:rPr>
              <a:t>أنواع الديداكتيك</a:t>
            </a:r>
            <a:r>
              <a:rPr lang="fr-FR" altLang="fr-FR" sz="1800"/>
              <a:t>  </a:t>
            </a:r>
            <a:endParaRPr lang="en-US" altLang="fr-FR" sz="1800"/>
          </a:p>
        </p:txBody>
      </p:sp>
      <p:sp>
        <p:nvSpPr>
          <p:cNvPr id="16387" name="Rectangle 3"/>
          <p:cNvSpPr>
            <a:spLocks noChangeArrowheads="1"/>
          </p:cNvSpPr>
          <p:nvPr/>
        </p:nvSpPr>
        <p:spPr bwMode="auto">
          <a:xfrm>
            <a:off x="419100" y="2204864"/>
            <a:ext cx="8135938"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0"/>
              </a:spcBef>
              <a:buFontTx/>
              <a:buNone/>
            </a:pPr>
            <a:r>
              <a:rPr lang="ar-DZ" altLang="fr-FR" sz="2800" b="1" dirty="0"/>
              <a:t>1</a:t>
            </a:r>
            <a:r>
              <a:rPr lang="ar-DZ" altLang="fr-FR" sz="1800" b="1" dirty="0"/>
              <a:t> </a:t>
            </a:r>
            <a:r>
              <a:rPr lang="ar-DZ" altLang="fr-FR" sz="2800" b="1" dirty="0"/>
              <a:t>– </a:t>
            </a:r>
            <a:r>
              <a:rPr lang="ar-DZ" altLang="fr-FR" sz="2800" b="1" u="sng" dirty="0" err="1"/>
              <a:t>ديداكتيك</a:t>
            </a:r>
            <a:r>
              <a:rPr lang="ar-DZ" altLang="fr-FR" sz="2800" b="1" u="sng" dirty="0"/>
              <a:t> عامة</a:t>
            </a:r>
            <a:r>
              <a:rPr lang="ar-DZ" altLang="fr-FR" sz="2800" b="1" dirty="0"/>
              <a:t> : تقدم المعطيات الأساسية لتخطيط  كل موضوعات  </a:t>
            </a:r>
          </a:p>
          <a:p>
            <a:pPr algn="ctr" rtl="1" eaLnBrk="1" hangingPunct="1">
              <a:spcBef>
                <a:spcPct val="0"/>
              </a:spcBef>
              <a:buFontTx/>
              <a:buNone/>
            </a:pPr>
            <a:r>
              <a:rPr lang="ar-DZ" altLang="fr-FR" sz="2800" b="1" dirty="0"/>
              <a:t>                      و  وسائل التعليم و تعد نظريات التربية و التعليم</a:t>
            </a:r>
            <a:r>
              <a:rPr lang="ar-DZ" altLang="fr-FR" sz="1800" dirty="0"/>
              <a:t> </a:t>
            </a:r>
            <a:endParaRPr lang="fr-FR" altLang="fr-FR" sz="2800" b="1" dirty="0"/>
          </a:p>
          <a:p>
            <a:pPr algn="ctr" rtl="1" eaLnBrk="1" hangingPunct="1">
              <a:spcBef>
                <a:spcPct val="0"/>
              </a:spcBef>
              <a:buFontTx/>
              <a:buNone/>
            </a:pPr>
            <a:r>
              <a:rPr lang="ar-DZ" altLang="fr-FR" sz="2800" b="1" dirty="0"/>
              <a:t>                و قوانينها العامة بمعزل عن محتوى المواد</a:t>
            </a:r>
          </a:p>
        </p:txBody>
      </p:sp>
      <p:sp>
        <p:nvSpPr>
          <p:cNvPr id="16388" name="Rectangle 4"/>
          <p:cNvSpPr>
            <a:spLocks noChangeArrowheads="1"/>
          </p:cNvSpPr>
          <p:nvPr/>
        </p:nvSpPr>
        <p:spPr bwMode="auto">
          <a:xfrm>
            <a:off x="295275" y="4437112"/>
            <a:ext cx="82597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rtl="1" eaLnBrk="1" hangingPunct="1">
              <a:spcBef>
                <a:spcPct val="0"/>
              </a:spcBef>
              <a:buFontTx/>
              <a:buNone/>
            </a:pPr>
            <a:r>
              <a:rPr lang="fr-FR" altLang="fr-FR" sz="1800" dirty="0"/>
              <a:t> </a:t>
            </a:r>
            <a:r>
              <a:rPr lang="en-US" altLang="fr-FR" sz="2800" b="1" dirty="0"/>
              <a:t>– </a:t>
            </a:r>
            <a:r>
              <a:rPr lang="fr-FR" altLang="fr-FR" sz="2800" b="1" dirty="0"/>
              <a:t>2</a:t>
            </a:r>
            <a:r>
              <a:rPr lang="ar-DZ" altLang="fr-FR" sz="2800" b="1" u="sng" dirty="0" err="1"/>
              <a:t>ديداكتيك</a:t>
            </a:r>
            <a:r>
              <a:rPr lang="ar-DZ" altLang="fr-FR" sz="2800" b="1" u="sng" dirty="0"/>
              <a:t> خاصة</a:t>
            </a:r>
            <a:r>
              <a:rPr lang="ar-DZ" altLang="fr-FR" sz="2800" b="1" dirty="0"/>
              <a:t> : تهتم بتخطيط التعليم و التعلّم الخاص بمادة معيّنة</a:t>
            </a:r>
          </a:p>
          <a:p>
            <a:pPr algn="r" rtl="1" eaLnBrk="1" hangingPunct="1">
              <a:spcBef>
                <a:spcPct val="0"/>
              </a:spcBef>
              <a:buFontTx/>
              <a:buNone/>
            </a:pPr>
            <a:r>
              <a:rPr lang="ar-DZ" altLang="fr-FR" sz="2800" b="1" dirty="0"/>
              <a:t>                         أو مهارات أو</a:t>
            </a:r>
            <a:r>
              <a:rPr lang="fr-FR" altLang="fr-FR" sz="2800" b="1" dirty="0"/>
              <a:t>  </a:t>
            </a:r>
            <a:r>
              <a:rPr lang="ar-DZ" altLang="fr-FR" sz="2800" b="1" dirty="0"/>
              <a:t>وسائل</a:t>
            </a:r>
            <a:r>
              <a:rPr lang="fr-FR" altLang="fr-FR" sz="2800" b="1" dirty="0"/>
              <a:t>  </a:t>
            </a:r>
            <a:r>
              <a:rPr lang="ar-DZ" altLang="fr-FR" sz="2800" b="1" dirty="0"/>
              <a:t>معيّنة</a:t>
            </a:r>
            <a:r>
              <a:rPr lang="fr-FR" altLang="fr-FR" sz="2800" b="1"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p:bldP spid="16388" grpId="0"/>
    </p:bld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2292</TotalTime>
  <Words>2194</Words>
  <Application>Microsoft Office PowerPoint</Application>
  <PresentationFormat>Affichage à l'écran (4:3)</PresentationFormat>
  <Paragraphs>316</Paragraphs>
  <Slides>40</Slides>
  <Notes>5</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40</vt:i4>
      </vt:variant>
    </vt:vector>
  </HeadingPairs>
  <TitlesOfParts>
    <vt:vector size="48" baseType="lpstr">
      <vt:lpstr>Arial</vt:lpstr>
      <vt:lpstr>Calibri</vt:lpstr>
      <vt:lpstr>Majalla UI</vt:lpstr>
      <vt:lpstr>Times New Roman</vt:lpstr>
      <vt:lpstr>Wingdings</vt:lpstr>
      <vt:lpstr>Wingdings 2</vt:lpstr>
      <vt:lpstr>Wingdings 3</vt:lpstr>
      <vt:lpstr>Modèle par défaut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المثلث  الديدكتيكي</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أنواع العوائق الإبستمولوجية</vt:lpstr>
      <vt:lpstr> أنواع العوائق الإبستمولوجية</vt:lpstr>
      <vt:lpstr> أنواع العوائق الإبستمولوجية</vt:lpstr>
      <vt:lpstr> أنواع العوائق الإبستمولوجية</vt:lpstr>
      <vt:lpstr> أنواع العوائق الإبستمولوجية</vt:lpstr>
      <vt:lpstr> أنواع العوائق الإبستمولوجية</vt:lpstr>
      <vt:lpstr> أنواع العوائق الإبستمولوجية</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TA</dc:creator>
  <cp:lastModifiedBy>khal</cp:lastModifiedBy>
  <cp:revision>291</cp:revision>
  <dcterms:created xsi:type="dcterms:W3CDTF">2010-12-12T09:38:50Z</dcterms:created>
  <dcterms:modified xsi:type="dcterms:W3CDTF">2017-12-25T19:51:39Z</dcterms:modified>
</cp:coreProperties>
</file>