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67" r:id="rId2"/>
    <p:sldId id="286" r:id="rId3"/>
    <p:sldId id="282" r:id="rId4"/>
    <p:sldId id="283" r:id="rId5"/>
    <p:sldId id="280" r:id="rId6"/>
    <p:sldId id="281" r:id="rId7"/>
    <p:sldId id="287" r:id="rId8"/>
    <p:sldId id="288" r:id="rId9"/>
    <p:sldId id="289" r:id="rId10"/>
    <p:sldId id="284"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257" r:id="rId24"/>
    <p:sldId id="258" r:id="rId25"/>
    <p:sldId id="259" r:id="rId26"/>
    <p:sldId id="260" r:id="rId27"/>
    <p:sldId id="285" r:id="rId28"/>
    <p:sldId id="304" r:id="rId29"/>
    <p:sldId id="305" r:id="rId30"/>
    <p:sldId id="306" r:id="rId31"/>
    <p:sldId id="307" r:id="rId32"/>
    <p:sldId id="312" r:id="rId33"/>
    <p:sldId id="313" r:id="rId34"/>
    <p:sldId id="314" r:id="rId35"/>
    <p:sldId id="315" r:id="rId36"/>
    <p:sldId id="317" r:id="rId37"/>
    <p:sldId id="269" r:id="rId38"/>
    <p:sldId id="270" r:id="rId39"/>
    <p:sldId id="271" r:id="rId40"/>
    <p:sldId id="272" r:id="rId41"/>
    <p:sldId id="273" r:id="rId42"/>
    <p:sldId id="274" r:id="rId43"/>
    <p:sldId id="275" r:id="rId44"/>
    <p:sldId id="321" r:id="rId45"/>
    <p:sldId id="322" r:id="rId46"/>
    <p:sldId id="323" r:id="rId47"/>
    <p:sldId id="324" r:id="rId48"/>
    <p:sldId id="318" r:id="rId49"/>
    <p:sldId id="319" r:id="rId50"/>
    <p:sldId id="320" r:id="rId51"/>
    <p:sldId id="264" r:id="rId52"/>
    <p:sldId id="265" r:id="rId53"/>
    <p:sldId id="279"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6" autoAdjust="0"/>
    <p:restoredTop sz="94660"/>
  </p:normalViewPr>
  <p:slideViewPr>
    <p:cSldViewPr>
      <p:cViewPr varScale="1">
        <p:scale>
          <a:sx n="49" d="100"/>
          <a:sy n="49" d="100"/>
        </p:scale>
        <p:origin x="132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E77CA6-1C3E-4F79-8115-93CA4D627CEC}" type="datetimeFigureOut">
              <a:rPr lang="fr-FR" smtClean="0"/>
              <a:pPr/>
              <a:t>26/12/2017</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E9C7C3-97A9-4F1C-BB04-6BE88B313046}" type="slidenum">
              <a:rPr lang="fr-FR" smtClean="0"/>
              <a:pPr/>
              <a:t>‹N°›</a:t>
            </a:fld>
            <a:endParaRPr lang="fr-FR" dirty="0"/>
          </a:p>
        </p:txBody>
      </p:sp>
    </p:spTree>
    <p:extLst>
      <p:ext uri="{BB962C8B-B14F-4D97-AF65-F5344CB8AC3E}">
        <p14:creationId xmlns:p14="http://schemas.microsoft.com/office/powerpoint/2010/main" val="378729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84D545D7-92D3-44EC-BE1C-6209DF22E732}" type="datetime1">
              <a:rPr lang="fr-FR" smtClean="0"/>
              <a:pPr/>
              <a:t>26/12/2017</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78D62AA1-4334-4DF5-A8EB-D735B11D3388}" type="datetime1">
              <a:rPr lang="fr-FR" smtClean="0"/>
              <a:pPr/>
              <a:t>26/12/2017</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AD00E3DF-EFAE-4A99-970C-637C866FC04A}" type="datetime1">
              <a:rPr lang="fr-FR" smtClean="0"/>
              <a:pPr/>
              <a:t>26/12/2017</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C98C3DBA-8DDB-49B1-B1F3-CDA1EA55D7FB}" type="datetime1">
              <a:rPr lang="fr-FR" smtClean="0"/>
              <a:pPr/>
              <a:t>26/12/2017</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a:t>Cliquez pour modifier les styles du texte du masque</a:t>
            </a:r>
          </a:p>
        </p:txBody>
      </p:sp>
      <p:sp>
        <p:nvSpPr>
          <p:cNvPr id="4" name="Espace réservé de la date 3"/>
          <p:cNvSpPr>
            <a:spLocks noGrp="1"/>
          </p:cNvSpPr>
          <p:nvPr>
            <p:ph type="dt" sz="half" idx="10"/>
          </p:nvPr>
        </p:nvSpPr>
        <p:spPr/>
        <p:txBody>
          <a:bodyPr/>
          <a:lstStyle/>
          <a:p>
            <a:fld id="{6A26DF64-4AD7-4C75-AED1-1FF12508D2E9}" type="datetime1">
              <a:rPr lang="fr-FR" smtClean="0"/>
              <a:pPr/>
              <a:t>26/12/2017</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62460F07-E5A5-41F1-BCD7-582A3AA1B729}" type="datetime1">
              <a:rPr lang="fr-FR" smtClean="0"/>
              <a:pPr/>
              <a:t>26/12/2017</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p:txBody>
          <a:bodyPr/>
          <a:lstStyle/>
          <a:p>
            <a:fld id="{34680953-BDF5-4FB3-8FDF-0225852AD596}" type="datetime1">
              <a:rPr lang="fr-FR" smtClean="0"/>
              <a:pPr/>
              <a:t>26/12/2017</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a:t>Cliquez pour modifier le style du titre</a:t>
            </a:r>
            <a:endParaRPr kumimoji="0" lang="en-US"/>
          </a:p>
        </p:txBody>
      </p:sp>
      <p:sp>
        <p:nvSpPr>
          <p:cNvPr id="3" name="Espace réservé de la date 2"/>
          <p:cNvSpPr>
            <a:spLocks noGrp="1"/>
          </p:cNvSpPr>
          <p:nvPr>
            <p:ph type="dt" sz="half" idx="10"/>
          </p:nvPr>
        </p:nvSpPr>
        <p:spPr/>
        <p:txBody>
          <a:bodyPr/>
          <a:lstStyle/>
          <a:p>
            <a:fld id="{A60D11B5-9E31-4298-9AC1-92EB7B31E389}" type="datetime1">
              <a:rPr lang="fr-FR" smtClean="0"/>
              <a:pPr/>
              <a:t>26/12/2017</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D5A80B7-A413-4F17-A97F-2FFC9E507A66}" type="datetime1">
              <a:rPr lang="fr-FR" smtClean="0"/>
              <a:pPr/>
              <a:t>26/12/2017</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DFA37617-2DD9-4051-AFF0-AE62663CBFFF}" type="datetime1">
              <a:rPr lang="fr-FR" smtClean="0"/>
              <a:pPr/>
              <a:t>26/12/2017</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B8CCE276-A735-466A-970B-5AFED18E9319}"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a:t>Cliquez pour modifier les styles du texte du masque</a:t>
            </a:r>
          </a:p>
        </p:txBody>
      </p:sp>
      <p:sp>
        <p:nvSpPr>
          <p:cNvPr id="5" name="Espace réservé de la date 4"/>
          <p:cNvSpPr>
            <a:spLocks noGrp="1"/>
          </p:cNvSpPr>
          <p:nvPr>
            <p:ph type="dt" sz="half" idx="10"/>
          </p:nvPr>
        </p:nvSpPr>
        <p:spPr/>
        <p:txBody>
          <a:bodyPr/>
          <a:lstStyle/>
          <a:p>
            <a:fld id="{7C102A84-8BAB-4D2A-97CD-AF53ABB632E1}" type="datetime1">
              <a:rPr lang="fr-FR" smtClean="0"/>
              <a:pPr/>
              <a:t>26/12/2017</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8077200" y="6356350"/>
            <a:ext cx="609600" cy="365125"/>
          </a:xfrm>
        </p:spPr>
        <p:txBody>
          <a:bodyPr/>
          <a:lstStyle/>
          <a:p>
            <a:fld id="{B8CCE276-A735-466A-970B-5AFED18E9319}" type="slidenum">
              <a:rPr lang="fr-FR" smtClean="0"/>
              <a:pPr/>
              <a:t>‹N°›</a:t>
            </a:fld>
            <a:endParaRPr lang="fr-FR" dirty="0"/>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dirty="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0D8D028-BFC9-4F41-963E-327F4C2C439F}" type="datetime1">
              <a:rPr lang="fr-FR" smtClean="0"/>
              <a:pPr/>
              <a:t>26/12/2017</a:t>
            </a:fld>
            <a:endParaRPr lang="fr-FR" dirty="0"/>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8CCE276-A735-466A-970B-5AFED18E9319}" type="slidenum">
              <a:rPr lang="fr-FR" smtClean="0"/>
              <a:pPr/>
              <a:t>‹N°›</a:t>
            </a:fld>
            <a:endParaRPr lang="fr-FR" dirty="0"/>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2013-10-05 17.45.26.jpg"/>
          <p:cNvPicPr>
            <a:picLocks noChangeAspect="1"/>
          </p:cNvPicPr>
          <p:nvPr/>
        </p:nvPicPr>
        <p:blipFill>
          <a:blip r:embed="rId2"/>
          <a:stretch>
            <a:fillRect/>
          </a:stretch>
        </p:blipFill>
        <p:spPr>
          <a:xfrm>
            <a:off x="0" y="0"/>
            <a:ext cx="9144000" cy="6858000"/>
          </a:xfrm>
          <a:prstGeom prst="rect">
            <a:avLst/>
          </a:prstGeom>
        </p:spPr>
      </p:pic>
      <p:sp>
        <p:nvSpPr>
          <p:cNvPr id="2" name="Titre 1"/>
          <p:cNvSpPr>
            <a:spLocks noGrp="1"/>
          </p:cNvSpPr>
          <p:nvPr>
            <p:ph type="ctrTitle"/>
          </p:nvPr>
        </p:nvSpPr>
        <p:spPr>
          <a:xfrm>
            <a:off x="714348" y="1752601"/>
            <a:ext cx="7743852" cy="1819275"/>
          </a:xfrm>
        </p:spPr>
        <p:style>
          <a:lnRef idx="1">
            <a:schemeClr val="accent3"/>
          </a:lnRef>
          <a:fillRef idx="2">
            <a:schemeClr val="accent3"/>
          </a:fillRef>
          <a:effectRef idx="1">
            <a:schemeClr val="accent3"/>
          </a:effectRef>
          <a:fontRef idx="minor">
            <a:schemeClr val="dk1"/>
          </a:fontRef>
        </p:style>
        <p:txBody>
          <a:bodyPr>
            <a:noAutofit/>
          </a:bodyPr>
          <a:lstStyle/>
          <a:p>
            <a:pPr algn="ctr"/>
            <a:r>
              <a:rPr lang="fr-FR" sz="5400" dirty="0">
                <a:latin typeface="Simplified Arabic" pitchFamily="18" charset="-78"/>
                <a:cs typeface="Simplified Arabic" pitchFamily="18" charset="-78"/>
              </a:rPr>
              <a:t>Didactique du Français à l’école primaire</a:t>
            </a:r>
          </a:p>
        </p:txBody>
      </p:sp>
      <p:sp>
        <p:nvSpPr>
          <p:cNvPr id="7" name="Espace réservé de la date 6"/>
          <p:cNvSpPr>
            <a:spLocks noGrp="1"/>
          </p:cNvSpPr>
          <p:nvPr>
            <p:ph type="dt" sz="half" idx="10"/>
          </p:nvPr>
        </p:nvSpPr>
        <p:spPr/>
        <p:txBody>
          <a:bodyPr/>
          <a:lstStyle/>
          <a:p>
            <a:fld id="{03E66771-B238-4C00-BB43-978C06978025}" type="datetime1">
              <a:rPr lang="fr-FR" sz="1400" smtClean="0">
                <a:solidFill>
                  <a:schemeClr val="accent6">
                    <a:lumMod val="75000"/>
                  </a:schemeClr>
                </a:solidFill>
              </a:rPr>
              <a:pPr/>
              <a:t>26/12/2017</a:t>
            </a:fld>
            <a:endParaRPr lang="fr-FR" dirty="0">
              <a:solidFill>
                <a:schemeClr val="accent6">
                  <a:lumMod val="75000"/>
                </a:schemeClr>
              </a:solidFill>
            </a:endParaRPr>
          </a:p>
        </p:txBody>
      </p:sp>
      <p:sp>
        <p:nvSpPr>
          <p:cNvPr id="8" name="Sous-titre 7">
            <a:extLst>
              <a:ext uri="{FF2B5EF4-FFF2-40B4-BE49-F238E27FC236}">
                <a16:creationId xmlns:a16="http://schemas.microsoft.com/office/drawing/2014/main" id="{F3A40E42-88D8-47E0-93C3-31C026BE4170}"/>
              </a:ext>
            </a:extLst>
          </p:cNvPr>
          <p:cNvSpPr>
            <a:spLocks noGrp="1"/>
          </p:cNvSpPr>
          <p:nvPr>
            <p:ph type="subTitle" idx="1"/>
          </p:nvPr>
        </p:nvSpPr>
        <p:spPr/>
        <p:txBody>
          <a:bodyPr/>
          <a:lstStyle/>
          <a:p>
            <a:endParaRPr lang="fr-F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normAutofit/>
          </a:bodyPr>
          <a:lstStyle/>
          <a:p>
            <a:pPr marL="0" indent="0" algn="ctr">
              <a:buNone/>
            </a:pPr>
            <a:endParaRPr lang="fr-FR" sz="8000" b="1"/>
          </a:p>
          <a:p>
            <a:pPr marL="0" indent="0" algn="ctr">
              <a:buNone/>
            </a:pPr>
            <a:r>
              <a:rPr lang="fr-FR" sz="8000" b="1"/>
              <a:t>L’oral</a:t>
            </a:r>
          </a:p>
          <a:p>
            <a:pPr marL="0" indent="0" algn="ctr">
              <a:buNone/>
            </a:pPr>
            <a:endParaRPr lang="fr-FR" sz="8000" b="1" dirty="0"/>
          </a:p>
        </p:txBody>
      </p:sp>
      <p:sp>
        <p:nvSpPr>
          <p:cNvPr id="4" name="Espace réservé de la date 3"/>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91785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281AEB8-7F06-47D5-8A87-FD0B6A700CC7}"/>
              </a:ext>
            </a:extLst>
          </p:cNvPr>
          <p:cNvSpPr>
            <a:spLocks noGrp="1" noChangeArrowheads="1"/>
          </p:cNvSpPr>
          <p:nvPr>
            <p:ph type="title"/>
          </p:nvPr>
        </p:nvSpPr>
        <p:spPr/>
        <p:txBody>
          <a:bodyPr/>
          <a:lstStyle/>
          <a:p>
            <a:pPr eaLnBrk="1" hangingPunct="1"/>
            <a:r>
              <a:rPr lang="fr-FR" altLang="fr-FR">
                <a:cs typeface="Traditional Arabic" pitchFamily="2" charset="0"/>
              </a:rPr>
              <a:t>DEFINITION</a:t>
            </a:r>
          </a:p>
        </p:txBody>
      </p:sp>
      <p:sp>
        <p:nvSpPr>
          <p:cNvPr id="151555" name="Rectangle 3">
            <a:extLst>
              <a:ext uri="{FF2B5EF4-FFF2-40B4-BE49-F238E27FC236}">
                <a16:creationId xmlns:a16="http://schemas.microsoft.com/office/drawing/2014/main" id="{72D5DEC5-E1D7-44E3-A71E-85B2C2553C6B}"/>
              </a:ext>
            </a:extLst>
          </p:cNvPr>
          <p:cNvSpPr>
            <a:spLocks noGrp="1" noChangeArrowheads="1"/>
          </p:cNvSpPr>
          <p:nvPr>
            <p:ph idx="1"/>
          </p:nvPr>
        </p:nvSpPr>
        <p:spPr>
          <a:xfrm>
            <a:off x="685800" y="1828800"/>
            <a:ext cx="7772400" cy="3832448"/>
          </a:xfrm>
        </p:spPr>
        <p:txBody>
          <a:bodyPr>
            <a:normAutofit/>
          </a:bodyPr>
          <a:lstStyle/>
          <a:p>
            <a:pPr marL="274320" indent="-274320" algn="l" rtl="0" eaLnBrk="1" fontAlgn="auto" hangingPunct="1">
              <a:spcAft>
                <a:spcPts val="0"/>
              </a:spcAft>
              <a:buClr>
                <a:schemeClr val="accent3"/>
              </a:buClr>
              <a:buFont typeface="Wingdings 2"/>
              <a:buChar char=""/>
              <a:defRPr/>
            </a:pPr>
            <a:r>
              <a:rPr lang="fr-FR" sz="3600" b="1" dirty="0">
                <a:ea typeface="+mn-ea"/>
              </a:rPr>
              <a:t>L’expression orale est une action de reconstruire une production orale depuis des supports et des actes,</a:t>
            </a:r>
            <a:endParaRPr lang="ar-SA" sz="2400" dirty="0">
              <a:ea typeface="+mn-ea"/>
            </a:endParaRPr>
          </a:p>
        </p:txBody>
      </p:sp>
    </p:spTree>
    <p:extLst>
      <p:ext uri="{BB962C8B-B14F-4D97-AF65-F5344CB8AC3E}">
        <p14:creationId xmlns:p14="http://schemas.microsoft.com/office/powerpoint/2010/main" val="3657062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ZoneTexte 7">
            <a:extLst>
              <a:ext uri="{FF2B5EF4-FFF2-40B4-BE49-F238E27FC236}">
                <a16:creationId xmlns:a16="http://schemas.microsoft.com/office/drawing/2014/main" id="{E8217131-F958-4D96-84A2-C261D9A0B6FD}"/>
              </a:ext>
            </a:extLst>
          </p:cNvPr>
          <p:cNvSpPr txBox="1">
            <a:spLocks noChangeArrowheads="1"/>
          </p:cNvSpPr>
          <p:nvPr/>
        </p:nvSpPr>
        <p:spPr bwMode="auto">
          <a:xfrm>
            <a:off x="228600" y="990600"/>
            <a:ext cx="85344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eaLnBrk="1" hangingPunct="1"/>
            <a:r>
              <a:rPr lang="fr-FR" altLang="fr-FR" sz="4400" b="1">
                <a:latin typeface="Constantia" panose="02030602050306030303" pitchFamily="18" charset="0"/>
              </a:rPr>
              <a:t>L’expression orale est l’action de prendre la parole et s’exprimer de façon compréhensible quand à la prononciation et à l’articulation dans des situations divers: dialogue- récit-explication..</a:t>
            </a:r>
            <a:endParaRPr lang="ar-MA" altLang="fr-FR" sz="4400" b="1">
              <a:latin typeface="Constantia" panose="02030602050306030303" pitchFamily="18" charset="0"/>
            </a:endParaRPr>
          </a:p>
        </p:txBody>
      </p:sp>
    </p:spTree>
    <p:extLst>
      <p:ext uri="{BB962C8B-B14F-4D97-AF65-F5344CB8AC3E}">
        <p14:creationId xmlns:p14="http://schemas.microsoft.com/office/powerpoint/2010/main" val="3557882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a:extLst>
              <a:ext uri="{FF2B5EF4-FFF2-40B4-BE49-F238E27FC236}">
                <a16:creationId xmlns:a16="http://schemas.microsoft.com/office/drawing/2014/main" id="{52335385-FDBC-4284-B799-D496375F0F7A}"/>
              </a:ext>
            </a:extLst>
          </p:cNvPr>
          <p:cNvSpPr txBox="1">
            <a:spLocks noChangeArrowheads="1"/>
          </p:cNvSpPr>
          <p:nvPr/>
        </p:nvSpPr>
        <p:spPr bwMode="auto">
          <a:xfrm>
            <a:off x="304800" y="609600"/>
            <a:ext cx="8305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algn="ctr" rtl="1" eaLnBrk="1" hangingPunct="1">
              <a:spcBef>
                <a:spcPct val="50000"/>
              </a:spcBef>
            </a:pPr>
            <a:r>
              <a:rPr lang="fr-FR" altLang="fr-FR" sz="4800" b="1" u="sng" dirty="0">
                <a:solidFill>
                  <a:schemeClr val="tx2"/>
                </a:solidFill>
                <a:latin typeface="Times New Roman" panose="02020603050405020304" pitchFamily="18" charset="0"/>
              </a:rPr>
              <a:t>La situation de communication</a:t>
            </a:r>
            <a:endParaRPr lang="en-US" altLang="fr-FR" sz="4800" b="1" u="sng" dirty="0">
              <a:solidFill>
                <a:schemeClr val="tx2"/>
              </a:solidFill>
              <a:latin typeface="Times New Roman" panose="02020603050405020304" pitchFamily="18" charset="0"/>
            </a:endParaRPr>
          </a:p>
        </p:txBody>
      </p:sp>
      <p:sp>
        <p:nvSpPr>
          <p:cNvPr id="9219" name="ZoneTexte 17">
            <a:extLst>
              <a:ext uri="{FF2B5EF4-FFF2-40B4-BE49-F238E27FC236}">
                <a16:creationId xmlns:a16="http://schemas.microsoft.com/office/drawing/2014/main" id="{0F0F830D-9329-4DC3-B022-A7227CD847B6}"/>
              </a:ext>
            </a:extLst>
          </p:cNvPr>
          <p:cNvSpPr txBox="1">
            <a:spLocks noChangeArrowheads="1"/>
          </p:cNvSpPr>
          <p:nvPr/>
        </p:nvSpPr>
        <p:spPr bwMode="auto">
          <a:xfrm>
            <a:off x="381000" y="1905000"/>
            <a:ext cx="77724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eaLnBrk="1" hangingPunct="1"/>
            <a:r>
              <a:rPr lang="fr-FR" altLang="fr-FR" sz="4400" b="1" dirty="0">
                <a:latin typeface="Constantia" panose="02030602050306030303" pitchFamily="18" charset="0"/>
              </a:rPr>
              <a:t>C’est une situation dans laquelle se trouve des personnes lors d’un acte de communication. </a:t>
            </a:r>
            <a:endParaRPr lang="ar-MA" altLang="fr-FR" sz="4400" b="1" dirty="0">
              <a:latin typeface="Constantia" panose="02030602050306030303" pitchFamily="18" charset="0"/>
            </a:endParaRPr>
          </a:p>
        </p:txBody>
      </p:sp>
    </p:spTree>
    <p:extLst>
      <p:ext uri="{BB962C8B-B14F-4D97-AF65-F5344CB8AC3E}">
        <p14:creationId xmlns:p14="http://schemas.microsoft.com/office/powerpoint/2010/main" val="4125373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ZoneTexte 7">
            <a:extLst>
              <a:ext uri="{FF2B5EF4-FFF2-40B4-BE49-F238E27FC236}">
                <a16:creationId xmlns:a16="http://schemas.microsoft.com/office/drawing/2014/main" id="{4EE0F2B3-0309-4CF5-B4D2-31E1988D5EF2}"/>
              </a:ext>
            </a:extLst>
          </p:cNvPr>
          <p:cNvSpPr txBox="1">
            <a:spLocks noChangeArrowheads="1"/>
          </p:cNvSpPr>
          <p:nvPr/>
        </p:nvSpPr>
        <p:spPr bwMode="auto">
          <a:xfrm>
            <a:off x="500063" y="1066800"/>
            <a:ext cx="8143875"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Majalla UI"/>
                <a:cs typeface="Majalla UI"/>
              </a:defRPr>
            </a:lvl1pPr>
            <a:lvl2pPr marL="742950" indent="-285750" eaLnBrk="0" hangingPunct="0">
              <a:defRPr>
                <a:solidFill>
                  <a:schemeClr val="tx1"/>
                </a:solidFill>
                <a:latin typeface="Arial" panose="020B0604020202020204" pitchFamily="34" charset="0"/>
                <a:ea typeface="Majalla UI"/>
                <a:cs typeface="Majalla UI"/>
              </a:defRPr>
            </a:lvl2pPr>
            <a:lvl3pPr marL="1143000" indent="-228600" eaLnBrk="0" hangingPunct="0">
              <a:defRPr>
                <a:solidFill>
                  <a:schemeClr val="tx1"/>
                </a:solidFill>
                <a:latin typeface="Arial" panose="020B0604020202020204" pitchFamily="34" charset="0"/>
                <a:ea typeface="Majalla UI"/>
                <a:cs typeface="Majalla UI"/>
              </a:defRPr>
            </a:lvl3pPr>
            <a:lvl4pPr marL="1600200" indent="-228600" eaLnBrk="0" hangingPunct="0">
              <a:defRPr>
                <a:solidFill>
                  <a:schemeClr val="tx1"/>
                </a:solidFill>
                <a:latin typeface="Arial" panose="020B0604020202020204" pitchFamily="34" charset="0"/>
                <a:ea typeface="Majalla UI"/>
                <a:cs typeface="Majalla UI"/>
              </a:defRPr>
            </a:lvl4pPr>
            <a:lvl5pPr marL="2057400" indent="-228600" eaLnBrk="0" hangingPunct="0">
              <a:defRPr>
                <a:solidFill>
                  <a:schemeClr val="tx1"/>
                </a:solidFill>
                <a:latin typeface="Arial" panose="020B0604020202020204" pitchFamily="34" charset="0"/>
                <a:ea typeface="Majalla UI"/>
                <a:cs typeface="Majalla UI"/>
              </a:defRPr>
            </a:lvl5pPr>
            <a:lvl6pPr marL="25146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6pPr>
            <a:lvl7pPr marL="29718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7pPr>
            <a:lvl8pPr marL="34290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8pPr>
            <a:lvl9pPr marL="3886200" indent="-228600" eaLnBrk="0" fontAlgn="base" hangingPunct="0">
              <a:spcBef>
                <a:spcPct val="0"/>
              </a:spcBef>
              <a:spcAft>
                <a:spcPct val="0"/>
              </a:spcAft>
              <a:defRPr>
                <a:solidFill>
                  <a:schemeClr val="tx1"/>
                </a:solidFill>
                <a:latin typeface="Arial" panose="020B0604020202020204" pitchFamily="34" charset="0"/>
                <a:ea typeface="Majalla UI"/>
                <a:cs typeface="Majalla UI"/>
              </a:defRPr>
            </a:lvl9pPr>
          </a:lstStyle>
          <a:p>
            <a:pPr eaLnBrk="1" hangingPunct="1"/>
            <a:r>
              <a:rPr lang="fr-FR" altLang="fr-FR" sz="4000" b="1" u="sng" dirty="0">
                <a:latin typeface="Constantia" panose="02030602050306030303" pitchFamily="18" charset="0"/>
              </a:rPr>
              <a:t>Elle comprend </a:t>
            </a:r>
            <a:r>
              <a:rPr lang="fr-FR" altLang="fr-FR" sz="4000" b="1" dirty="0">
                <a:latin typeface="Constantia" panose="02030602050306030303" pitchFamily="18" charset="0"/>
              </a:rPr>
              <a:t>: </a:t>
            </a:r>
          </a:p>
          <a:p>
            <a:pPr eaLnBrk="1" hangingPunct="1"/>
            <a:r>
              <a:rPr lang="fr-FR" altLang="fr-FR" sz="4000" b="1" dirty="0">
                <a:latin typeface="Constantia" panose="02030602050306030303" pitchFamily="18" charset="0"/>
              </a:rPr>
              <a:t>1* les membres en </a:t>
            </a:r>
            <a:r>
              <a:rPr lang="fr-FR" altLang="fr-FR" sz="3200" b="1" dirty="0">
                <a:latin typeface="Constantia" panose="02030602050306030303" pitchFamily="18" charset="0"/>
              </a:rPr>
              <a:t>communication</a:t>
            </a:r>
            <a:r>
              <a:rPr lang="fr-FR" altLang="fr-FR" sz="4000" b="1" dirty="0">
                <a:latin typeface="Constantia" panose="02030602050306030303" pitchFamily="18" charset="0"/>
              </a:rPr>
              <a:t>:</a:t>
            </a:r>
          </a:p>
          <a:p>
            <a:pPr eaLnBrk="1" hangingPunct="1"/>
            <a:r>
              <a:rPr lang="fr-FR" altLang="fr-FR" sz="4000" b="1" dirty="0">
                <a:latin typeface="Constantia" panose="02030602050306030303" pitchFamily="18" charset="0"/>
              </a:rPr>
              <a:t> </a:t>
            </a:r>
            <a:r>
              <a:rPr lang="fr-FR" altLang="fr-FR" sz="3200" b="1" dirty="0">
                <a:latin typeface="Constantia" panose="02030602050306030303" pitchFamily="18" charset="0"/>
              </a:rPr>
              <a:t> leurs statuts-leurs rôles –Leurs âges..</a:t>
            </a:r>
          </a:p>
          <a:p>
            <a:pPr rtl="1" eaLnBrk="1" hangingPunct="1"/>
            <a:r>
              <a:rPr lang="fr-FR" altLang="fr-FR" sz="4000" b="1" dirty="0">
                <a:latin typeface="Constantia" panose="02030602050306030303" pitchFamily="18" charset="0"/>
              </a:rPr>
              <a:t>2*Les buts communicatifs,</a:t>
            </a:r>
          </a:p>
          <a:p>
            <a:pPr eaLnBrk="1" hangingPunct="1"/>
            <a:r>
              <a:rPr lang="fr-FR" altLang="fr-FR" sz="4000" b="1" dirty="0">
                <a:latin typeface="Constantia" panose="02030602050306030303" pitchFamily="18" charset="0"/>
              </a:rPr>
              <a:t>3*Les relations entre les acteurs, </a:t>
            </a:r>
          </a:p>
          <a:p>
            <a:pPr eaLnBrk="1" hangingPunct="1"/>
            <a:r>
              <a:rPr lang="fr-FR" altLang="fr-FR" sz="4000" b="1" dirty="0">
                <a:latin typeface="Constantia" panose="02030602050306030303" pitchFamily="18" charset="0"/>
              </a:rPr>
              <a:t>4*Le cadre spatio-temporel</a:t>
            </a:r>
            <a:r>
              <a:rPr lang="fr-FR" altLang="fr-FR" sz="4400" b="1" dirty="0">
                <a:latin typeface="Constantia" panose="02030602050306030303" pitchFamily="18" charset="0"/>
              </a:rPr>
              <a:t>..</a:t>
            </a:r>
            <a:endParaRPr lang="ar-MA" altLang="fr-FR" sz="4400" b="1" dirty="0">
              <a:latin typeface="Constantia" panose="02030602050306030303" pitchFamily="18" charset="0"/>
            </a:endParaRPr>
          </a:p>
        </p:txBody>
      </p:sp>
    </p:spTree>
    <p:extLst>
      <p:ext uri="{BB962C8B-B14F-4D97-AF65-F5344CB8AC3E}">
        <p14:creationId xmlns:p14="http://schemas.microsoft.com/office/powerpoint/2010/main" val="255982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66BC8C45-D4E0-47F6-A1F9-D5501D722647}"/>
              </a:ext>
            </a:extLst>
          </p:cNvPr>
          <p:cNvSpPr>
            <a:spLocks noGrp="1" noChangeArrowheads="1"/>
          </p:cNvSpPr>
          <p:nvPr>
            <p:ph type="title"/>
          </p:nvPr>
        </p:nvSpPr>
        <p:spPr/>
        <p:txBody>
          <a:bodyPr/>
          <a:lstStyle/>
          <a:p>
            <a:pPr eaLnBrk="1" hangingPunct="1"/>
            <a:r>
              <a:rPr lang="fr-FR" altLang="fr-FR" sz="5400" dirty="0">
                <a:cs typeface="Traditional Arabic" pitchFamily="2" charset="0"/>
              </a:rPr>
              <a:t>Les actes de langage</a:t>
            </a:r>
            <a:r>
              <a:rPr lang="fr-FR" altLang="fr-FR" dirty="0">
                <a:cs typeface="Traditional Arabic" pitchFamily="2" charset="0"/>
              </a:rPr>
              <a:t> </a:t>
            </a:r>
            <a:endParaRPr lang="fr-CA" altLang="fr-FR" dirty="0">
              <a:cs typeface="Traditional Arabic" pitchFamily="2" charset="0"/>
            </a:endParaRPr>
          </a:p>
        </p:txBody>
      </p:sp>
      <p:sp>
        <p:nvSpPr>
          <p:cNvPr id="11267" name="Espace réservé du contenu 8">
            <a:extLst>
              <a:ext uri="{FF2B5EF4-FFF2-40B4-BE49-F238E27FC236}">
                <a16:creationId xmlns:a16="http://schemas.microsoft.com/office/drawing/2014/main" id="{BC844E0E-54E1-42ED-9E62-20C5F7734FC6}"/>
              </a:ext>
            </a:extLst>
          </p:cNvPr>
          <p:cNvSpPr>
            <a:spLocks noGrp="1"/>
          </p:cNvSpPr>
          <p:nvPr>
            <p:ph idx="1"/>
          </p:nvPr>
        </p:nvSpPr>
        <p:spPr/>
        <p:txBody>
          <a:bodyPr/>
          <a:lstStyle/>
          <a:p>
            <a:pPr algn="l" rtl="0" eaLnBrk="1" hangingPunct="1"/>
            <a:r>
              <a:rPr lang="fr-FR" altLang="fr-FR" sz="3600">
                <a:cs typeface="Majalla UI"/>
              </a:rPr>
              <a:t>Les actes de langage sont des activités autour des thèmes afin d’éveiller chez l’élève l’écho d’une expérience et de l’amener à rassembler les résultats de ses observations pour le préparer à l’acquisition des connaissances nouvelles..</a:t>
            </a:r>
            <a:endParaRPr lang="ar-MA" altLang="fr-FR" sz="3600"/>
          </a:p>
        </p:txBody>
      </p:sp>
    </p:spTree>
    <p:extLst>
      <p:ext uri="{BB962C8B-B14F-4D97-AF65-F5344CB8AC3E}">
        <p14:creationId xmlns:p14="http://schemas.microsoft.com/office/powerpoint/2010/main" val="725642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re 1">
            <a:extLst>
              <a:ext uri="{FF2B5EF4-FFF2-40B4-BE49-F238E27FC236}">
                <a16:creationId xmlns:a16="http://schemas.microsoft.com/office/drawing/2014/main" id="{196EB15A-2993-4ED9-AA14-24C9E1A66640}"/>
              </a:ext>
            </a:extLst>
          </p:cNvPr>
          <p:cNvSpPr>
            <a:spLocks noGrp="1"/>
          </p:cNvSpPr>
          <p:nvPr>
            <p:ph type="ctrTitle"/>
          </p:nvPr>
        </p:nvSpPr>
        <p:spPr>
          <a:ln>
            <a:miter lim="800000"/>
            <a:headEnd/>
            <a:tailEnd/>
          </a:ln>
        </p:spPr>
        <p:txBody>
          <a:bodyPr>
            <a:normAutofit/>
          </a:bodyPr>
          <a:lstStyle/>
          <a:p>
            <a:pPr algn="l" eaLnBrk="1" fontAlgn="auto" hangingPunct="1">
              <a:spcAft>
                <a:spcPts val="0"/>
              </a:spcAft>
              <a:defRPr/>
            </a:pPr>
            <a:r>
              <a:rPr lang="fr-FR" sz="7200" dirty="0"/>
              <a:t>Matériel et support:</a:t>
            </a:r>
          </a:p>
        </p:txBody>
      </p:sp>
    </p:spTree>
    <p:extLst>
      <p:ext uri="{BB962C8B-B14F-4D97-AF65-F5344CB8AC3E}">
        <p14:creationId xmlns:p14="http://schemas.microsoft.com/office/powerpoint/2010/main" val="994584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a:extLst>
              <a:ext uri="{FF2B5EF4-FFF2-40B4-BE49-F238E27FC236}">
                <a16:creationId xmlns:a16="http://schemas.microsoft.com/office/drawing/2014/main" id="{BF39FB60-45DB-42EA-BF56-CDC0BE387FA9}"/>
              </a:ext>
            </a:extLst>
          </p:cNvPr>
          <p:cNvSpPr>
            <a:spLocks noGrp="1"/>
          </p:cNvSpPr>
          <p:nvPr>
            <p:ph type="title"/>
          </p:nvPr>
        </p:nvSpPr>
        <p:spPr/>
        <p:txBody>
          <a:bodyPr/>
          <a:lstStyle/>
          <a:p>
            <a:pPr eaLnBrk="1" hangingPunct="1"/>
            <a:r>
              <a:rPr lang="fr-FR" altLang="fr-FR">
                <a:cs typeface="Traditional Arabic" pitchFamily="2" charset="0"/>
              </a:rPr>
              <a:t>Définition du matériel:</a:t>
            </a:r>
          </a:p>
        </p:txBody>
      </p:sp>
      <p:sp>
        <p:nvSpPr>
          <p:cNvPr id="13315" name="Espace réservé du contenu 2">
            <a:extLst>
              <a:ext uri="{FF2B5EF4-FFF2-40B4-BE49-F238E27FC236}">
                <a16:creationId xmlns:a16="http://schemas.microsoft.com/office/drawing/2014/main" id="{C848FE9A-0DDC-4826-B83C-DB46D9609C0E}"/>
              </a:ext>
            </a:extLst>
          </p:cNvPr>
          <p:cNvSpPr>
            <a:spLocks noGrp="1"/>
          </p:cNvSpPr>
          <p:nvPr>
            <p:ph idx="1"/>
          </p:nvPr>
        </p:nvSpPr>
        <p:spPr/>
        <p:txBody>
          <a:bodyPr/>
          <a:lstStyle/>
          <a:p>
            <a:pPr algn="l" rtl="0" eaLnBrk="1" hangingPunct="1"/>
            <a:r>
              <a:rPr lang="fr-FR" altLang="fr-FR">
                <a:cs typeface="Majalla UI"/>
              </a:rPr>
              <a:t>Le matériel didactique est tout objet ou moyen pédagogique susceptible de créer en classe un climat favorable à l’apprentissage et faciliter la compréhension des notions et l’acquisition des connaissances pour l’apprenant.</a:t>
            </a:r>
          </a:p>
        </p:txBody>
      </p:sp>
    </p:spTree>
    <p:extLst>
      <p:ext uri="{BB962C8B-B14F-4D97-AF65-F5344CB8AC3E}">
        <p14:creationId xmlns:p14="http://schemas.microsoft.com/office/powerpoint/2010/main" val="3955008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65251AFD-1F95-4FC1-8B50-9DA20D49596A}"/>
              </a:ext>
            </a:extLst>
          </p:cNvPr>
          <p:cNvSpPr>
            <a:spLocks noGrp="1"/>
          </p:cNvSpPr>
          <p:nvPr>
            <p:ph type="title"/>
          </p:nvPr>
        </p:nvSpPr>
        <p:spPr/>
        <p:txBody>
          <a:bodyPr>
            <a:normAutofit fontScale="90000"/>
          </a:bodyPr>
          <a:lstStyle/>
          <a:p>
            <a:pPr eaLnBrk="1" fontAlgn="auto" hangingPunct="1">
              <a:spcAft>
                <a:spcPts val="0"/>
              </a:spcAft>
              <a:defRPr/>
            </a:pPr>
            <a:r>
              <a:rPr lang="fr-FR"/>
              <a:t>Les types du matériel didactique:</a:t>
            </a:r>
          </a:p>
        </p:txBody>
      </p:sp>
      <p:sp>
        <p:nvSpPr>
          <p:cNvPr id="14339" name="Espace réservé du contenu 2">
            <a:extLst>
              <a:ext uri="{FF2B5EF4-FFF2-40B4-BE49-F238E27FC236}">
                <a16:creationId xmlns:a16="http://schemas.microsoft.com/office/drawing/2014/main" id="{A96794A8-1055-4B59-A6AF-A2C6F65A6124}"/>
              </a:ext>
            </a:extLst>
          </p:cNvPr>
          <p:cNvSpPr>
            <a:spLocks noGrp="1"/>
          </p:cNvSpPr>
          <p:nvPr>
            <p:ph idx="1"/>
          </p:nvPr>
        </p:nvSpPr>
        <p:spPr/>
        <p:txBody>
          <a:bodyPr/>
          <a:lstStyle/>
          <a:p>
            <a:pPr algn="l" rtl="0" eaLnBrk="1" hangingPunct="1"/>
            <a:r>
              <a:rPr lang="fr-FR" altLang="fr-FR">
                <a:cs typeface="Majalla UI"/>
              </a:rPr>
              <a:t>- les objets concrets: vêtements, jouets,…</a:t>
            </a:r>
          </a:p>
          <a:p>
            <a:pPr algn="l" rtl="0" eaLnBrk="1" hangingPunct="1"/>
            <a:r>
              <a:rPr lang="fr-FR" altLang="fr-FR">
                <a:cs typeface="Majalla UI"/>
              </a:rPr>
              <a:t>- les moyens sonores: poste de radio, bandes sonores,……</a:t>
            </a:r>
          </a:p>
          <a:p>
            <a:pPr algn="l" rtl="0" eaLnBrk="1" hangingPunct="1"/>
            <a:r>
              <a:rPr lang="fr-FR" altLang="fr-FR">
                <a:cs typeface="Majalla UI"/>
              </a:rPr>
              <a:t>- les moyens visuels: dessins, images, BD,…</a:t>
            </a:r>
          </a:p>
          <a:p>
            <a:pPr algn="l" rtl="0" eaLnBrk="1" hangingPunct="1"/>
            <a:r>
              <a:rPr lang="fr-FR" altLang="fr-FR">
                <a:cs typeface="Majalla UI"/>
              </a:rPr>
              <a:t>- les moyens audio-visuels: ordinateurs, films animes,…..</a:t>
            </a:r>
          </a:p>
          <a:p>
            <a:pPr algn="l" rtl="0" eaLnBrk="1" hangingPunct="1"/>
            <a:r>
              <a:rPr lang="fr-FR" altLang="fr-FR">
                <a:cs typeface="Majalla UI"/>
              </a:rPr>
              <a:t>Les documents écrits: journaux, dictionnaires.. </a:t>
            </a:r>
          </a:p>
        </p:txBody>
      </p:sp>
    </p:spTree>
    <p:extLst>
      <p:ext uri="{BB962C8B-B14F-4D97-AF65-F5344CB8AC3E}">
        <p14:creationId xmlns:p14="http://schemas.microsoft.com/office/powerpoint/2010/main" val="41402297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B74526BE-FD62-48C2-9EDD-F699D1C64CF1}"/>
              </a:ext>
            </a:extLst>
          </p:cNvPr>
          <p:cNvSpPr>
            <a:spLocks noGrp="1"/>
          </p:cNvSpPr>
          <p:nvPr>
            <p:ph type="title"/>
          </p:nvPr>
        </p:nvSpPr>
        <p:spPr/>
        <p:txBody>
          <a:bodyPr/>
          <a:lstStyle/>
          <a:p>
            <a:pPr eaLnBrk="1" hangingPunct="1"/>
            <a:r>
              <a:rPr lang="fr-FR" altLang="fr-FR">
                <a:cs typeface="Traditional Arabic" pitchFamily="2" charset="0"/>
              </a:rPr>
              <a:t>Le materiel utilisé à l’oral:</a:t>
            </a:r>
          </a:p>
        </p:txBody>
      </p:sp>
      <p:sp>
        <p:nvSpPr>
          <p:cNvPr id="15363" name="Espace réservé du contenu 2">
            <a:extLst>
              <a:ext uri="{FF2B5EF4-FFF2-40B4-BE49-F238E27FC236}">
                <a16:creationId xmlns:a16="http://schemas.microsoft.com/office/drawing/2014/main" id="{65A80129-0077-47B7-93BC-37B4EA618B1D}"/>
              </a:ext>
            </a:extLst>
          </p:cNvPr>
          <p:cNvSpPr>
            <a:spLocks noGrp="1"/>
          </p:cNvSpPr>
          <p:nvPr>
            <p:ph idx="1"/>
          </p:nvPr>
        </p:nvSpPr>
        <p:spPr/>
        <p:txBody>
          <a:bodyPr>
            <a:normAutofit/>
          </a:bodyPr>
          <a:lstStyle/>
          <a:p>
            <a:pPr algn="l" rtl="0" eaLnBrk="1" hangingPunct="1"/>
            <a:r>
              <a:rPr lang="fr-FR" altLang="fr-FR" sz="2800" dirty="0">
                <a:cs typeface="Majalla UI"/>
              </a:rPr>
              <a:t>-posters; figurines; des objets concrets; le livre de l’élève; des illustrations; des images;….</a:t>
            </a:r>
          </a:p>
          <a:p>
            <a:pPr eaLnBrk="1" hangingPunct="1"/>
            <a:endParaRPr lang="fr-FR" altLang="fr-FR" sz="2800" dirty="0">
              <a:cs typeface="Majalla UI"/>
            </a:endParaRPr>
          </a:p>
          <a:p>
            <a:pPr algn="l" rtl="0" eaLnBrk="1" hangingPunct="1"/>
            <a:r>
              <a:rPr lang="fr-FR" altLang="fr-FR" sz="2800" dirty="0">
                <a:cs typeface="Majalla UI"/>
              </a:rPr>
              <a:t>- les gestes; les mimiques; les grimaces…</a:t>
            </a:r>
          </a:p>
        </p:txBody>
      </p:sp>
    </p:spTree>
    <p:extLst>
      <p:ext uri="{BB962C8B-B14F-4D97-AF65-F5344CB8AC3E}">
        <p14:creationId xmlns:p14="http://schemas.microsoft.com/office/powerpoint/2010/main" val="4069211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597B58-0711-4AE7-B7D4-A00C9FA694AF}"/>
              </a:ext>
            </a:extLst>
          </p:cNvPr>
          <p:cNvSpPr>
            <a:spLocks noGrp="1"/>
          </p:cNvSpPr>
          <p:nvPr>
            <p:ph type="title"/>
          </p:nvPr>
        </p:nvSpPr>
        <p:spPr/>
        <p:txBody>
          <a:bodyPr/>
          <a:lstStyle/>
          <a:p>
            <a:endParaRPr lang="fr-FR" dirty="0"/>
          </a:p>
        </p:txBody>
      </p:sp>
      <p:sp>
        <p:nvSpPr>
          <p:cNvPr id="3" name="Espace réservé du contenu 2">
            <a:extLst>
              <a:ext uri="{FF2B5EF4-FFF2-40B4-BE49-F238E27FC236}">
                <a16:creationId xmlns:a16="http://schemas.microsoft.com/office/drawing/2014/main" id="{E8702CA1-B898-477A-98D2-0D68581A6703}"/>
              </a:ext>
            </a:extLst>
          </p:cNvPr>
          <p:cNvSpPr>
            <a:spLocks noGrp="1"/>
          </p:cNvSpPr>
          <p:nvPr>
            <p:ph idx="1"/>
          </p:nvPr>
        </p:nvSpPr>
        <p:spPr/>
        <p:txBody>
          <a:bodyPr>
            <a:normAutofit/>
          </a:bodyPr>
          <a:lstStyle/>
          <a:p>
            <a:pPr marL="0" indent="0" algn="ctr">
              <a:buNone/>
            </a:pPr>
            <a:r>
              <a:rPr lang="fr-FR" sz="5400" b="1" dirty="0">
                <a:solidFill>
                  <a:srgbClr val="0070C0"/>
                </a:solidFill>
              </a:rPr>
              <a:t>Introduction générale</a:t>
            </a:r>
          </a:p>
          <a:p>
            <a:pPr marL="0" indent="0" algn="ctr">
              <a:buNone/>
            </a:pPr>
            <a:r>
              <a:rPr lang="fr-FR" sz="5400" b="1" dirty="0">
                <a:solidFill>
                  <a:srgbClr val="0070C0"/>
                </a:solidFill>
              </a:rPr>
              <a:t> français langue étrangère</a:t>
            </a:r>
          </a:p>
        </p:txBody>
      </p:sp>
      <p:sp>
        <p:nvSpPr>
          <p:cNvPr id="4" name="Espace réservé de la date 3">
            <a:extLst>
              <a:ext uri="{FF2B5EF4-FFF2-40B4-BE49-F238E27FC236}">
                <a16:creationId xmlns:a16="http://schemas.microsoft.com/office/drawing/2014/main" id="{644519B3-5471-43AC-AF0F-EE11FF994C98}"/>
              </a:ext>
            </a:extLst>
          </p:cNvPr>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29541308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D264B132-FE66-4FB9-B999-A4F029B7A7BD}"/>
              </a:ext>
            </a:extLst>
          </p:cNvPr>
          <p:cNvSpPr>
            <a:spLocks noGrp="1"/>
          </p:cNvSpPr>
          <p:nvPr>
            <p:ph type="title"/>
          </p:nvPr>
        </p:nvSpPr>
        <p:spPr/>
        <p:txBody>
          <a:bodyPr/>
          <a:lstStyle/>
          <a:p>
            <a:pPr eaLnBrk="1" hangingPunct="1"/>
            <a:r>
              <a:rPr lang="fr-FR" altLang="fr-FR">
                <a:cs typeface="Traditional Arabic" pitchFamily="2" charset="0"/>
              </a:rPr>
              <a:t>Le support:</a:t>
            </a:r>
          </a:p>
        </p:txBody>
      </p:sp>
      <p:sp>
        <p:nvSpPr>
          <p:cNvPr id="16387" name="Espace réservé du contenu 2">
            <a:extLst>
              <a:ext uri="{FF2B5EF4-FFF2-40B4-BE49-F238E27FC236}">
                <a16:creationId xmlns:a16="http://schemas.microsoft.com/office/drawing/2014/main" id="{145E44D4-507F-4C20-B927-3956C1C9C0D6}"/>
              </a:ext>
            </a:extLst>
          </p:cNvPr>
          <p:cNvSpPr>
            <a:spLocks noGrp="1"/>
          </p:cNvSpPr>
          <p:nvPr>
            <p:ph idx="1"/>
          </p:nvPr>
        </p:nvSpPr>
        <p:spPr/>
        <p:txBody>
          <a:bodyPr/>
          <a:lstStyle/>
          <a:p>
            <a:pPr algn="l" rtl="0" eaLnBrk="1" hangingPunct="1"/>
            <a:r>
              <a:rPr lang="fr-FR" altLang="fr-FR" sz="4400">
                <a:cs typeface="Majalla UI"/>
              </a:rPr>
              <a:t>Le micro-dialogue est l’élément déclencheur à l’oral .</a:t>
            </a:r>
          </a:p>
        </p:txBody>
      </p:sp>
    </p:spTree>
    <p:extLst>
      <p:ext uri="{BB962C8B-B14F-4D97-AF65-F5344CB8AC3E}">
        <p14:creationId xmlns:p14="http://schemas.microsoft.com/office/powerpoint/2010/main" val="2827413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1596D9F1-7EE5-4BD1-ADA8-00FE6E823B5D}"/>
              </a:ext>
            </a:extLst>
          </p:cNvPr>
          <p:cNvSpPr>
            <a:spLocks noGrp="1"/>
          </p:cNvSpPr>
          <p:nvPr>
            <p:ph type="title"/>
          </p:nvPr>
        </p:nvSpPr>
        <p:spPr/>
        <p:txBody>
          <a:bodyPr/>
          <a:lstStyle/>
          <a:p>
            <a:pPr eaLnBrk="1" hangingPunct="1"/>
            <a:r>
              <a:rPr lang="fr-FR" altLang="fr-FR">
                <a:cs typeface="Traditional Arabic" pitchFamily="2" charset="0"/>
              </a:rPr>
              <a:t>Le support:</a:t>
            </a:r>
          </a:p>
        </p:txBody>
      </p:sp>
      <p:sp>
        <p:nvSpPr>
          <p:cNvPr id="17411" name="Espace réservé du contenu 2">
            <a:extLst>
              <a:ext uri="{FF2B5EF4-FFF2-40B4-BE49-F238E27FC236}">
                <a16:creationId xmlns:a16="http://schemas.microsoft.com/office/drawing/2014/main" id="{7D07A067-F912-472E-97FF-8E103677CCC4}"/>
              </a:ext>
            </a:extLst>
          </p:cNvPr>
          <p:cNvSpPr>
            <a:spLocks noGrp="1"/>
          </p:cNvSpPr>
          <p:nvPr>
            <p:ph idx="1"/>
          </p:nvPr>
        </p:nvSpPr>
        <p:spPr/>
        <p:txBody>
          <a:bodyPr/>
          <a:lstStyle/>
          <a:p>
            <a:pPr algn="l" rtl="0" eaLnBrk="1" hangingPunct="1"/>
            <a:r>
              <a:rPr lang="fr-FR" altLang="fr-FR">
                <a:cs typeface="Majalla UI"/>
              </a:rPr>
              <a:t>Le support d’une situation représente l’ensemble des éléments matériels qui sont présentés à l’élève :un contexte, des informations(des données), une fonction, une consigne</a:t>
            </a:r>
          </a:p>
        </p:txBody>
      </p:sp>
    </p:spTree>
    <p:extLst>
      <p:ext uri="{BB962C8B-B14F-4D97-AF65-F5344CB8AC3E}">
        <p14:creationId xmlns:p14="http://schemas.microsoft.com/office/powerpoint/2010/main" val="4258727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D4AE862-F3F7-4D8D-884F-AEE27F51DB0F}"/>
              </a:ext>
            </a:extLst>
          </p:cNvPr>
          <p:cNvSpPr>
            <a:spLocks noGrp="1"/>
          </p:cNvSpPr>
          <p:nvPr>
            <p:ph type="title"/>
          </p:nvPr>
        </p:nvSpPr>
        <p:spPr/>
        <p:txBody>
          <a:bodyPr/>
          <a:lstStyle/>
          <a:p>
            <a:pPr eaLnBrk="1" hangingPunct="1"/>
            <a:r>
              <a:rPr lang="fr-FR" altLang="fr-FR">
                <a:cs typeface="Traditional Arabic" pitchFamily="2" charset="0"/>
              </a:rPr>
              <a:t>Exploitation du matériel:</a:t>
            </a:r>
          </a:p>
        </p:txBody>
      </p:sp>
      <p:sp>
        <p:nvSpPr>
          <p:cNvPr id="18435" name="Espace réservé du contenu 2">
            <a:extLst>
              <a:ext uri="{FF2B5EF4-FFF2-40B4-BE49-F238E27FC236}">
                <a16:creationId xmlns:a16="http://schemas.microsoft.com/office/drawing/2014/main" id="{397F964F-E4B2-41BF-B8B7-3DFE74B2F993}"/>
              </a:ext>
            </a:extLst>
          </p:cNvPr>
          <p:cNvSpPr>
            <a:spLocks noGrp="1"/>
          </p:cNvSpPr>
          <p:nvPr>
            <p:ph idx="1"/>
          </p:nvPr>
        </p:nvSpPr>
        <p:spPr/>
        <p:txBody>
          <a:bodyPr/>
          <a:lstStyle/>
          <a:p>
            <a:pPr algn="l" rtl="0" eaLnBrk="1" hangingPunct="1"/>
            <a:r>
              <a:rPr lang="fr-FR" altLang="fr-FR">
                <a:cs typeface="Majalla UI"/>
              </a:rPr>
              <a:t>-faire observer le poster lié à la situation par les apprenants;</a:t>
            </a:r>
          </a:p>
          <a:p>
            <a:pPr algn="l" rtl="0" eaLnBrk="1" hangingPunct="1"/>
            <a:r>
              <a:rPr lang="fr-FR" altLang="fr-FR">
                <a:cs typeface="Majalla UI"/>
              </a:rPr>
              <a:t>- le décrire;</a:t>
            </a:r>
          </a:p>
          <a:p>
            <a:pPr algn="l" rtl="0" eaLnBrk="1" hangingPunct="1"/>
            <a:r>
              <a:rPr lang="fr-FR" altLang="fr-FR">
                <a:cs typeface="Majalla UI"/>
              </a:rPr>
              <a:t>- identifier les personnages, les objets connus, les lieux..</a:t>
            </a:r>
          </a:p>
          <a:p>
            <a:pPr algn="l" rtl="0" eaLnBrk="1" hangingPunct="1"/>
            <a:r>
              <a:rPr lang="fr-FR" altLang="fr-FR">
                <a:cs typeface="Majalla UI"/>
              </a:rPr>
              <a:t>- identifier les actions entreprises par les personnages (parler de ce qu’ils font)</a:t>
            </a:r>
          </a:p>
          <a:p>
            <a:pPr algn="l" rtl="0" eaLnBrk="1" hangingPunct="1"/>
            <a:r>
              <a:rPr lang="fr-FR" altLang="fr-FR">
                <a:cs typeface="Majalla UI"/>
              </a:rPr>
              <a:t>- formuler des hypothèses sur les échanges entre les partenaires de l’action représenté dans l’image </a:t>
            </a:r>
          </a:p>
        </p:txBody>
      </p:sp>
    </p:spTree>
    <p:extLst>
      <p:ext uri="{BB962C8B-B14F-4D97-AF65-F5344CB8AC3E}">
        <p14:creationId xmlns:p14="http://schemas.microsoft.com/office/powerpoint/2010/main" val="3215697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0"/>
            <a:ext cx="8363272" cy="1427163"/>
          </a:xfrm>
        </p:spPr>
        <p:txBody>
          <a:bodyPr>
            <a:normAutofit fontScale="90000"/>
          </a:bodyPr>
          <a:lstStyle/>
          <a:p>
            <a:pPr eaLnBrk="1" hangingPunct="1">
              <a:defRPr/>
            </a:pPr>
            <a:r>
              <a:rPr lang="fr-FR" sz="4800" b="1" dirty="0">
                <a:latin typeface="Vivaldi" pitchFamily="66" charset="0"/>
              </a:rPr>
              <a:t>Démarche didactique de la compréhension orale:</a:t>
            </a:r>
          </a:p>
        </p:txBody>
      </p:sp>
      <p:sp>
        <p:nvSpPr>
          <p:cNvPr id="3" name="Espace réservé du contenu 2"/>
          <p:cNvSpPr>
            <a:spLocks noGrp="1"/>
          </p:cNvSpPr>
          <p:nvPr>
            <p:ph idx="1"/>
          </p:nvPr>
        </p:nvSpPr>
        <p:spPr>
          <a:xfrm>
            <a:off x="0" y="1427163"/>
            <a:ext cx="9144000" cy="5430837"/>
          </a:xfrm>
        </p:spPr>
        <p:txBody>
          <a:bodyPr/>
          <a:lstStyle/>
          <a:p>
            <a:pPr eaLnBrk="1" hangingPunct="1"/>
            <a:r>
              <a:rPr lang="fr-FR" sz="3200" b="1" dirty="0">
                <a:latin typeface="Centaur" pitchFamily="18" charset="0"/>
              </a:rPr>
              <a:t>L’acte de l’écoute n’est pas banal en langue étrangère . Pour assurer la compréhension du document , il faut suivre les étapes suivantes:</a:t>
            </a:r>
          </a:p>
          <a:p>
            <a:pPr eaLnBrk="1" hangingPunct="1"/>
            <a:r>
              <a:rPr lang="fr-FR" sz="3200" b="1" u="sng" dirty="0">
                <a:solidFill>
                  <a:schemeClr val="accent4">
                    <a:lumMod val="75000"/>
                  </a:schemeClr>
                </a:solidFill>
                <a:latin typeface="Centaur" pitchFamily="18" charset="0"/>
              </a:rPr>
              <a:t>Activité de pré écoute: </a:t>
            </a:r>
            <a:r>
              <a:rPr lang="fr-FR" sz="3200" b="1" dirty="0">
                <a:latin typeface="Centaur" pitchFamily="18" charset="0"/>
              </a:rPr>
              <a:t>Comme remue-méninge ,</a:t>
            </a:r>
          </a:p>
          <a:p>
            <a:pPr eaLnBrk="1" hangingPunct="1"/>
            <a:r>
              <a:rPr lang="fr-FR" sz="3200" b="1" u="sng" dirty="0">
                <a:solidFill>
                  <a:schemeClr val="accent4">
                    <a:lumMod val="75000"/>
                  </a:schemeClr>
                </a:solidFill>
                <a:latin typeface="Centaur" pitchFamily="18" charset="0"/>
              </a:rPr>
              <a:t>Première écoute/Compréhension globale</a:t>
            </a:r>
            <a:r>
              <a:rPr lang="fr-FR" sz="3200" b="1" u="sng" dirty="0">
                <a:latin typeface="Centaur" pitchFamily="18" charset="0"/>
              </a:rPr>
              <a:t>: </a:t>
            </a:r>
            <a:r>
              <a:rPr lang="fr-FR" sz="3200" b="1" dirty="0">
                <a:latin typeface="Centaur" pitchFamily="18" charset="0"/>
              </a:rPr>
              <a:t>dans cette étape, l’élève est invité à identifier des  choses simples </a:t>
            </a:r>
            <a:r>
              <a:rPr lang="fr-FR" sz="3200" b="1" dirty="0">
                <a:latin typeface="Centaur" pitchFamily="18" charset="0"/>
                <a:cs typeface="Arabic Transparent" pitchFamily="2" charset="0"/>
              </a:rPr>
              <a:t>(la nature du document, les interlocuteurs, le lieu, le sujet du documentaire…) .</a:t>
            </a:r>
            <a:endParaRPr lang="fr-FR" sz="3200" b="1" dirty="0">
              <a:latin typeface="Centaur" pitchFamily="18" charset="0"/>
            </a:endParaRPr>
          </a:p>
          <a:p>
            <a:pPr eaLnBrk="1" hangingPunct="1"/>
            <a:endParaRPr lang="fr-FR" sz="3200" b="1" dirty="0">
              <a:latin typeface="Centaur" pitchFamily="18" charset="0"/>
            </a:endParaRPr>
          </a:p>
          <a:p>
            <a:pPr eaLnBrk="1" hangingPunct="1"/>
            <a:endParaRPr lang="fr-FR" sz="3200" b="1" dirty="0">
              <a:latin typeface="Centaur" pitchFamily="18" charset="0"/>
            </a:endParaRPr>
          </a:p>
        </p:txBody>
      </p:sp>
      <p:sp>
        <p:nvSpPr>
          <p:cNvPr id="4" name="Espace réservé de la date 3"/>
          <p:cNvSpPr>
            <a:spLocks noGrp="1"/>
          </p:cNvSpPr>
          <p:nvPr>
            <p:ph type="dt" sz="half" idx="10"/>
          </p:nvPr>
        </p:nvSpPr>
        <p:spPr/>
        <p:txBody>
          <a:bodyPr/>
          <a:lstStyle/>
          <a:p>
            <a:fld id="{E63F57DE-41E6-4284-9DB1-58963E261CB7}" type="datetime1">
              <a:rPr lang="fr-FR" smtClean="0"/>
              <a:pPr/>
              <a:t>26/12/2017</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50" y="361278"/>
            <a:ext cx="8858250" cy="6500812"/>
          </a:xfrm>
        </p:spPr>
        <p:txBody>
          <a:bodyPr/>
          <a:lstStyle/>
          <a:p>
            <a:pPr eaLnBrk="1" hangingPunct="1"/>
            <a:r>
              <a:rPr lang="fr-FR" sz="3600" b="1" u="sng" dirty="0">
                <a:solidFill>
                  <a:schemeClr val="accent4">
                    <a:lumMod val="75000"/>
                  </a:schemeClr>
                </a:solidFill>
                <a:latin typeface="Centaur" pitchFamily="18" charset="0"/>
              </a:rPr>
              <a:t>Deuxième écoute/Compréhension fine</a:t>
            </a:r>
            <a:r>
              <a:rPr lang="fr-FR" sz="3600" b="1" u="sng" dirty="0">
                <a:latin typeface="Centaur" pitchFamily="18" charset="0"/>
              </a:rPr>
              <a:t>: </a:t>
            </a:r>
            <a:r>
              <a:rPr lang="fr-FR" sz="3600" dirty="0">
                <a:latin typeface="Centaur" pitchFamily="18" charset="0"/>
              </a:rPr>
              <a:t>cette étape se focalise sur la vérification des hypothèses et le repérage de notions plus précises </a:t>
            </a:r>
            <a:r>
              <a:rPr lang="fr-FR" sz="3600" dirty="0">
                <a:latin typeface="Centaur" pitchFamily="18" charset="0"/>
                <a:cs typeface="Arabic Transparent" pitchFamily="2" charset="0"/>
              </a:rPr>
              <a:t>(description d’une personne ou d’un objet, argument, chronologie d’un récit…)</a:t>
            </a:r>
          </a:p>
          <a:p>
            <a:pPr eaLnBrk="1" hangingPunct="1"/>
            <a:r>
              <a:rPr lang="fr-FR" sz="4800" b="1" dirty="0">
                <a:latin typeface="Centaur" pitchFamily="18" charset="0"/>
                <a:cs typeface="Arabic Transparent" pitchFamily="2" charset="0"/>
              </a:rPr>
              <a:t>La compréhension orale proprement dite est à présent terminée.</a:t>
            </a:r>
          </a:p>
          <a:p>
            <a:pPr eaLnBrk="1" hangingPunct="1"/>
            <a:r>
              <a:rPr lang="fr-FR" sz="4800" b="1" dirty="0">
                <a:latin typeface="Centaur" pitchFamily="18" charset="0"/>
                <a:cs typeface="Arabic Transparent" pitchFamily="2" charset="0"/>
              </a:rPr>
              <a:t> Elle est prolongée à travers les activités de production orale.</a:t>
            </a:r>
          </a:p>
          <a:p>
            <a:pPr eaLnBrk="1" hangingPunct="1"/>
            <a:endParaRPr lang="fr-FR" sz="3600" dirty="0">
              <a:latin typeface="Centaur" pitchFamily="18" charset="0"/>
            </a:endParaRPr>
          </a:p>
        </p:txBody>
      </p:sp>
      <p:sp>
        <p:nvSpPr>
          <p:cNvPr id="4" name="Espace réservé de la date 3"/>
          <p:cNvSpPr>
            <a:spLocks noGrp="1"/>
          </p:cNvSpPr>
          <p:nvPr>
            <p:ph type="dt" sz="half" idx="10"/>
          </p:nvPr>
        </p:nvSpPr>
        <p:spPr/>
        <p:txBody>
          <a:bodyPr/>
          <a:lstStyle/>
          <a:p>
            <a:fld id="{10D3E979-6E73-4779-9947-0E43060ADFA3}" type="datetime1">
              <a:rPr lang="fr-FR" smtClean="0"/>
              <a:pPr/>
              <a:t>26/12/2017</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50" y="0"/>
            <a:ext cx="8858250" cy="1427163"/>
          </a:xfrm>
        </p:spPr>
        <p:txBody>
          <a:bodyPr>
            <a:normAutofit fontScale="90000"/>
          </a:bodyPr>
          <a:lstStyle/>
          <a:p>
            <a:pPr eaLnBrk="1" hangingPunct="1">
              <a:defRPr/>
            </a:pPr>
            <a:r>
              <a:rPr lang="fr-FR" sz="6000" b="1" dirty="0">
                <a:latin typeface="Vivaldi" pitchFamily="66" charset="0"/>
              </a:rPr>
              <a:t>Quelques conseils à prendre en considération:</a:t>
            </a:r>
          </a:p>
        </p:txBody>
      </p:sp>
      <p:sp>
        <p:nvSpPr>
          <p:cNvPr id="3" name="Espace réservé du contenu 2"/>
          <p:cNvSpPr>
            <a:spLocks noGrp="1"/>
          </p:cNvSpPr>
          <p:nvPr>
            <p:ph idx="1"/>
          </p:nvPr>
        </p:nvSpPr>
        <p:spPr>
          <a:xfrm>
            <a:off x="0" y="1427163"/>
            <a:ext cx="9144000" cy="3641725"/>
          </a:xfrm>
        </p:spPr>
        <p:txBody>
          <a:bodyPr/>
          <a:lstStyle/>
          <a:p>
            <a:pPr eaLnBrk="1" hangingPunct="1"/>
            <a:r>
              <a:rPr lang="fr-FR" sz="5400" b="1" dirty="0">
                <a:latin typeface="Centaur" pitchFamily="18" charset="0"/>
              </a:rPr>
              <a:t>Pour aider les élèves à élucider le sens, il faut prendre en ligne de compte les considérations suivantes :</a:t>
            </a:r>
          </a:p>
          <a:p>
            <a:pPr eaLnBrk="1" hangingPunct="1">
              <a:buFont typeface="Wingdings" pitchFamily="2" charset="2"/>
              <a:buNone/>
            </a:pPr>
            <a:endParaRPr lang="fr-FR" sz="3600" dirty="0">
              <a:latin typeface="Centaur" pitchFamily="18" charset="0"/>
            </a:endParaRPr>
          </a:p>
        </p:txBody>
      </p:sp>
      <p:sp>
        <p:nvSpPr>
          <p:cNvPr id="4" name="Espace réservé de la date 3"/>
          <p:cNvSpPr>
            <a:spLocks noGrp="1"/>
          </p:cNvSpPr>
          <p:nvPr>
            <p:ph type="dt" sz="half" idx="10"/>
          </p:nvPr>
        </p:nvSpPr>
        <p:spPr/>
        <p:txBody>
          <a:bodyPr/>
          <a:lstStyle/>
          <a:p>
            <a:fld id="{5DD6AC26-E12F-419E-A884-8C589B41055F}" type="datetime1">
              <a:rPr lang="fr-FR" smtClean="0"/>
              <a:pPr/>
              <a:t>26/12/2017</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lstStyle/>
          <a:p>
            <a:pPr eaLnBrk="1" hangingPunct="1"/>
            <a:r>
              <a:rPr lang="fr-FR" sz="3200" b="1" dirty="0">
                <a:latin typeface="Centaur" pitchFamily="18" charset="0"/>
              </a:rPr>
              <a:t>Ne pas poser des questions exigeant une réponse trop longue.</a:t>
            </a:r>
          </a:p>
          <a:p>
            <a:pPr eaLnBrk="1" hangingPunct="1"/>
            <a:r>
              <a:rPr lang="fr-FR" sz="3200" b="1" dirty="0">
                <a:latin typeface="Centaur" pitchFamily="18" charset="0"/>
              </a:rPr>
              <a:t>_ Corriger l’expression orale et demander des reformulations.</a:t>
            </a:r>
          </a:p>
          <a:p>
            <a:pPr eaLnBrk="1" hangingPunct="1"/>
            <a:r>
              <a:rPr lang="fr-FR" sz="3200" b="1" dirty="0">
                <a:latin typeface="Centaur" pitchFamily="18" charset="0"/>
              </a:rPr>
              <a:t>_ Ne pas évaluer l’orthographe ou la syntaxe dans les réponses, car ils correspondent à un autre objectif.</a:t>
            </a:r>
          </a:p>
          <a:p>
            <a:pPr eaLnBrk="1" hangingPunct="1"/>
            <a:r>
              <a:rPr lang="fr-FR" sz="3200" b="1" dirty="0">
                <a:latin typeface="Centaur" pitchFamily="18" charset="0"/>
              </a:rPr>
              <a:t>Eviter les questions sans aucun intérêt communicatif.</a:t>
            </a:r>
          </a:p>
          <a:p>
            <a:pPr eaLnBrk="1" hangingPunct="1"/>
            <a:r>
              <a:rPr lang="fr-FR" sz="3200" b="1" dirty="0">
                <a:latin typeface="Centaur" pitchFamily="18" charset="0"/>
              </a:rPr>
              <a:t>Dans le cas où une réponse d’un apprenant est fausse, il est important de ne pas corriger soi-même, on peut faire réécouter une séquence du dialogue qui aide l’apprenant à se corriger lui-même</a:t>
            </a:r>
          </a:p>
          <a:p>
            <a:pPr eaLnBrk="1" hangingPunct="1"/>
            <a:endParaRPr lang="fr-FR" sz="3200" b="1" dirty="0">
              <a:latin typeface="Centaur" pitchFamily="18" charset="0"/>
            </a:endParaRPr>
          </a:p>
        </p:txBody>
      </p:sp>
      <p:sp>
        <p:nvSpPr>
          <p:cNvPr id="4" name="Espace réservé de la date 3"/>
          <p:cNvSpPr>
            <a:spLocks noGrp="1"/>
          </p:cNvSpPr>
          <p:nvPr>
            <p:ph type="dt" sz="half" idx="10"/>
          </p:nvPr>
        </p:nvSpPr>
        <p:spPr/>
        <p:txBody>
          <a:bodyPr/>
          <a:lstStyle/>
          <a:p>
            <a:fld id="{FBC32D38-1D0F-46A3-B80B-484C7F215C7C}" type="datetime1">
              <a:rPr lang="fr-FR" smtClean="0"/>
              <a:pPr/>
              <a:t>26/12/2017</a:t>
            </a:fld>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a:bodyPr>
          <a:lstStyle/>
          <a:p>
            <a:pPr marL="0" indent="0" algn="ctr">
              <a:buNone/>
            </a:pPr>
            <a:endParaRPr lang="fr-FR" sz="7200" b="1" dirty="0"/>
          </a:p>
          <a:p>
            <a:pPr marL="0" indent="0" algn="ctr">
              <a:buNone/>
            </a:pPr>
            <a:r>
              <a:rPr lang="fr-FR" sz="7200" b="1" dirty="0"/>
              <a:t>La lecture</a:t>
            </a:r>
          </a:p>
        </p:txBody>
      </p:sp>
      <p:sp>
        <p:nvSpPr>
          <p:cNvPr id="4" name="Espace réservé de la date 3"/>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2696557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buNone/>
            </a:pPr>
            <a:r>
              <a:rPr lang="fr-FR" sz="2800" dirty="0"/>
              <a:t>		Le concept de </a:t>
            </a:r>
            <a:r>
              <a:rPr lang="fr-FR" sz="2800" b="1" dirty="0">
                <a:solidFill>
                  <a:srgbClr val="0033CC"/>
                </a:solidFill>
              </a:rPr>
              <a:t>la lecture </a:t>
            </a:r>
            <a:r>
              <a:rPr lang="fr-FR" sz="2800" dirty="0"/>
              <a:t>a évolué et les définitions que nous citerons ci-après reflètent clairement ce constat.</a:t>
            </a:r>
          </a:p>
          <a:p>
            <a:pPr>
              <a:buNone/>
            </a:pPr>
            <a:r>
              <a:rPr lang="fr-FR" sz="2800" dirty="0"/>
              <a:t>		En 1949 </a:t>
            </a:r>
            <a:r>
              <a:rPr lang="fr-FR" sz="2800" b="1" dirty="0">
                <a:solidFill>
                  <a:srgbClr val="0033CC"/>
                </a:solidFill>
              </a:rPr>
              <a:t>Borel </a:t>
            </a:r>
            <a:r>
              <a:rPr lang="fr-FR" sz="2800" b="1" dirty="0" err="1">
                <a:solidFill>
                  <a:srgbClr val="0033CC"/>
                </a:solidFill>
              </a:rPr>
              <a:t>Mairzonny</a:t>
            </a:r>
            <a:r>
              <a:rPr lang="fr-FR" sz="2800" b="1" dirty="0">
                <a:solidFill>
                  <a:srgbClr val="0033CC"/>
                </a:solidFill>
              </a:rPr>
              <a:t> </a:t>
            </a:r>
            <a:r>
              <a:rPr lang="fr-FR" sz="2800" dirty="0"/>
              <a:t>écrit: « </a:t>
            </a:r>
            <a:r>
              <a:rPr lang="fr-FR" sz="2800" dirty="0">
                <a:solidFill>
                  <a:srgbClr val="FF0000"/>
                </a:solidFill>
              </a:rPr>
              <a:t>lire ,c’est devant un signe écrit ,retrouver sa sonorisation </a:t>
            </a:r>
            <a:r>
              <a:rPr lang="fr-FR" sz="2800" dirty="0"/>
              <a:t>. »</a:t>
            </a:r>
          </a:p>
          <a:p>
            <a:pPr>
              <a:buNone/>
            </a:pPr>
            <a:r>
              <a:rPr lang="fr-FR" sz="2800" dirty="0"/>
              <a:t>		De ce fait ,la lecture a été perçue uniquement comme un processus visuel, et le bon lecteur alors était celui qui pouvait lire un texte sans se tromper</a:t>
            </a:r>
            <a:r>
              <a:rPr lang="fr-FR" dirty="0"/>
              <a:t> .</a:t>
            </a:r>
          </a:p>
          <a:p>
            <a:endParaRPr lang="fr-FR" dirty="0"/>
          </a:p>
        </p:txBody>
      </p:sp>
      <p:sp>
        <p:nvSpPr>
          <p:cNvPr id="3" name="Titre 2"/>
          <p:cNvSpPr>
            <a:spLocks noGrp="1"/>
          </p:cNvSpPr>
          <p:nvPr>
            <p:ph type="title"/>
          </p:nvPr>
        </p:nvSpPr>
        <p:spPr>
          <a:xfrm>
            <a:off x="457200" y="260648"/>
            <a:ext cx="8229600" cy="1143000"/>
          </a:xfrm>
          <a:blipFill>
            <a:blip r:embed="rId2"/>
            <a:tile tx="0" ty="0" sx="100000" sy="100000" flip="none" algn="tl"/>
          </a:blipFill>
        </p:spPr>
        <p:style>
          <a:lnRef idx="2">
            <a:schemeClr val="dk1"/>
          </a:lnRef>
          <a:fillRef idx="1">
            <a:schemeClr val="lt1"/>
          </a:fillRef>
          <a:effectRef idx="0">
            <a:schemeClr val="dk1"/>
          </a:effectRef>
          <a:fontRef idx="minor">
            <a:schemeClr val="dk1"/>
          </a:fontRef>
        </p:style>
        <p:txBody>
          <a:bodyPr>
            <a:noAutofit/>
          </a:bodyPr>
          <a:lstStyle/>
          <a:p>
            <a:pPr marL="1028700" indent="-1028700" algn="ctr"/>
            <a:r>
              <a:rPr lang="fr-FR" sz="4800" dirty="0">
                <a:solidFill>
                  <a:srgbClr val="FF0000"/>
                </a:solidFill>
                <a:highlight>
                  <a:srgbClr val="FFFF00"/>
                </a:highlight>
              </a:rPr>
              <a:t>Définition de l’acte de lire</a:t>
            </a:r>
            <a:r>
              <a:rPr lang="fr-FR" sz="4800" dirty="0">
                <a:solidFill>
                  <a:srgbClr val="FF0000"/>
                </a:solidFill>
              </a:rPr>
              <a:t>:</a:t>
            </a:r>
          </a:p>
        </p:txBody>
      </p:sp>
    </p:spTree>
    <p:extLst>
      <p:ext uri="{BB962C8B-B14F-4D97-AF65-F5344CB8AC3E}">
        <p14:creationId xmlns:p14="http://schemas.microsoft.com/office/powerpoint/2010/main" val="3813330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0" y="1935480"/>
            <a:ext cx="8892480" cy="4661872"/>
          </a:xfrm>
        </p:spPr>
        <p:txBody>
          <a:bodyPr>
            <a:normAutofit/>
          </a:bodyPr>
          <a:lstStyle/>
          <a:p>
            <a:pPr>
              <a:buNone/>
            </a:pPr>
            <a:r>
              <a:rPr lang="fr-FR" sz="2800" dirty="0"/>
              <a:t>		En 1960 </a:t>
            </a:r>
            <a:r>
              <a:rPr lang="fr-FR" sz="2800" b="1" dirty="0">
                <a:solidFill>
                  <a:srgbClr val="0033CC"/>
                </a:solidFill>
              </a:rPr>
              <a:t>Borel </a:t>
            </a:r>
            <a:r>
              <a:rPr lang="fr-FR" sz="2800" b="1" dirty="0" err="1">
                <a:solidFill>
                  <a:srgbClr val="0033CC"/>
                </a:solidFill>
              </a:rPr>
              <a:t>Mairzonny</a:t>
            </a:r>
            <a:r>
              <a:rPr lang="fr-FR" sz="2800" b="1" dirty="0">
                <a:solidFill>
                  <a:srgbClr val="0033CC"/>
                </a:solidFill>
              </a:rPr>
              <a:t> </a:t>
            </a:r>
            <a:r>
              <a:rPr lang="fr-FR" sz="2800" dirty="0"/>
              <a:t>précisait : « </a:t>
            </a:r>
            <a:r>
              <a:rPr lang="fr-FR" sz="2800" dirty="0">
                <a:solidFill>
                  <a:srgbClr val="FF0000"/>
                </a:solidFill>
              </a:rPr>
              <a:t>lire</a:t>
            </a:r>
            <a:r>
              <a:rPr lang="fr-FR" sz="2800" dirty="0"/>
              <a:t> </a:t>
            </a:r>
            <a:r>
              <a:rPr lang="fr-FR" sz="2800" dirty="0">
                <a:solidFill>
                  <a:srgbClr val="FF0000"/>
                </a:solidFill>
              </a:rPr>
              <a:t>oralement, c’est devant un signe écrit ,retrouver sa sonorisation porteuse de sens </a:t>
            </a:r>
            <a:r>
              <a:rPr lang="fr-FR" sz="2800" dirty="0"/>
              <a:t>. »</a:t>
            </a:r>
          </a:p>
          <a:p>
            <a:pPr>
              <a:buNone/>
            </a:pPr>
            <a:r>
              <a:rPr lang="fr-FR" sz="2800" dirty="0"/>
              <a:t>		Cette seconde définition de l’acte de lire insiste sur l’importance de compréhension lors de la lecture cela implique que la lecture est une opération de synthèse qui permet de lier des groupes de mots non de les juxtaposer. C’est établir entre ces groupes des relations  nécessaires :causales de temps, d’espace..</a:t>
            </a:r>
            <a:endParaRPr lang="fr-FR" dirty="0"/>
          </a:p>
        </p:txBody>
      </p:sp>
      <p:sp>
        <p:nvSpPr>
          <p:cNvPr id="3" name="Titre 2"/>
          <p:cNvSpPr>
            <a:spLocks noGrp="1"/>
          </p:cNvSpPr>
          <p:nvPr>
            <p:ph type="title"/>
          </p:nvPr>
        </p:nvSpPr>
        <p:spPr/>
        <p:txBody>
          <a:bodyPr/>
          <a:lstStyle/>
          <a:p>
            <a:r>
              <a:rPr lang="fr-FR" dirty="0"/>
              <a:t>(suite)</a:t>
            </a:r>
          </a:p>
        </p:txBody>
      </p:sp>
    </p:spTree>
    <p:extLst>
      <p:ext uri="{BB962C8B-B14F-4D97-AF65-F5344CB8AC3E}">
        <p14:creationId xmlns:p14="http://schemas.microsoft.com/office/powerpoint/2010/main" val="304504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 calcmode="lin" valueType="num">
                                      <p:cBhvr additive="base">
                                        <p:cTn id="1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Statuts du français au Maroc (1)</a:t>
            </a:r>
          </a:p>
        </p:txBody>
      </p:sp>
      <p:sp>
        <p:nvSpPr>
          <p:cNvPr id="3" name="Espace réservé du contenu 2"/>
          <p:cNvSpPr>
            <a:spLocks noGrp="1"/>
          </p:cNvSpPr>
          <p:nvPr>
            <p:ph idx="1"/>
          </p:nvPr>
        </p:nvSpPr>
        <p:spPr/>
        <p:txBody>
          <a:bodyPr/>
          <a:lstStyle/>
          <a:p>
            <a:pPr algn="just"/>
            <a:r>
              <a:rPr lang="fr-FR" sz="3200" b="1" dirty="0"/>
              <a:t>Depuis la signature du traité de Fès, le 30 mars 1912 jusqu'à la proclamation de l'indépendance le 2 mars 1956, le français était la langue officielle du régime du protectorat et de ses institutions.</a:t>
            </a:r>
          </a:p>
          <a:p>
            <a:pPr algn="just"/>
            <a:r>
              <a:rPr lang="fr-FR" sz="3200" b="1" dirty="0"/>
              <a:t>A la veille de l’indépendance, la seule langue d’enseignement ou presque était le français. </a:t>
            </a:r>
          </a:p>
          <a:p>
            <a:endParaRPr lang="fr-FR" dirty="0"/>
          </a:p>
        </p:txBody>
      </p:sp>
      <p:sp>
        <p:nvSpPr>
          <p:cNvPr id="4" name="Espace réservé du numéro de diapositive 3"/>
          <p:cNvSpPr>
            <a:spLocks noGrp="1"/>
          </p:cNvSpPr>
          <p:nvPr>
            <p:ph type="sldNum" sz="quarter" idx="12"/>
          </p:nvPr>
        </p:nvSpPr>
        <p:spPr/>
        <p:txBody>
          <a:bodyPr/>
          <a:lstStyle/>
          <a:p>
            <a:fld id="{2AD7BD17-32AF-47C6-8D0D-A785A807C1D3}" type="slidenum">
              <a:rPr lang="fr-FR" smtClean="0"/>
              <a:pPr/>
              <a:t>3</a:t>
            </a:fld>
            <a:endParaRPr lang="fr-FR" dirty="0"/>
          </a:p>
        </p:txBody>
      </p:sp>
    </p:spTree>
    <p:extLst>
      <p:ext uri="{BB962C8B-B14F-4D97-AF65-F5344CB8AC3E}">
        <p14:creationId xmlns:p14="http://schemas.microsoft.com/office/powerpoint/2010/main" val="8121955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sz="2800" dirty="0"/>
              <a:t>Récemment et selon la conception de </a:t>
            </a:r>
            <a:r>
              <a:rPr lang="fr-FR" sz="2800" b="1" dirty="0" err="1">
                <a:solidFill>
                  <a:srgbClr val="0033CC"/>
                </a:solidFill>
              </a:rPr>
              <a:t>Giasson</a:t>
            </a:r>
            <a:r>
              <a:rPr lang="fr-FR" sz="2800" dirty="0"/>
              <a:t> , </a:t>
            </a:r>
            <a:r>
              <a:rPr lang="fr-FR" sz="2800" dirty="0">
                <a:solidFill>
                  <a:srgbClr val="FF0000"/>
                </a:solidFill>
              </a:rPr>
              <a:t>« l’acte de lire est perçu comme un processus de langage qui fait appel à des stratégies d’anticipation ,de confirmation et d’intégration .il est aussi perçu comme un processus de communication ,un processus actif et interactif.»</a:t>
            </a:r>
          </a:p>
          <a:p>
            <a:endParaRPr lang="fr-FR" dirty="0"/>
          </a:p>
        </p:txBody>
      </p:sp>
      <p:sp>
        <p:nvSpPr>
          <p:cNvPr id="3" name="Titre 2"/>
          <p:cNvSpPr>
            <a:spLocks noGrp="1"/>
          </p:cNvSpPr>
          <p:nvPr>
            <p:ph type="title"/>
          </p:nvPr>
        </p:nvSpPr>
        <p:spPr/>
        <p:txBody>
          <a:bodyPr/>
          <a:lstStyle/>
          <a:p>
            <a:r>
              <a:rPr lang="fr-FR" dirty="0"/>
              <a:t>(suite)</a:t>
            </a:r>
          </a:p>
        </p:txBody>
      </p:sp>
    </p:spTree>
    <p:extLst>
      <p:ext uri="{BB962C8B-B14F-4D97-AF65-F5344CB8AC3E}">
        <p14:creationId xmlns:p14="http://schemas.microsoft.com/office/powerpoint/2010/main" val="395446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buNone/>
            </a:pPr>
            <a:r>
              <a:rPr lang="fr-FR" sz="2800" dirty="0"/>
              <a:t>		À partir de cette troisième définition nous pouvons dire que la tache de lire un message écrit ne s’achève pas une fois sa compréhension est assurée :le lecteur interagit avec le message écrit il donne son opinion ,il accepte ,il refuse .</a:t>
            </a:r>
          </a:p>
          <a:p>
            <a:pPr>
              <a:buNone/>
            </a:pPr>
            <a:r>
              <a:rPr lang="fr-FR" sz="2800" dirty="0"/>
              <a:t>		Bref, la lecture est le point de départ d’une étape de raisonnement et de réflexion.  </a:t>
            </a:r>
          </a:p>
          <a:p>
            <a:endParaRPr lang="fr-FR" dirty="0"/>
          </a:p>
        </p:txBody>
      </p:sp>
      <p:sp>
        <p:nvSpPr>
          <p:cNvPr id="3" name="Titre 2"/>
          <p:cNvSpPr>
            <a:spLocks noGrp="1"/>
          </p:cNvSpPr>
          <p:nvPr>
            <p:ph type="title"/>
          </p:nvPr>
        </p:nvSpPr>
        <p:spPr/>
        <p:txBody>
          <a:bodyPr/>
          <a:lstStyle/>
          <a:p>
            <a:r>
              <a:rPr lang="fr-FR" dirty="0"/>
              <a:t>(suite)</a:t>
            </a:r>
          </a:p>
        </p:txBody>
      </p:sp>
    </p:spTree>
    <p:extLst>
      <p:ext uri="{BB962C8B-B14F-4D97-AF65-F5344CB8AC3E}">
        <p14:creationId xmlns:p14="http://schemas.microsoft.com/office/powerpoint/2010/main" val="58914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a:bodyPr>
          <a:lstStyle/>
          <a:p>
            <a:pPr algn="ctr"/>
            <a:r>
              <a:rPr lang="fr-FR" sz="5400" b="1" dirty="0">
                <a:solidFill>
                  <a:srgbClr val="FF0000"/>
                </a:solidFill>
              </a:rPr>
              <a:t>LA METHODOLOG</a:t>
            </a:r>
            <a:r>
              <a:rPr lang="fr-FR" sz="7200" b="1" dirty="0">
                <a:solidFill>
                  <a:srgbClr val="FF0000"/>
                </a:solidFill>
              </a:rPr>
              <a:t>IE</a:t>
            </a:r>
          </a:p>
        </p:txBody>
      </p:sp>
      <p:pic>
        <p:nvPicPr>
          <p:cNvPr id="4" name="Picture 5" descr="C:\Documents and Settings\Innovant2\Bureau\sdsd.bmp"/>
          <p:cNvPicPr>
            <a:picLocks noChangeAspect="1" noChangeArrowheads="1"/>
          </p:cNvPicPr>
          <p:nvPr/>
        </p:nvPicPr>
        <p:blipFill>
          <a:blip r:embed="rId2" cstate="print"/>
          <a:srcRect/>
          <a:stretch>
            <a:fillRect/>
          </a:stretch>
        </p:blipFill>
        <p:spPr bwMode="auto">
          <a:xfrm>
            <a:off x="715083" y="3356992"/>
            <a:ext cx="7950013" cy="3056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821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0 0  L 0.25 -0.33302  E" pathEditMode="relative" ptsTypes="">
                                      <p:cBhvr>
                                        <p:cTn id="6" dur="2000" fill="hold"/>
                                        <p:tgtEl>
                                          <p:spTgt spid="2">
                                            <p:txEl>
                                              <p:pRg st="0" end="0"/>
                                            </p:txEl>
                                          </p:spTgt>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grpId="1" nodeType="clickEffect">
                                  <p:stCondLst>
                                    <p:cond delay="0"/>
                                  </p:stCondLst>
                                  <p:childTnLst>
                                    <p:animMotion origin="layout" path="M 0 0  L 0.25 0.33302  E" pathEditMode="relative" ptsTypes="">
                                      <p:cBhvr>
                                        <p:cTn id="10" dur="2000" fill="hold"/>
                                        <p:tgtEl>
                                          <p:spTgt spid="2">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scene3d>
            <a:camera prst="perspectiveLeft"/>
            <a:lightRig rig="threePt" dir="t"/>
          </a:scene3d>
        </p:spPr>
        <p:txBody>
          <a:bodyPr>
            <a:noAutofit/>
          </a:bodyPr>
          <a:lstStyle/>
          <a:p>
            <a:r>
              <a:rPr lang="fr-FR" sz="11500" dirty="0">
                <a:solidFill>
                  <a:srgbClr val="FF0000"/>
                </a:solidFill>
              </a:rPr>
              <a:t>LA LECTURE EN  3AEP</a:t>
            </a:r>
          </a:p>
        </p:txBody>
      </p:sp>
      <p:sp>
        <p:nvSpPr>
          <p:cNvPr id="3" name="Sous-titre 2"/>
          <p:cNvSpPr>
            <a:spLocks noGrp="1"/>
          </p:cNvSpPr>
          <p:nvPr>
            <p:ph type="subTitle" idx="1"/>
          </p:nvPr>
        </p:nvSpPr>
        <p:spPr/>
        <p:txBody>
          <a:bodyPr/>
          <a:lstStyle/>
          <a:p>
            <a:r>
              <a:rPr lang="fr-FR" dirty="0"/>
              <a:t>1 </a:t>
            </a:r>
            <a:r>
              <a:rPr lang="fr-FR" dirty="0" err="1"/>
              <a:t>ere</a:t>
            </a:r>
            <a:r>
              <a:rPr lang="fr-FR" dirty="0"/>
              <a:t> année du cycle intermédiaire</a:t>
            </a:r>
          </a:p>
        </p:txBody>
      </p:sp>
    </p:spTree>
    <p:extLst>
      <p:ext uri="{BB962C8B-B14F-4D97-AF65-F5344CB8AC3E}">
        <p14:creationId xmlns:p14="http://schemas.microsoft.com/office/powerpoint/2010/main" val="1427822867"/>
      </p:ext>
    </p:extLst>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251520" y="692696"/>
            <a:ext cx="8892480" cy="5942724"/>
          </a:xfrm>
        </p:spPr>
        <p:txBody>
          <a:bodyPr>
            <a:noAutofit/>
          </a:bodyPr>
          <a:lstStyle/>
          <a:p>
            <a:pPr algn="l"/>
            <a:r>
              <a:rPr lang="fr-FR" sz="4800" b="1" dirty="0"/>
              <a:t>	</a:t>
            </a:r>
            <a:r>
              <a:rPr lang="fr-FR" sz="4400" b="1" dirty="0"/>
              <a:t>La 3AEP est une année charnière à l’école primaire pour l’enseignement de la langue française en général, et l’apprentissage de la lecture en particulier, à ce niveau l’apprenant entre progressivement dans la </a:t>
            </a:r>
            <a:r>
              <a:rPr lang="fr-FR" sz="4400" b="1" u="sng" dirty="0"/>
              <a:t>lecture d’une langue étrangère</a:t>
            </a:r>
            <a:r>
              <a:rPr lang="fr-FR" b="1" dirty="0"/>
              <a:t>. </a:t>
            </a:r>
            <a:endParaRPr lang="fr-FR" sz="4800" b="1" dirty="0"/>
          </a:p>
        </p:txBody>
      </p:sp>
    </p:spTree>
    <p:extLst>
      <p:ext uri="{BB962C8B-B14F-4D97-AF65-F5344CB8AC3E}">
        <p14:creationId xmlns:p14="http://schemas.microsoft.com/office/powerpoint/2010/main" val="3233952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p:txBody>
          <a:bodyPr/>
          <a:lstStyle/>
          <a:p>
            <a:r>
              <a:rPr lang="fr-FR" sz="4400" b="1" dirty="0"/>
              <a:t>Mettre en relation les lettres et les sons.</a:t>
            </a:r>
          </a:p>
          <a:p>
            <a:r>
              <a:rPr lang="fr-FR" sz="4400" b="1" dirty="0"/>
              <a:t>Identifier les mots familiers, prénoms, mots usuels, jours de la semaine, mois d’anniversaire….</a:t>
            </a:r>
          </a:p>
          <a:p>
            <a:endParaRPr lang="fr-FR" dirty="0"/>
          </a:p>
        </p:txBody>
      </p:sp>
      <p:sp>
        <p:nvSpPr>
          <p:cNvPr id="3" name="Titre 2"/>
          <p:cNvSpPr>
            <a:spLocks noGrp="1"/>
          </p:cNvSpPr>
          <p:nvPr>
            <p:ph type="title"/>
          </p:nvPr>
        </p:nvSpPr>
        <p:spPr>
          <a:xfrm>
            <a:off x="285720" y="285728"/>
            <a:ext cx="8229600" cy="1143000"/>
          </a:xfrm>
          <a:blipFill>
            <a:blip r:embed="rId2"/>
            <a:tile tx="0" ty="0" sx="100000" sy="100000" flip="none" algn="tl"/>
          </a:blipFill>
        </p:spPr>
        <p:style>
          <a:lnRef idx="2">
            <a:schemeClr val="dk1"/>
          </a:lnRef>
          <a:fillRef idx="1">
            <a:schemeClr val="lt1"/>
          </a:fillRef>
          <a:effectRef idx="0">
            <a:schemeClr val="dk1"/>
          </a:effectRef>
          <a:fontRef idx="minor">
            <a:schemeClr val="dk1"/>
          </a:fontRef>
        </p:style>
        <p:txBody>
          <a:bodyPr>
            <a:noAutofit/>
          </a:bodyPr>
          <a:lstStyle/>
          <a:p>
            <a:pPr marL="742950" indent="-742950" algn="ctr">
              <a:buFont typeface="+mj-lt"/>
              <a:buAutoNum type="arabicPeriod"/>
            </a:pPr>
            <a:r>
              <a:rPr lang="fr-FR" sz="4000" b="1" dirty="0">
                <a:solidFill>
                  <a:srgbClr val="FFFF00"/>
                </a:solidFill>
              </a:rPr>
              <a:t>Les compétences à développer en lecture:</a:t>
            </a:r>
          </a:p>
        </p:txBody>
      </p:sp>
    </p:spTree>
    <p:extLst>
      <p:ext uri="{BB962C8B-B14F-4D97-AF65-F5344CB8AC3E}">
        <p14:creationId xmlns:p14="http://schemas.microsoft.com/office/powerpoint/2010/main" val="30029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132856"/>
            <a:ext cx="8229600" cy="4191744"/>
          </a:xfrm>
        </p:spPr>
        <p:txBody>
          <a:bodyPr/>
          <a:lstStyle/>
          <a:p>
            <a:r>
              <a:rPr lang="fr-FR" b="1" dirty="0"/>
              <a:t>Au Maroc, pour apprendre la lecture aux apprenants on adopte </a:t>
            </a:r>
            <a:r>
              <a:rPr lang="fr-FR" b="1" dirty="0">
                <a:solidFill>
                  <a:srgbClr val="FF0000"/>
                </a:solidFill>
              </a:rPr>
              <a:t>une méthode mixte</a:t>
            </a:r>
          </a:p>
          <a:p>
            <a:pPr marL="0" indent="0" algn="ctr">
              <a:buNone/>
            </a:pPr>
            <a:r>
              <a:rPr lang="fr-FR" b="1" dirty="0">
                <a:solidFill>
                  <a:srgbClr val="FF0000"/>
                </a:solidFill>
              </a:rPr>
              <a:t>(méthode synthétique/syllabique)</a:t>
            </a:r>
          </a:p>
          <a:p>
            <a:pPr marL="0" indent="0" algn="ctr">
              <a:buNone/>
            </a:pPr>
            <a:r>
              <a:rPr lang="fr-FR" b="1" dirty="0">
                <a:solidFill>
                  <a:srgbClr val="FF0000"/>
                </a:solidFill>
              </a:rPr>
              <a:t> et (méthode globale/analytique</a:t>
            </a:r>
            <a:r>
              <a:rPr lang="fr-FR" dirty="0">
                <a:solidFill>
                  <a:srgbClr val="FF0000"/>
                </a:solidFill>
              </a:rPr>
              <a:t>)</a:t>
            </a:r>
          </a:p>
          <a:p>
            <a:endParaRPr lang="fr-FR" b="1" dirty="0"/>
          </a:p>
        </p:txBody>
      </p:sp>
      <p:sp>
        <p:nvSpPr>
          <p:cNvPr id="2" name="Titre 1"/>
          <p:cNvSpPr>
            <a:spLocks noGrp="1"/>
          </p:cNvSpPr>
          <p:nvPr>
            <p:ph type="title"/>
          </p:nvPr>
        </p:nvSpPr>
        <p:spPr/>
        <p:txBody>
          <a:bodyPr/>
          <a:lstStyle/>
          <a:p>
            <a:r>
              <a:rPr lang="fr-FR" dirty="0"/>
              <a:t>(suite)</a:t>
            </a:r>
          </a:p>
        </p:txBody>
      </p:sp>
    </p:spTree>
    <p:extLst>
      <p:ext uri="{BB962C8B-B14F-4D97-AF65-F5344CB8AC3E}">
        <p14:creationId xmlns:p14="http://schemas.microsoft.com/office/powerpoint/2010/main" val="251572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p:cNvSpPr>
            <a:spLocks noGrp="1"/>
          </p:cNvSpPr>
          <p:nvPr>
            <p:ph type="title"/>
          </p:nvPr>
        </p:nvSpPr>
        <p:spPr>
          <a:xfrm>
            <a:off x="0" y="188913"/>
            <a:ext cx="9144000" cy="1584325"/>
          </a:xfrm>
        </p:spPr>
        <p:txBody>
          <a:bodyPr/>
          <a:lstStyle/>
          <a:p>
            <a:r>
              <a:rPr lang="fr-FR" sz="4000" b="1" u="sng" dirty="0">
                <a:solidFill>
                  <a:srgbClr val="FF0000"/>
                </a:solidFill>
                <a:cs typeface="Times New Roman" pitchFamily="18" charset="0"/>
              </a:rPr>
              <a:t>LES DEMARCHES METHODOLOGIQUES</a:t>
            </a:r>
            <a:br>
              <a:rPr lang="en-US" dirty="0">
                <a:cs typeface="Times New Roman" pitchFamily="18" charset="0"/>
              </a:rPr>
            </a:br>
            <a:endParaRPr lang="ar-AE" dirty="0"/>
          </a:p>
        </p:txBody>
      </p:sp>
      <p:sp>
        <p:nvSpPr>
          <p:cNvPr id="16387" name="Espace réservé du contenu 2"/>
          <p:cNvSpPr>
            <a:spLocks noGrp="1"/>
          </p:cNvSpPr>
          <p:nvPr>
            <p:ph idx="1"/>
          </p:nvPr>
        </p:nvSpPr>
        <p:spPr>
          <a:xfrm>
            <a:off x="395288" y="1143000"/>
            <a:ext cx="8748712" cy="5429250"/>
          </a:xfrm>
          <a:solidFill>
            <a:schemeClr val="bg1"/>
          </a:solidFill>
        </p:spPr>
        <p:txBody>
          <a:bodyPr/>
          <a:lstStyle/>
          <a:p>
            <a:pPr algn="l" rtl="0">
              <a:buFont typeface="Arial" charset="0"/>
              <a:buNone/>
            </a:pPr>
            <a:r>
              <a:rPr lang="fr-FR" sz="3600" b="1" dirty="0">
                <a:solidFill>
                  <a:srgbClr val="0000FF"/>
                </a:solidFill>
                <a:cs typeface="Arial" charset="0"/>
              </a:rPr>
              <a:t>A)-    </a:t>
            </a:r>
            <a:r>
              <a:rPr lang="fr-FR" sz="3600" b="1" u="sng" dirty="0">
                <a:solidFill>
                  <a:srgbClr val="0000FF"/>
                </a:solidFill>
                <a:cs typeface="Arial" charset="0"/>
              </a:rPr>
              <a:t>Poésie : lecture diction</a:t>
            </a:r>
            <a:r>
              <a:rPr lang="fr-FR" sz="3600" u="sng" dirty="0">
                <a:solidFill>
                  <a:srgbClr val="0000FF"/>
                </a:solidFill>
                <a:cs typeface="Arial" charset="0"/>
              </a:rPr>
              <a:t> </a:t>
            </a:r>
            <a:endParaRPr lang="en-US" sz="3600" dirty="0">
              <a:solidFill>
                <a:srgbClr val="0000FF"/>
              </a:solidFill>
              <a:cs typeface="Arial" charset="0"/>
            </a:endParaRPr>
          </a:p>
          <a:p>
            <a:pPr algn="l" rtl="0">
              <a:buFont typeface="Arial" charset="0"/>
              <a:buNone/>
            </a:pPr>
            <a:endParaRPr lang="fr-FR" b="1" dirty="0">
              <a:solidFill>
                <a:srgbClr val="0070C0"/>
              </a:solidFill>
              <a:cs typeface="Arial" charset="0"/>
            </a:endParaRPr>
          </a:p>
          <a:p>
            <a:pPr algn="l" rtl="0">
              <a:buFont typeface="Arial" charset="0"/>
              <a:buNone/>
            </a:pPr>
            <a:r>
              <a:rPr lang="fr-FR" b="1" dirty="0">
                <a:solidFill>
                  <a:srgbClr val="0070C0"/>
                </a:solidFill>
                <a:cs typeface="Arial" charset="0"/>
              </a:rPr>
              <a:t>1)  </a:t>
            </a:r>
            <a:r>
              <a:rPr lang="fr-FR" b="1" u="sng" dirty="0">
                <a:solidFill>
                  <a:srgbClr val="0070C0"/>
                </a:solidFill>
                <a:cs typeface="Arial" charset="0"/>
              </a:rPr>
              <a:t>Découverte</a:t>
            </a:r>
            <a:endParaRPr lang="en-US" b="1" dirty="0">
              <a:solidFill>
                <a:srgbClr val="0070C0"/>
              </a:solidFill>
              <a:cs typeface="Arial" charset="0"/>
            </a:endParaRPr>
          </a:p>
          <a:p>
            <a:pPr algn="l" rtl="0">
              <a:buFont typeface="Wingdings" pitchFamily="2" charset="2"/>
              <a:buChar char="Ø"/>
            </a:pPr>
            <a:r>
              <a:rPr lang="fr-FR" dirty="0">
                <a:cs typeface="Arial" charset="0"/>
              </a:rPr>
              <a:t>  </a:t>
            </a:r>
            <a:r>
              <a:rPr lang="fr-FR" b="1" dirty="0">
                <a:cs typeface="Arial" charset="0"/>
              </a:rPr>
              <a:t> Audition du poème.</a:t>
            </a:r>
            <a:endParaRPr lang="en-US" b="1" dirty="0">
              <a:cs typeface="Arial" charset="0"/>
            </a:endParaRPr>
          </a:p>
          <a:p>
            <a:pPr algn="l" rtl="0">
              <a:buFont typeface="Wingdings" pitchFamily="2" charset="2"/>
              <a:buChar char="Ø"/>
            </a:pPr>
            <a:r>
              <a:rPr lang="fr-FR" b="1" dirty="0">
                <a:cs typeface="Arial" charset="0"/>
              </a:rPr>
              <a:t>   Lecture lente et expressive pour faire sentir aux élèves les sonorités, la musicalité et les émotions propres au texte.</a:t>
            </a:r>
            <a:endParaRPr lang="en-US" b="1" dirty="0">
              <a:cs typeface="Arial" charset="0"/>
            </a:endParaRPr>
          </a:p>
          <a:p>
            <a:pPr algn="l" rtl="0">
              <a:buFont typeface="Wingdings" pitchFamily="2" charset="2"/>
              <a:buChar char="Ø"/>
            </a:pPr>
            <a:r>
              <a:rPr lang="fr-FR" b="1" dirty="0">
                <a:cs typeface="Arial" charset="0"/>
              </a:rPr>
              <a:t>   Construction collective du sens général du texte.</a:t>
            </a:r>
            <a:endParaRPr lang="en-US" b="1" dirty="0">
              <a:cs typeface="Arial" charset="0"/>
            </a:endParaRPr>
          </a:p>
          <a:p>
            <a:endParaRPr lang="ar-A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diamond(in)">
                                      <p:cBhvr>
                                        <p:cTn id="7" dur="2000"/>
                                        <p:tgtEl>
                                          <p:spTgt spid="16387">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6387">
                                            <p:txEl>
                                              <p:pRg st="3" end="3"/>
                                            </p:txEl>
                                          </p:spTgt>
                                        </p:tgtEl>
                                        <p:attrNameLst>
                                          <p:attrName>style.visibility</p:attrName>
                                        </p:attrNameLst>
                                      </p:cBhvr>
                                      <p:to>
                                        <p:strVal val="visible"/>
                                      </p:to>
                                    </p:set>
                                    <p:animEffect transition="in" filter="diamond(in)">
                                      <p:cBhvr>
                                        <p:cTn id="10" dur="2000"/>
                                        <p:tgtEl>
                                          <p:spTgt spid="16387">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6387">
                                            <p:txEl>
                                              <p:pRg st="4" end="4"/>
                                            </p:txEl>
                                          </p:spTgt>
                                        </p:tgtEl>
                                        <p:attrNameLst>
                                          <p:attrName>style.visibility</p:attrName>
                                        </p:attrNameLst>
                                      </p:cBhvr>
                                      <p:to>
                                        <p:strVal val="visible"/>
                                      </p:to>
                                    </p:set>
                                    <p:animEffect transition="in" filter="diamond(in)">
                                      <p:cBhvr>
                                        <p:cTn id="13" dur="2000"/>
                                        <p:tgtEl>
                                          <p:spTgt spid="16387">
                                            <p:txEl>
                                              <p:pRg st="4" end="4"/>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16387">
                                            <p:txEl>
                                              <p:pRg st="5" end="5"/>
                                            </p:txEl>
                                          </p:spTgt>
                                        </p:tgtEl>
                                        <p:attrNameLst>
                                          <p:attrName>style.visibility</p:attrName>
                                        </p:attrNameLst>
                                      </p:cBhvr>
                                      <p:to>
                                        <p:strVal val="visible"/>
                                      </p:to>
                                    </p:set>
                                    <p:animEffect transition="in" filter="diamond(in)">
                                      <p:cBhvr>
                                        <p:cTn id="16" dur="20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857250" y="285750"/>
            <a:ext cx="8286750" cy="571500"/>
          </a:xfrm>
        </p:spPr>
        <p:txBody>
          <a:bodyPr/>
          <a:lstStyle/>
          <a:p>
            <a:pPr algn="l"/>
            <a:r>
              <a:rPr lang="fr-FR" sz="2400" b="1" u="sng" dirty="0">
                <a:solidFill>
                  <a:srgbClr val="FF0000"/>
                </a:solidFill>
                <a:cs typeface="Times New Roman" pitchFamily="18" charset="0"/>
              </a:rPr>
              <a:t>LES DEMARCHES METHODOLOGIQUES (SUITE)</a:t>
            </a:r>
            <a:endParaRPr lang="ar-AE" sz="2400" dirty="0"/>
          </a:p>
        </p:txBody>
      </p:sp>
      <p:sp>
        <p:nvSpPr>
          <p:cNvPr id="17411" name="Espace réservé du contenu 2"/>
          <p:cNvSpPr>
            <a:spLocks noGrp="1"/>
          </p:cNvSpPr>
          <p:nvPr>
            <p:ph idx="1"/>
          </p:nvPr>
        </p:nvSpPr>
        <p:spPr>
          <a:xfrm>
            <a:off x="642938" y="928688"/>
            <a:ext cx="8501062" cy="5197475"/>
          </a:xfrm>
        </p:spPr>
        <p:txBody>
          <a:bodyPr/>
          <a:lstStyle/>
          <a:p>
            <a:pPr algn="l" rtl="0">
              <a:buFont typeface="Arial" charset="0"/>
              <a:buNone/>
            </a:pPr>
            <a:r>
              <a:rPr lang="fr-FR" b="1" dirty="0">
                <a:solidFill>
                  <a:srgbClr val="0000FF"/>
                </a:solidFill>
                <a:cs typeface="Arial" charset="0"/>
              </a:rPr>
              <a:t> A)-     </a:t>
            </a:r>
            <a:r>
              <a:rPr lang="fr-FR" b="1" u="sng" dirty="0">
                <a:solidFill>
                  <a:srgbClr val="0000FF"/>
                </a:solidFill>
                <a:cs typeface="Arial" charset="0"/>
              </a:rPr>
              <a:t>Poésie : lecture diction</a:t>
            </a:r>
            <a:endParaRPr lang="fr-FR" b="1" dirty="0">
              <a:solidFill>
                <a:srgbClr val="0070C0"/>
              </a:solidFill>
              <a:cs typeface="Arial" charset="0"/>
            </a:endParaRPr>
          </a:p>
          <a:p>
            <a:pPr algn="l" rtl="0">
              <a:buFont typeface="Arial" charset="0"/>
              <a:buNone/>
            </a:pPr>
            <a:endParaRPr lang="fr-FR" b="1" dirty="0">
              <a:solidFill>
                <a:srgbClr val="0070C0"/>
              </a:solidFill>
              <a:cs typeface="Arial" charset="0"/>
            </a:endParaRPr>
          </a:p>
          <a:p>
            <a:pPr algn="l" rtl="0">
              <a:buFont typeface="Arial" charset="0"/>
              <a:buNone/>
            </a:pPr>
            <a:r>
              <a:rPr lang="fr-FR" b="1" dirty="0">
                <a:solidFill>
                  <a:srgbClr val="0070C0"/>
                </a:solidFill>
                <a:cs typeface="Arial" charset="0"/>
              </a:rPr>
              <a:t>2)   </a:t>
            </a:r>
            <a:r>
              <a:rPr lang="fr-FR" b="1" u="sng" dirty="0">
                <a:solidFill>
                  <a:srgbClr val="0070C0"/>
                </a:solidFill>
                <a:cs typeface="Arial" charset="0"/>
              </a:rPr>
              <a:t>Etude du poème sur le plan du fond</a:t>
            </a:r>
            <a:endParaRPr lang="en-US" dirty="0">
              <a:solidFill>
                <a:srgbClr val="0070C0"/>
              </a:solidFill>
              <a:cs typeface="Arial" charset="0"/>
            </a:endParaRPr>
          </a:p>
          <a:p>
            <a:pPr algn="l" rtl="0">
              <a:buFont typeface="Wingdings" pitchFamily="2" charset="2"/>
              <a:buChar char="Ø"/>
            </a:pPr>
            <a:r>
              <a:rPr lang="fr-FR" dirty="0">
                <a:cs typeface="Arial" charset="0"/>
              </a:rPr>
              <a:t>  </a:t>
            </a:r>
            <a:r>
              <a:rPr lang="fr-FR" b="1" dirty="0">
                <a:cs typeface="Arial" charset="0"/>
              </a:rPr>
              <a:t> Construction collective du sens général du texte.</a:t>
            </a:r>
            <a:endParaRPr lang="en-US" b="1" dirty="0">
              <a:cs typeface="Arial" charset="0"/>
            </a:endParaRPr>
          </a:p>
          <a:p>
            <a:pPr algn="l" rtl="0">
              <a:buFont typeface="Wingdings" pitchFamily="2" charset="2"/>
              <a:buChar char="Ø"/>
            </a:pPr>
            <a:r>
              <a:rPr lang="fr-FR" b="1" dirty="0">
                <a:cs typeface="Arial" charset="0"/>
              </a:rPr>
              <a:t>   Questions ciblées et adaptées.</a:t>
            </a:r>
            <a:endParaRPr lang="en-US" b="1" dirty="0">
              <a:cs typeface="Arial" charset="0"/>
            </a:endParaRPr>
          </a:p>
          <a:p>
            <a:pPr algn="l" rtl="0">
              <a:buFont typeface="Wingdings" pitchFamily="2" charset="2"/>
              <a:buChar char="Ø"/>
            </a:pPr>
            <a:r>
              <a:rPr lang="fr-FR" b="1" dirty="0">
                <a:cs typeface="Arial" charset="0"/>
              </a:rPr>
              <a:t>   Dégagement de l’idée générale du poème et de chaque strophe.</a:t>
            </a:r>
            <a:endParaRPr lang="ar-AE"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7411">
                                            <p:txEl>
                                              <p:pRg st="3" end="3"/>
                                            </p:txEl>
                                          </p:spTgt>
                                        </p:tgtEl>
                                        <p:attrNameLst>
                                          <p:attrName>style.visibility</p:attrName>
                                        </p:attrNameLst>
                                      </p:cBhvr>
                                      <p:to>
                                        <p:strVal val="visible"/>
                                      </p:to>
                                    </p:set>
                                    <p:animEffect transition="in" filter="diamond(in)">
                                      <p:cBhvr>
                                        <p:cTn id="7" dur="2000"/>
                                        <p:tgtEl>
                                          <p:spTgt spid="17411">
                                            <p:txEl>
                                              <p:pRg st="3" end="3"/>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7411">
                                            <p:txEl>
                                              <p:pRg st="4" end="4"/>
                                            </p:txEl>
                                          </p:spTgt>
                                        </p:tgtEl>
                                        <p:attrNameLst>
                                          <p:attrName>style.visibility</p:attrName>
                                        </p:attrNameLst>
                                      </p:cBhvr>
                                      <p:to>
                                        <p:strVal val="visible"/>
                                      </p:to>
                                    </p:set>
                                    <p:animEffect transition="in" filter="diamond(in)">
                                      <p:cBhvr>
                                        <p:cTn id="10" dur="2000"/>
                                        <p:tgtEl>
                                          <p:spTgt spid="17411">
                                            <p:txEl>
                                              <p:pRg st="4" end="4"/>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7411">
                                            <p:txEl>
                                              <p:pRg st="5" end="5"/>
                                            </p:txEl>
                                          </p:spTgt>
                                        </p:tgtEl>
                                        <p:attrNameLst>
                                          <p:attrName>style.visibility</p:attrName>
                                        </p:attrNameLst>
                                      </p:cBhvr>
                                      <p:to>
                                        <p:strVal val="visible"/>
                                      </p:to>
                                    </p:set>
                                    <p:animEffect transition="in" filter="diamond(in)">
                                      <p:cBhvr>
                                        <p:cTn id="13" dur="20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428625" y="243353"/>
            <a:ext cx="8715375" cy="928688"/>
          </a:xfrm>
        </p:spPr>
        <p:txBody>
          <a:bodyPr>
            <a:normAutofit/>
          </a:bodyPr>
          <a:lstStyle/>
          <a:p>
            <a:pPr algn="l"/>
            <a:r>
              <a:rPr lang="fr-FR" sz="4000" b="1" u="sng" dirty="0">
                <a:solidFill>
                  <a:srgbClr val="FF0000"/>
                </a:solidFill>
                <a:cs typeface="Times New Roman" pitchFamily="18" charset="0"/>
              </a:rPr>
              <a:t>LES DEMARCHES METHODOLOGIQUES</a:t>
            </a:r>
            <a:endParaRPr lang="ar-AE" sz="4000" dirty="0"/>
          </a:p>
        </p:txBody>
      </p:sp>
      <p:sp>
        <p:nvSpPr>
          <p:cNvPr id="18435" name="Espace réservé du contenu 2"/>
          <p:cNvSpPr>
            <a:spLocks noGrp="1"/>
          </p:cNvSpPr>
          <p:nvPr>
            <p:ph idx="1"/>
          </p:nvPr>
        </p:nvSpPr>
        <p:spPr>
          <a:xfrm>
            <a:off x="428625" y="1124744"/>
            <a:ext cx="8229600" cy="5411788"/>
          </a:xfrm>
        </p:spPr>
        <p:txBody>
          <a:bodyPr/>
          <a:lstStyle/>
          <a:p>
            <a:pPr algn="l" rtl="0">
              <a:buFont typeface="Arial" charset="0"/>
              <a:buNone/>
            </a:pPr>
            <a:endParaRPr lang="fr-FR" b="1" dirty="0">
              <a:solidFill>
                <a:srgbClr val="0000FF"/>
              </a:solidFill>
              <a:cs typeface="Arial" charset="0"/>
            </a:endParaRPr>
          </a:p>
          <a:p>
            <a:pPr algn="l" rtl="0">
              <a:buFont typeface="Arial" charset="0"/>
              <a:buNone/>
            </a:pPr>
            <a:r>
              <a:rPr lang="fr-FR" b="1" dirty="0">
                <a:solidFill>
                  <a:srgbClr val="0000FF"/>
                </a:solidFill>
                <a:cs typeface="Arial" charset="0"/>
              </a:rPr>
              <a:t>A)-    </a:t>
            </a:r>
            <a:r>
              <a:rPr lang="fr-FR" b="1" u="sng" dirty="0">
                <a:solidFill>
                  <a:srgbClr val="0000FF"/>
                </a:solidFill>
                <a:cs typeface="Arial" charset="0"/>
              </a:rPr>
              <a:t>Poésie : lecture diction</a:t>
            </a:r>
          </a:p>
          <a:p>
            <a:pPr algn="l" rtl="0">
              <a:buFont typeface="Arial" charset="0"/>
              <a:buNone/>
            </a:pPr>
            <a:endParaRPr lang="fr-FR" b="1" dirty="0">
              <a:solidFill>
                <a:srgbClr val="0070C0"/>
              </a:solidFill>
              <a:cs typeface="Arial" charset="0"/>
            </a:endParaRPr>
          </a:p>
          <a:p>
            <a:pPr algn="l" rtl="0">
              <a:buFont typeface="Arial" charset="0"/>
              <a:buNone/>
            </a:pPr>
            <a:r>
              <a:rPr lang="fr-FR" b="1" dirty="0">
                <a:solidFill>
                  <a:srgbClr val="0070C0"/>
                </a:solidFill>
                <a:cs typeface="Arial" charset="0"/>
              </a:rPr>
              <a:t> 3)  </a:t>
            </a:r>
            <a:r>
              <a:rPr lang="fr-FR" b="1" u="sng" dirty="0">
                <a:solidFill>
                  <a:srgbClr val="0070C0"/>
                </a:solidFill>
                <a:cs typeface="Arial" charset="0"/>
              </a:rPr>
              <a:t>Étude du poème sur le plan de la forme</a:t>
            </a:r>
            <a:endParaRPr lang="en-US" dirty="0">
              <a:solidFill>
                <a:srgbClr val="0070C0"/>
              </a:solidFill>
              <a:cs typeface="Arial" charset="0"/>
            </a:endParaRPr>
          </a:p>
          <a:p>
            <a:pPr algn="l" rtl="0">
              <a:buFont typeface="Wingdings" pitchFamily="2" charset="2"/>
              <a:buChar char="Ø"/>
            </a:pPr>
            <a:r>
              <a:rPr lang="fr-FR" dirty="0">
                <a:cs typeface="Arial" charset="0"/>
              </a:rPr>
              <a:t> </a:t>
            </a:r>
            <a:r>
              <a:rPr lang="fr-FR" b="1" dirty="0">
                <a:cs typeface="Arial" charset="0"/>
              </a:rPr>
              <a:t>   Initiation des élèves à l’analyse formelle du poème.</a:t>
            </a:r>
            <a:endParaRPr lang="en-US" b="1" dirty="0">
              <a:cs typeface="Arial" charset="0"/>
            </a:endParaRPr>
          </a:p>
          <a:p>
            <a:pPr algn="l" rtl="0">
              <a:buFont typeface="Wingdings" pitchFamily="2" charset="2"/>
              <a:buChar char="Ø"/>
            </a:pPr>
            <a:r>
              <a:rPr lang="fr-FR" b="1" dirty="0">
                <a:cs typeface="Arial" charset="0"/>
              </a:rPr>
              <a:t>    Prise de conscience de la structure du poème et des spécificités de sa composition.   </a:t>
            </a:r>
          </a:p>
          <a:p>
            <a:pPr algn="l" rtl="0">
              <a:buFont typeface="Wingdings" pitchFamily="2" charset="2"/>
              <a:buChar char="Ø"/>
            </a:pPr>
            <a:r>
              <a:rPr lang="fr-FR" b="1" dirty="0">
                <a:cs typeface="Arial" charset="0"/>
              </a:rPr>
              <a:t>   Appropriation de notions : vers, syllabes, rimes…</a:t>
            </a:r>
            <a:endParaRPr lang="en-US" b="1"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8435">
                                            <p:txEl>
                                              <p:pRg st="4" end="4"/>
                                            </p:txEl>
                                          </p:spTgt>
                                        </p:tgtEl>
                                        <p:attrNameLst>
                                          <p:attrName>style.visibility</p:attrName>
                                        </p:attrNameLst>
                                      </p:cBhvr>
                                      <p:to>
                                        <p:strVal val="visible"/>
                                      </p:to>
                                    </p:set>
                                    <p:animEffect transition="in" filter="diamond(in)">
                                      <p:cBhvr>
                                        <p:cTn id="7" dur="2000"/>
                                        <p:tgtEl>
                                          <p:spTgt spid="18435">
                                            <p:txEl>
                                              <p:pRg st="4" end="4"/>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8435">
                                            <p:txEl>
                                              <p:pRg st="5" end="5"/>
                                            </p:txEl>
                                          </p:spTgt>
                                        </p:tgtEl>
                                        <p:attrNameLst>
                                          <p:attrName>style.visibility</p:attrName>
                                        </p:attrNameLst>
                                      </p:cBhvr>
                                      <p:to>
                                        <p:strVal val="visible"/>
                                      </p:to>
                                    </p:set>
                                    <p:animEffect transition="in" filter="diamond(in)">
                                      <p:cBhvr>
                                        <p:cTn id="10" dur="2000"/>
                                        <p:tgtEl>
                                          <p:spTgt spid="18435">
                                            <p:txEl>
                                              <p:pRg st="5" end="5"/>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8435">
                                            <p:txEl>
                                              <p:pRg st="6" end="6"/>
                                            </p:txEl>
                                          </p:spTgt>
                                        </p:tgtEl>
                                        <p:attrNameLst>
                                          <p:attrName>style.visibility</p:attrName>
                                        </p:attrNameLst>
                                      </p:cBhvr>
                                      <p:to>
                                        <p:strVal val="visible"/>
                                      </p:to>
                                    </p:set>
                                    <p:animEffect transition="in" filter="diamond(in)">
                                      <p:cBhvr>
                                        <p:cTn id="13" dur="2000"/>
                                        <p:tgtEl>
                                          <p:spTgt spid="18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857232"/>
            <a:ext cx="8258204" cy="5268931"/>
          </a:xfrm>
        </p:spPr>
        <p:txBody>
          <a:bodyPr/>
          <a:lstStyle/>
          <a:p>
            <a:pPr algn="just">
              <a:lnSpc>
                <a:spcPct val="150000"/>
              </a:lnSpc>
            </a:pPr>
            <a:r>
              <a:rPr lang="fr-FR" sz="2800" b="1" dirty="0"/>
              <a:t>Après l’indépendance, le principe de </a:t>
            </a:r>
            <a:r>
              <a:rPr lang="fr-FR" sz="2800" b="1" u="sng" dirty="0"/>
              <a:t>l’arabisation</a:t>
            </a:r>
            <a:r>
              <a:rPr lang="fr-FR" sz="2800" b="1" dirty="0"/>
              <a:t> devient une option politique clairement énoncée. Toutefois le français a conservé un rôle privilégié en tant que première langue étrangère.</a:t>
            </a:r>
          </a:p>
          <a:p>
            <a:pPr>
              <a:buNone/>
            </a:pPr>
            <a:endParaRPr lang="fr-FR" dirty="0"/>
          </a:p>
        </p:txBody>
      </p:sp>
      <p:sp>
        <p:nvSpPr>
          <p:cNvPr id="4" name="Espace réservé du numéro de diapositive 3"/>
          <p:cNvSpPr>
            <a:spLocks noGrp="1"/>
          </p:cNvSpPr>
          <p:nvPr>
            <p:ph type="sldNum" sz="quarter" idx="12"/>
          </p:nvPr>
        </p:nvSpPr>
        <p:spPr/>
        <p:txBody>
          <a:bodyPr/>
          <a:lstStyle/>
          <a:p>
            <a:fld id="{2AD7BD17-32AF-47C6-8D0D-A785A807C1D3}" type="slidenum">
              <a:rPr lang="fr-FR" smtClean="0"/>
              <a:pPr/>
              <a:t>4</a:t>
            </a:fld>
            <a:endParaRPr lang="fr-FR" dirty="0"/>
          </a:p>
        </p:txBody>
      </p:sp>
    </p:spTree>
    <p:extLst>
      <p:ext uri="{BB962C8B-B14F-4D97-AF65-F5344CB8AC3E}">
        <p14:creationId xmlns:p14="http://schemas.microsoft.com/office/powerpoint/2010/main" val="21019958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428625" y="0"/>
            <a:ext cx="8715375" cy="928688"/>
          </a:xfrm>
        </p:spPr>
        <p:txBody>
          <a:bodyPr/>
          <a:lstStyle/>
          <a:p>
            <a:pPr algn="l"/>
            <a:r>
              <a:rPr lang="fr-FR" sz="2400" b="1" u="sng" dirty="0">
                <a:solidFill>
                  <a:srgbClr val="FF0000"/>
                </a:solidFill>
                <a:cs typeface="Times New Roman" pitchFamily="18" charset="0"/>
              </a:rPr>
              <a:t>LES DEMARCHES METHODOLOGIQUES</a:t>
            </a:r>
            <a:endParaRPr lang="ar-AE" sz="2400" dirty="0"/>
          </a:p>
        </p:txBody>
      </p:sp>
      <p:sp>
        <p:nvSpPr>
          <p:cNvPr id="19459" name="Espace réservé du contenu 2"/>
          <p:cNvSpPr>
            <a:spLocks noGrp="1"/>
          </p:cNvSpPr>
          <p:nvPr>
            <p:ph idx="1"/>
          </p:nvPr>
        </p:nvSpPr>
        <p:spPr>
          <a:xfrm>
            <a:off x="357188" y="857250"/>
            <a:ext cx="8786812" cy="5786438"/>
          </a:xfrm>
        </p:spPr>
        <p:txBody>
          <a:bodyPr/>
          <a:lstStyle/>
          <a:p>
            <a:pPr algn="l" rtl="0">
              <a:buFont typeface="Arial" charset="0"/>
              <a:buNone/>
            </a:pPr>
            <a:r>
              <a:rPr lang="fr-FR" b="1" dirty="0">
                <a:solidFill>
                  <a:srgbClr val="0000FF"/>
                </a:solidFill>
                <a:cs typeface="Arial" charset="0"/>
              </a:rPr>
              <a:t>A)-    </a:t>
            </a:r>
            <a:r>
              <a:rPr lang="fr-FR" b="1" u="sng" dirty="0">
                <a:solidFill>
                  <a:srgbClr val="0000FF"/>
                </a:solidFill>
                <a:cs typeface="Arial" charset="0"/>
              </a:rPr>
              <a:t>Poésie : lecture diction</a:t>
            </a:r>
          </a:p>
          <a:p>
            <a:pPr algn="l" rtl="0">
              <a:buFont typeface="Arial" charset="0"/>
              <a:buNone/>
            </a:pPr>
            <a:r>
              <a:rPr lang="fr-FR" b="1" dirty="0">
                <a:solidFill>
                  <a:srgbClr val="0070C0"/>
                </a:solidFill>
                <a:cs typeface="Arial" charset="0"/>
              </a:rPr>
              <a:t>  </a:t>
            </a:r>
          </a:p>
          <a:p>
            <a:pPr algn="l" rtl="0">
              <a:buFont typeface="Arial" charset="0"/>
              <a:buNone/>
            </a:pPr>
            <a:r>
              <a:rPr lang="fr-FR" b="1" dirty="0">
                <a:solidFill>
                  <a:srgbClr val="0070C0"/>
                </a:solidFill>
                <a:cs typeface="Arial" charset="0"/>
              </a:rPr>
              <a:t> 4) </a:t>
            </a:r>
            <a:r>
              <a:rPr lang="fr-FR" b="1" u="sng" dirty="0">
                <a:solidFill>
                  <a:srgbClr val="0070C0"/>
                </a:solidFill>
                <a:cs typeface="Arial" charset="0"/>
              </a:rPr>
              <a:t>Diction</a:t>
            </a:r>
            <a:endParaRPr lang="en-US" dirty="0">
              <a:solidFill>
                <a:srgbClr val="0070C0"/>
              </a:solidFill>
              <a:cs typeface="Arial" charset="0"/>
            </a:endParaRPr>
          </a:p>
          <a:p>
            <a:pPr algn="l" rtl="0">
              <a:buFont typeface="Wingdings" pitchFamily="2" charset="2"/>
              <a:buChar char="Ø"/>
            </a:pPr>
            <a:r>
              <a:rPr lang="fr-FR" dirty="0">
                <a:cs typeface="Arial" charset="0"/>
              </a:rPr>
              <a:t>    </a:t>
            </a:r>
            <a:r>
              <a:rPr lang="fr-FR" b="1" dirty="0">
                <a:cs typeface="Arial" charset="0"/>
              </a:rPr>
              <a:t>    Lecture à haute voix du poème.</a:t>
            </a:r>
            <a:endParaRPr lang="en-US" b="1" dirty="0">
              <a:cs typeface="Arial" charset="0"/>
            </a:endParaRPr>
          </a:p>
          <a:p>
            <a:pPr algn="l" rtl="0">
              <a:buFont typeface="Wingdings" pitchFamily="2" charset="2"/>
              <a:buChar char="Ø"/>
            </a:pPr>
            <a:r>
              <a:rPr lang="fr-FR" b="1" dirty="0">
                <a:cs typeface="Arial" charset="0"/>
              </a:rPr>
              <a:t>       Respect des coupes des vers, des pauses, de la diction.</a:t>
            </a:r>
            <a:endParaRPr lang="en-US" b="1" dirty="0">
              <a:cs typeface="Arial" charset="0"/>
            </a:endParaRPr>
          </a:p>
          <a:p>
            <a:pPr algn="l" rtl="0">
              <a:buFont typeface="Wingdings" pitchFamily="2" charset="2"/>
              <a:buChar char="Ø"/>
            </a:pPr>
            <a:r>
              <a:rPr lang="fr-FR" b="1" dirty="0">
                <a:cs typeface="Arial" charset="0"/>
              </a:rPr>
              <a:t>        Mémorisation du poème : par audition ou par effacement progressif.</a:t>
            </a:r>
            <a:endParaRPr lang="en-US" b="1" dirty="0">
              <a:cs typeface="Arial" charset="0"/>
            </a:endParaRPr>
          </a:p>
          <a:p>
            <a:endParaRPr lang="ar-A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9459">
                                            <p:txEl>
                                              <p:pRg st="3" end="3"/>
                                            </p:txEl>
                                          </p:spTgt>
                                        </p:tgtEl>
                                        <p:attrNameLst>
                                          <p:attrName>style.visibility</p:attrName>
                                        </p:attrNameLst>
                                      </p:cBhvr>
                                      <p:to>
                                        <p:strVal val="visible"/>
                                      </p:to>
                                    </p:set>
                                    <p:animEffect transition="in" filter="diamond(in)">
                                      <p:cBhvr>
                                        <p:cTn id="7" dur="2000"/>
                                        <p:tgtEl>
                                          <p:spTgt spid="19459">
                                            <p:txEl>
                                              <p:pRg st="3" end="3"/>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9459">
                                            <p:txEl>
                                              <p:pRg st="4" end="4"/>
                                            </p:txEl>
                                          </p:spTgt>
                                        </p:tgtEl>
                                        <p:attrNameLst>
                                          <p:attrName>style.visibility</p:attrName>
                                        </p:attrNameLst>
                                      </p:cBhvr>
                                      <p:to>
                                        <p:strVal val="visible"/>
                                      </p:to>
                                    </p:set>
                                    <p:animEffect transition="in" filter="diamond(in)">
                                      <p:cBhvr>
                                        <p:cTn id="10" dur="2000"/>
                                        <p:tgtEl>
                                          <p:spTgt spid="19459">
                                            <p:txEl>
                                              <p:pRg st="4" end="4"/>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9459">
                                            <p:txEl>
                                              <p:pRg st="5" end="5"/>
                                            </p:txEl>
                                          </p:spTgt>
                                        </p:tgtEl>
                                        <p:attrNameLst>
                                          <p:attrName>style.visibility</p:attrName>
                                        </p:attrNameLst>
                                      </p:cBhvr>
                                      <p:to>
                                        <p:strVal val="visible"/>
                                      </p:to>
                                    </p:set>
                                    <p:animEffect transition="in" filter="diamond(in)">
                                      <p:cBhvr>
                                        <p:cTn id="13" dur="2000"/>
                                        <p:tgtEl>
                                          <p:spTgt spid="19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p:cNvSpPr>
            <a:spLocks noGrp="1"/>
          </p:cNvSpPr>
          <p:nvPr>
            <p:ph type="title"/>
          </p:nvPr>
        </p:nvSpPr>
        <p:spPr>
          <a:xfrm>
            <a:off x="285750" y="0"/>
            <a:ext cx="8401050" cy="908050"/>
          </a:xfrm>
        </p:spPr>
        <p:txBody>
          <a:bodyPr/>
          <a:lstStyle/>
          <a:p>
            <a:pPr algn="l"/>
            <a:r>
              <a:rPr lang="fr-FR" sz="2400" b="1" u="sng" dirty="0">
                <a:solidFill>
                  <a:srgbClr val="FF0000"/>
                </a:solidFill>
                <a:cs typeface="Times New Roman" pitchFamily="18" charset="0"/>
              </a:rPr>
              <a:t>LES DEMARCHES METHODOLOGIQUES</a:t>
            </a:r>
            <a:endParaRPr lang="ar-AE" sz="2400" dirty="0"/>
          </a:p>
        </p:txBody>
      </p:sp>
      <p:sp>
        <p:nvSpPr>
          <p:cNvPr id="20483" name="Espace réservé du contenu 2"/>
          <p:cNvSpPr>
            <a:spLocks noGrp="1"/>
          </p:cNvSpPr>
          <p:nvPr>
            <p:ph idx="1"/>
          </p:nvPr>
        </p:nvSpPr>
        <p:spPr>
          <a:xfrm>
            <a:off x="21431" y="1196752"/>
            <a:ext cx="8929687" cy="5951538"/>
          </a:xfrm>
        </p:spPr>
        <p:txBody>
          <a:bodyPr/>
          <a:lstStyle/>
          <a:p>
            <a:pPr algn="l" rtl="0">
              <a:buFont typeface="Arial" charset="0"/>
              <a:buNone/>
            </a:pPr>
            <a:r>
              <a:rPr lang="fr-FR" b="1" dirty="0">
                <a:solidFill>
                  <a:srgbClr val="0000FF"/>
                </a:solidFill>
                <a:cs typeface="Times New Roman" pitchFamily="18" charset="0"/>
              </a:rPr>
              <a:t>B)- </a:t>
            </a:r>
            <a:r>
              <a:rPr lang="fr-FR" b="1" u="sng" dirty="0">
                <a:solidFill>
                  <a:srgbClr val="0000FF"/>
                </a:solidFill>
                <a:cs typeface="Times New Roman" pitchFamily="18" charset="0"/>
              </a:rPr>
              <a:t>Lecture  : lecture compréhension</a:t>
            </a:r>
            <a:r>
              <a:rPr lang="fr-FR" dirty="0">
                <a:solidFill>
                  <a:srgbClr val="0000FF"/>
                </a:solidFill>
                <a:cs typeface="Times New Roman" pitchFamily="18" charset="0"/>
              </a:rPr>
              <a:t> </a:t>
            </a:r>
            <a:endParaRPr lang="fr-FR" b="1" dirty="0">
              <a:solidFill>
                <a:srgbClr val="0000FF"/>
              </a:solidFill>
              <a:cs typeface="Arial" charset="0"/>
            </a:endParaRPr>
          </a:p>
          <a:p>
            <a:pPr algn="l" rtl="0">
              <a:buFont typeface="Arial" charset="0"/>
              <a:buNone/>
            </a:pPr>
            <a:r>
              <a:rPr lang="fr-FR" b="1" dirty="0">
                <a:solidFill>
                  <a:srgbClr val="0070C0"/>
                </a:solidFill>
                <a:cs typeface="Arial" charset="0"/>
              </a:rPr>
              <a:t>1- </a:t>
            </a:r>
            <a:r>
              <a:rPr lang="fr-FR" b="1" u="sng" dirty="0">
                <a:solidFill>
                  <a:srgbClr val="0070C0"/>
                </a:solidFill>
                <a:cs typeface="Arial" charset="0"/>
              </a:rPr>
              <a:t>La pré-lecture</a:t>
            </a:r>
            <a:endParaRPr lang="fr-FR" b="1" dirty="0">
              <a:solidFill>
                <a:srgbClr val="0070C0"/>
              </a:solidFill>
              <a:cs typeface="Arial" charset="0"/>
            </a:endParaRPr>
          </a:p>
          <a:p>
            <a:pPr algn="l" rtl="0">
              <a:buFont typeface="Arial" charset="0"/>
              <a:buNone/>
            </a:pPr>
            <a:r>
              <a:rPr lang="fr-FR" sz="2800" b="1" dirty="0">
                <a:solidFill>
                  <a:srgbClr val="009900"/>
                </a:solidFill>
                <a:cs typeface="Arial" charset="0"/>
              </a:rPr>
              <a:t>a- </a:t>
            </a:r>
            <a:r>
              <a:rPr lang="fr-FR" sz="2800" b="1" u="sng" dirty="0">
                <a:solidFill>
                  <a:srgbClr val="009900"/>
                </a:solidFill>
                <a:cs typeface="Arial" charset="0"/>
              </a:rPr>
              <a:t>Appel aux expériences personnelles</a:t>
            </a:r>
            <a:r>
              <a:rPr lang="fr-FR" sz="2400" b="1" dirty="0">
                <a:solidFill>
                  <a:srgbClr val="009900"/>
                </a:solidFill>
                <a:cs typeface="Arial" charset="0"/>
              </a:rPr>
              <a:t>  	</a:t>
            </a:r>
            <a:endParaRPr lang="fr-FR" sz="2400" dirty="0">
              <a:solidFill>
                <a:srgbClr val="009900"/>
              </a:solidFill>
              <a:cs typeface="Arial" charset="0"/>
            </a:endParaRPr>
          </a:p>
          <a:p>
            <a:pPr algn="l" rtl="0">
              <a:buFont typeface="Arial" charset="0"/>
              <a:buNone/>
            </a:pPr>
            <a:r>
              <a:rPr lang="fr-FR" sz="2400" dirty="0">
                <a:cs typeface="Arial" charset="0"/>
              </a:rPr>
              <a:t> - </a:t>
            </a:r>
            <a:r>
              <a:rPr lang="fr-FR" sz="2400" b="1" dirty="0">
                <a:cs typeface="Arial" charset="0"/>
              </a:rPr>
              <a:t>Questions en rapport avec le vécu des enfants et en rapport avec le thème du jour.</a:t>
            </a:r>
          </a:p>
          <a:p>
            <a:pPr algn="l" rtl="0">
              <a:buFont typeface="Arial" charset="0"/>
              <a:buNone/>
            </a:pPr>
            <a:r>
              <a:rPr lang="fr-FR" sz="2800" b="1" dirty="0">
                <a:solidFill>
                  <a:srgbClr val="009900"/>
                </a:solidFill>
                <a:cs typeface="Arial" charset="0"/>
              </a:rPr>
              <a:t>b- </a:t>
            </a:r>
            <a:r>
              <a:rPr lang="fr-FR" sz="2800" b="1" u="sng" dirty="0">
                <a:solidFill>
                  <a:srgbClr val="009900"/>
                </a:solidFill>
                <a:cs typeface="Arial" charset="0"/>
              </a:rPr>
              <a:t>Exploitation du para texte</a:t>
            </a:r>
            <a:r>
              <a:rPr lang="fr-FR" sz="2400" b="1" dirty="0">
                <a:solidFill>
                  <a:srgbClr val="009900"/>
                </a:solidFill>
                <a:cs typeface="Arial" charset="0"/>
              </a:rPr>
              <a:t>  </a:t>
            </a:r>
            <a:endParaRPr lang="fr-FR" sz="2400" dirty="0">
              <a:solidFill>
                <a:srgbClr val="009900"/>
              </a:solidFill>
              <a:cs typeface="Arial" charset="0"/>
            </a:endParaRPr>
          </a:p>
          <a:p>
            <a:pPr algn="l" rtl="0">
              <a:buFont typeface="Arial" charset="0"/>
              <a:buNone/>
            </a:pPr>
            <a:r>
              <a:rPr lang="fr-FR" sz="2400" dirty="0">
                <a:cs typeface="Arial" charset="0"/>
              </a:rPr>
              <a:t> - </a:t>
            </a:r>
            <a:r>
              <a:rPr lang="fr-FR" sz="2400" b="1" dirty="0">
                <a:cs typeface="Arial" charset="0"/>
              </a:rPr>
              <a:t>Questions portant sur le support iconique, la forme textuelle, repérage d’indices.</a:t>
            </a:r>
          </a:p>
          <a:p>
            <a:pPr algn="l" rtl="0">
              <a:buFontTx/>
              <a:buChar char="-"/>
            </a:pPr>
            <a:r>
              <a:rPr lang="fr-FR" sz="2400" b="1" dirty="0">
                <a:cs typeface="Arial" charset="0"/>
              </a:rPr>
              <a:t>Au fur et à mesure, transcrire au tableau les termes présentant des difficultés orthographiques et phonétiques, les résoudre. </a:t>
            </a:r>
          </a:p>
          <a:p>
            <a:pPr algn="l" rtl="0">
              <a:buFontTx/>
              <a:buNone/>
            </a:pPr>
            <a:r>
              <a:rPr lang="fr-FR" sz="2800" b="1" dirty="0">
                <a:solidFill>
                  <a:srgbClr val="009900"/>
                </a:solidFill>
                <a:cs typeface="Arial" charset="0"/>
              </a:rPr>
              <a:t>c- </a:t>
            </a:r>
            <a:r>
              <a:rPr lang="fr-FR" sz="2800" b="1" u="sng" dirty="0">
                <a:solidFill>
                  <a:srgbClr val="009900"/>
                </a:solidFill>
                <a:cs typeface="Arial" charset="0"/>
              </a:rPr>
              <a:t>Lecture des mots transcrits au tableau</a:t>
            </a:r>
            <a:endParaRPr lang="ar-AE" sz="2800" b="1" u="sng" dirty="0">
              <a:solidFill>
                <a:srgbClr val="0099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48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p:cNvSpPr>
            <a:spLocks noGrp="1"/>
          </p:cNvSpPr>
          <p:nvPr>
            <p:ph type="title"/>
          </p:nvPr>
        </p:nvSpPr>
        <p:spPr>
          <a:xfrm>
            <a:off x="457200" y="274638"/>
            <a:ext cx="8229600" cy="439737"/>
          </a:xfrm>
        </p:spPr>
        <p:txBody>
          <a:bodyPr/>
          <a:lstStyle/>
          <a:p>
            <a:pPr algn="l"/>
            <a:r>
              <a:rPr lang="fr-FR" sz="2400" b="1" u="sng" dirty="0">
                <a:solidFill>
                  <a:srgbClr val="FF0000"/>
                </a:solidFill>
                <a:cs typeface="Times New Roman" pitchFamily="18" charset="0"/>
              </a:rPr>
              <a:t>LES DEMARCHES METHODOLOGIQUES</a:t>
            </a:r>
            <a:endParaRPr lang="ar-AE" sz="2400" b="1" u="sng" dirty="0">
              <a:solidFill>
                <a:schemeClr val="accent2"/>
              </a:solidFill>
            </a:endParaRPr>
          </a:p>
        </p:txBody>
      </p:sp>
      <p:sp>
        <p:nvSpPr>
          <p:cNvPr id="21507" name="Espace réservé du contenu 2"/>
          <p:cNvSpPr>
            <a:spLocks noGrp="1"/>
          </p:cNvSpPr>
          <p:nvPr>
            <p:ph idx="1"/>
          </p:nvPr>
        </p:nvSpPr>
        <p:spPr>
          <a:xfrm>
            <a:off x="428625" y="1071563"/>
            <a:ext cx="8258175" cy="5054600"/>
          </a:xfrm>
        </p:spPr>
        <p:txBody>
          <a:bodyPr/>
          <a:lstStyle/>
          <a:p>
            <a:pPr algn="l" rtl="0">
              <a:buFont typeface="Arial" charset="0"/>
              <a:buNone/>
            </a:pPr>
            <a:r>
              <a:rPr lang="fr-FR" b="1" dirty="0">
                <a:solidFill>
                  <a:srgbClr val="0000FF"/>
                </a:solidFill>
                <a:cs typeface="Times New Roman" pitchFamily="18" charset="0"/>
              </a:rPr>
              <a:t>B)- Lecture : lecture compréhension</a:t>
            </a:r>
            <a:endParaRPr lang="fr-FR" b="1" dirty="0">
              <a:solidFill>
                <a:srgbClr val="0070C0"/>
              </a:solidFill>
              <a:cs typeface="Arial" charset="0"/>
            </a:endParaRPr>
          </a:p>
          <a:p>
            <a:pPr algn="l" rtl="0">
              <a:buFont typeface="Arial" charset="0"/>
              <a:buNone/>
            </a:pPr>
            <a:r>
              <a:rPr lang="fr-FR" sz="2800" b="1" dirty="0">
                <a:solidFill>
                  <a:srgbClr val="0070C0"/>
                </a:solidFill>
                <a:cs typeface="Arial" charset="0"/>
              </a:rPr>
              <a:t>2- </a:t>
            </a:r>
            <a:r>
              <a:rPr lang="fr-FR" sz="2800" b="1" u="sng" dirty="0">
                <a:solidFill>
                  <a:srgbClr val="0070C0"/>
                </a:solidFill>
                <a:cs typeface="Arial" charset="0"/>
              </a:rPr>
              <a:t>La lecture</a:t>
            </a:r>
            <a:r>
              <a:rPr lang="fr-FR" sz="2400" b="1" u="sng" dirty="0">
                <a:solidFill>
                  <a:srgbClr val="0000FF"/>
                </a:solidFill>
                <a:cs typeface="Arial" charset="0"/>
              </a:rPr>
              <a:t> </a:t>
            </a:r>
            <a:endParaRPr lang="fr-FR" sz="2400" dirty="0">
              <a:solidFill>
                <a:srgbClr val="0000FF"/>
              </a:solidFill>
              <a:cs typeface="Arial" charset="0"/>
            </a:endParaRPr>
          </a:p>
          <a:p>
            <a:pPr algn="l" rtl="0">
              <a:buFont typeface="Arial" charset="0"/>
              <a:buNone/>
            </a:pPr>
            <a:r>
              <a:rPr lang="fr-FR" sz="2400" dirty="0">
                <a:cs typeface="Arial" charset="0"/>
              </a:rPr>
              <a:t> </a:t>
            </a:r>
            <a:r>
              <a:rPr lang="fr-FR" sz="2400" b="1" dirty="0">
                <a:cs typeface="Arial" charset="0"/>
              </a:rPr>
              <a:t>-</a:t>
            </a:r>
            <a:r>
              <a:rPr lang="fr-FR" sz="2400" dirty="0">
                <a:cs typeface="Arial" charset="0"/>
              </a:rPr>
              <a:t> </a:t>
            </a:r>
            <a:r>
              <a:rPr lang="fr-FR" sz="2400" b="1" dirty="0">
                <a:cs typeface="Arial" charset="0"/>
              </a:rPr>
              <a:t>Subdiviser le texte en fragments.</a:t>
            </a:r>
          </a:p>
          <a:p>
            <a:pPr algn="l" rtl="0">
              <a:buFont typeface="Arial" charset="0"/>
              <a:buNone/>
            </a:pPr>
            <a:r>
              <a:rPr lang="fr-FR" sz="2400" b="1" dirty="0">
                <a:cs typeface="Arial" charset="0"/>
              </a:rPr>
              <a:t> - Etudier un fragment par séance.</a:t>
            </a:r>
          </a:p>
          <a:p>
            <a:pPr algn="l" rtl="0">
              <a:buFont typeface="Arial" charset="0"/>
              <a:buNone/>
            </a:pPr>
            <a:endParaRPr lang="fr-FR" sz="2400" dirty="0">
              <a:cs typeface="Arial" charset="0"/>
            </a:endParaRPr>
          </a:p>
          <a:p>
            <a:pPr algn="l" rtl="0">
              <a:buFont typeface="Arial" charset="0"/>
              <a:buNone/>
            </a:pPr>
            <a:r>
              <a:rPr lang="fr-FR" sz="2400" b="1" u="sng" dirty="0">
                <a:solidFill>
                  <a:srgbClr val="009900"/>
                </a:solidFill>
                <a:cs typeface="Arial" charset="0"/>
              </a:rPr>
              <a:t>a- Lecture magistrale</a:t>
            </a:r>
            <a:r>
              <a:rPr lang="fr-FR" sz="2400" b="1" dirty="0">
                <a:cs typeface="Arial" charset="0"/>
              </a:rPr>
              <a:t>  </a:t>
            </a:r>
            <a:r>
              <a:rPr lang="fr-FR" sz="2400" dirty="0">
                <a:cs typeface="Arial" charset="0"/>
              </a:rPr>
              <a:t>(du passage)</a:t>
            </a:r>
            <a:r>
              <a:rPr lang="fr-FR" sz="2400" b="1" dirty="0">
                <a:cs typeface="Arial" charset="0"/>
              </a:rPr>
              <a:t> </a:t>
            </a:r>
          </a:p>
          <a:p>
            <a:pPr algn="l" rtl="0">
              <a:buFont typeface="Arial" charset="0"/>
              <a:buNone/>
            </a:pPr>
            <a:r>
              <a:rPr lang="fr-FR" sz="2400" b="1" u="sng" dirty="0">
                <a:solidFill>
                  <a:srgbClr val="009900"/>
                </a:solidFill>
                <a:cs typeface="Arial" charset="0"/>
              </a:rPr>
              <a:t>b- Lecture silencieuse</a:t>
            </a:r>
          </a:p>
          <a:p>
            <a:pPr algn="l" rtl="0">
              <a:buFont typeface="Arial" charset="0"/>
              <a:buNone/>
            </a:pPr>
            <a:r>
              <a:rPr lang="fr-FR" sz="2400" b="1" u="sng" dirty="0">
                <a:solidFill>
                  <a:srgbClr val="009900"/>
                </a:solidFill>
                <a:cs typeface="Arial" charset="0"/>
              </a:rPr>
              <a:t>c- Questions de contrôle de la LS</a:t>
            </a:r>
            <a:r>
              <a:rPr lang="fr-FR" sz="2400" u="sng" dirty="0">
                <a:solidFill>
                  <a:srgbClr val="009900"/>
                </a:solidFill>
                <a:cs typeface="Arial" charset="0"/>
              </a:rPr>
              <a:t> : </a:t>
            </a:r>
          </a:p>
          <a:p>
            <a:pPr algn="l" rtl="0">
              <a:buFont typeface="Arial" charset="0"/>
              <a:buNone/>
            </a:pPr>
            <a:r>
              <a:rPr lang="fr-FR" sz="2400" b="1" dirty="0">
                <a:cs typeface="Arial" charset="0"/>
              </a:rPr>
              <a:t>+ Quels sont les personnages du texte ? </a:t>
            </a:r>
          </a:p>
          <a:p>
            <a:pPr algn="l" rtl="0">
              <a:buFont typeface="Arial" charset="0"/>
              <a:buNone/>
            </a:pPr>
            <a:r>
              <a:rPr lang="fr-FR" sz="2400" b="1" dirty="0">
                <a:cs typeface="Arial" charset="0"/>
              </a:rPr>
              <a:t>+ Où se passe l’histoire ?</a:t>
            </a:r>
            <a:r>
              <a:rPr lang="fr-FR" sz="2400" dirty="0">
                <a:cs typeface="Arial"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0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50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0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642938" y="0"/>
            <a:ext cx="8043862" cy="714375"/>
          </a:xfrm>
        </p:spPr>
        <p:txBody>
          <a:bodyPr/>
          <a:lstStyle/>
          <a:p>
            <a:pPr algn="l"/>
            <a:r>
              <a:rPr lang="fr-FR" sz="2400" b="1" u="sng" dirty="0">
                <a:solidFill>
                  <a:srgbClr val="FF0000"/>
                </a:solidFill>
                <a:cs typeface="Times New Roman" pitchFamily="18" charset="0"/>
              </a:rPr>
              <a:t>LES DEMARCHES METHODOLOGIQUES</a:t>
            </a:r>
            <a:endParaRPr lang="fr-FR" sz="2400" dirty="0">
              <a:solidFill>
                <a:srgbClr val="0000FF"/>
              </a:solidFill>
              <a:cs typeface="Times New Roman" pitchFamily="18" charset="0"/>
            </a:endParaRPr>
          </a:p>
        </p:txBody>
      </p:sp>
      <p:sp>
        <p:nvSpPr>
          <p:cNvPr id="22531" name="Rectangle 3"/>
          <p:cNvSpPr>
            <a:spLocks noGrp="1"/>
          </p:cNvSpPr>
          <p:nvPr>
            <p:ph idx="1"/>
          </p:nvPr>
        </p:nvSpPr>
        <p:spPr>
          <a:xfrm>
            <a:off x="571500" y="928688"/>
            <a:ext cx="8229600" cy="5240337"/>
          </a:xfrm>
        </p:spPr>
        <p:txBody>
          <a:bodyPr/>
          <a:lstStyle/>
          <a:p>
            <a:pPr algn="l" rtl="0">
              <a:lnSpc>
                <a:spcPct val="90000"/>
              </a:lnSpc>
              <a:buFont typeface="Arial" charset="0"/>
              <a:buNone/>
            </a:pPr>
            <a:endParaRPr lang="fr-FR" sz="2400" b="1" dirty="0">
              <a:cs typeface="Arial" charset="0"/>
            </a:endParaRPr>
          </a:p>
          <a:p>
            <a:pPr algn="l" rtl="0">
              <a:lnSpc>
                <a:spcPct val="90000"/>
              </a:lnSpc>
              <a:buFont typeface="Arial" charset="0"/>
              <a:buNone/>
            </a:pPr>
            <a:r>
              <a:rPr lang="fr-FR" sz="2400" b="1" dirty="0">
                <a:solidFill>
                  <a:srgbClr val="0000FF"/>
                </a:solidFill>
                <a:cs typeface="Times New Roman" pitchFamily="18" charset="0"/>
              </a:rPr>
              <a:t> </a:t>
            </a:r>
            <a:r>
              <a:rPr lang="fr-FR" b="1" dirty="0">
                <a:solidFill>
                  <a:srgbClr val="0000FF"/>
                </a:solidFill>
                <a:cs typeface="Times New Roman" pitchFamily="18" charset="0"/>
              </a:rPr>
              <a:t>B)- </a:t>
            </a:r>
            <a:r>
              <a:rPr lang="fr-FR" b="1" u="sng" dirty="0">
                <a:solidFill>
                  <a:srgbClr val="0000FF"/>
                </a:solidFill>
                <a:cs typeface="Times New Roman" pitchFamily="18" charset="0"/>
              </a:rPr>
              <a:t>Lecture : lecture compréhension</a:t>
            </a:r>
          </a:p>
          <a:p>
            <a:pPr algn="l" rtl="0">
              <a:lnSpc>
                <a:spcPct val="90000"/>
              </a:lnSpc>
              <a:buFont typeface="Arial" charset="0"/>
              <a:buNone/>
            </a:pPr>
            <a:endParaRPr lang="fr-FR" b="1" u="sng" dirty="0">
              <a:solidFill>
                <a:srgbClr val="00CC00"/>
              </a:solidFill>
              <a:cs typeface="Arial" charset="0"/>
            </a:endParaRPr>
          </a:p>
          <a:p>
            <a:pPr algn="l" rtl="0">
              <a:lnSpc>
                <a:spcPct val="90000"/>
              </a:lnSpc>
              <a:buFont typeface="Arial" charset="0"/>
              <a:buNone/>
            </a:pPr>
            <a:r>
              <a:rPr lang="fr-FR" sz="2400" b="1" u="sng" dirty="0">
                <a:solidFill>
                  <a:srgbClr val="009900"/>
                </a:solidFill>
                <a:cs typeface="Arial" charset="0"/>
              </a:rPr>
              <a:t>d- Etude du texte </a:t>
            </a:r>
            <a:endParaRPr lang="fr-FR" sz="2400" u="sng" dirty="0">
              <a:solidFill>
                <a:srgbClr val="009900"/>
              </a:solidFill>
              <a:cs typeface="Arial" charset="0"/>
            </a:endParaRPr>
          </a:p>
          <a:p>
            <a:pPr algn="l" rtl="0">
              <a:lnSpc>
                <a:spcPct val="90000"/>
              </a:lnSpc>
              <a:buFont typeface="Arial" charset="0"/>
              <a:buNone/>
            </a:pPr>
            <a:r>
              <a:rPr lang="fr-FR" sz="2400" b="1" dirty="0">
                <a:cs typeface="Arial" charset="0"/>
              </a:rPr>
              <a:t>- Lecture individuelle.</a:t>
            </a:r>
          </a:p>
          <a:p>
            <a:pPr algn="l" rtl="0">
              <a:lnSpc>
                <a:spcPct val="90000"/>
              </a:lnSpc>
              <a:buFont typeface="Arial" charset="0"/>
              <a:buNone/>
            </a:pPr>
            <a:r>
              <a:rPr lang="fr-FR" sz="2400" b="1" dirty="0">
                <a:cs typeface="Arial" charset="0"/>
              </a:rPr>
              <a:t>- Questions portant sur le sens des phrases, sur le</a:t>
            </a:r>
            <a:r>
              <a:rPr lang="fr-FR" sz="2400" dirty="0">
                <a:cs typeface="Arial" charset="0"/>
              </a:rPr>
              <a:t> </a:t>
            </a:r>
            <a:r>
              <a:rPr lang="fr-FR" sz="2400" b="1" dirty="0">
                <a:cs typeface="Arial" charset="0"/>
              </a:rPr>
              <a:t>vocabulaire</a:t>
            </a:r>
            <a:r>
              <a:rPr lang="fr-FR" sz="2400" dirty="0">
                <a:cs typeface="Arial" charset="0"/>
              </a:rPr>
              <a:t>.</a:t>
            </a:r>
          </a:p>
          <a:p>
            <a:pPr algn="l" rtl="0">
              <a:lnSpc>
                <a:spcPct val="90000"/>
              </a:lnSpc>
              <a:buFontTx/>
              <a:buChar char="-"/>
            </a:pPr>
            <a:r>
              <a:rPr lang="fr-FR" sz="2400" b="1" dirty="0">
                <a:cs typeface="Arial" charset="0"/>
              </a:rPr>
              <a:t>Justification des réponses. </a:t>
            </a:r>
          </a:p>
          <a:p>
            <a:pPr algn="l" rtl="0">
              <a:lnSpc>
                <a:spcPct val="90000"/>
              </a:lnSpc>
              <a:buFontTx/>
              <a:buChar char="-"/>
            </a:pPr>
            <a:endParaRPr lang="fr-FR" sz="2400" b="1" dirty="0">
              <a:cs typeface="Arial" charset="0"/>
            </a:endParaRPr>
          </a:p>
          <a:p>
            <a:pPr algn="l" rtl="0">
              <a:lnSpc>
                <a:spcPct val="90000"/>
              </a:lnSpc>
              <a:buFont typeface="Arial" charset="0"/>
              <a:buNone/>
            </a:pPr>
            <a:r>
              <a:rPr lang="fr-FR" sz="2800" b="1" u="sng" dirty="0">
                <a:solidFill>
                  <a:srgbClr val="0070C0"/>
                </a:solidFill>
                <a:cs typeface="Arial" charset="0"/>
              </a:rPr>
              <a:t>3- L’après-lecture - Prolongement</a:t>
            </a:r>
            <a:endParaRPr lang="fr-FR" sz="2800" u="sng" dirty="0">
              <a:solidFill>
                <a:srgbClr val="0070C0"/>
              </a:solidFill>
              <a:cs typeface="Arial" charset="0"/>
            </a:endParaRPr>
          </a:p>
          <a:p>
            <a:pPr algn="l" rtl="0">
              <a:lnSpc>
                <a:spcPct val="90000"/>
              </a:lnSpc>
              <a:buFont typeface="Arial" charset="0"/>
              <a:buNone/>
            </a:pPr>
            <a:r>
              <a:rPr lang="fr-FR" sz="2400" b="1" dirty="0">
                <a:cs typeface="Arial" charset="0"/>
              </a:rPr>
              <a:t>- Résumé du passage.</a:t>
            </a:r>
          </a:p>
          <a:p>
            <a:pPr algn="l" rtl="0">
              <a:lnSpc>
                <a:spcPct val="90000"/>
              </a:lnSpc>
              <a:buFont typeface="Arial" charset="0"/>
              <a:buNone/>
            </a:pPr>
            <a:r>
              <a:rPr lang="fr-FR" sz="2400" b="1" dirty="0">
                <a:cs typeface="Arial" charset="0"/>
              </a:rPr>
              <a:t>- Appel aux opinions personnelles.</a:t>
            </a:r>
            <a:endParaRPr lang="ar-AE" sz="2400" b="1" dirty="0"/>
          </a:p>
          <a:p>
            <a:pPr algn="l" rtl="0">
              <a:lnSpc>
                <a:spcPct val="90000"/>
              </a:lnSpc>
              <a:buFont typeface="Arial" charset="0"/>
              <a:buNone/>
            </a:pPr>
            <a:endParaRPr lang="fr-FR" sz="2400" b="1"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2531">
                                            <p:txEl>
                                              <p:pRg st="8" end="8"/>
                                            </p:txEl>
                                          </p:spTgt>
                                        </p:tgtEl>
                                        <p:attrNameLst>
                                          <p:attrName>style.visibility</p:attrName>
                                        </p:attrNameLst>
                                      </p:cBhvr>
                                      <p:to>
                                        <p:strVal val="visible"/>
                                      </p:to>
                                    </p:set>
                                    <p:anim calcmode="lin" valueType="num">
                                      <p:cBhvr additive="base">
                                        <p:cTn id="7" dur="5000" fill="hold"/>
                                        <p:tgtEl>
                                          <p:spTgt spid="22531">
                                            <p:txEl>
                                              <p:pRg st="8" end="8"/>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253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22531">
                                            <p:txEl>
                                              <p:pRg st="9" end="9"/>
                                            </p:txEl>
                                          </p:spTgt>
                                        </p:tgtEl>
                                        <p:attrNameLst>
                                          <p:attrName>style.visibility</p:attrName>
                                        </p:attrNameLst>
                                      </p:cBhvr>
                                      <p:to>
                                        <p:strVal val="visible"/>
                                      </p:to>
                                    </p:set>
                                    <p:anim calcmode="lin" valueType="num">
                                      <p:cBhvr additive="base">
                                        <p:cTn id="13" dur="5000" fill="hold"/>
                                        <p:tgtEl>
                                          <p:spTgt spid="22531">
                                            <p:txEl>
                                              <p:pRg st="9" end="9"/>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22531">
                                            <p:txEl>
                                              <p:pRg st="9" end="9"/>
                                            </p:txEl>
                                          </p:spTgt>
                                        </p:tgtEl>
                                        <p:attrNameLst>
                                          <p:attrName>ppt_y</p:attrName>
                                        </p:attrNameLst>
                                      </p:cBhvr>
                                      <p:tavLst>
                                        <p:tav tm="0">
                                          <p:val>
                                            <p:strVal val="1+#ppt_h/2"/>
                                          </p:val>
                                        </p:tav>
                                        <p:tav tm="100000">
                                          <p:val>
                                            <p:strVal val="#ppt_y"/>
                                          </p:val>
                                        </p:tav>
                                      </p:tavLst>
                                    </p:anim>
                                  </p:childTnLst>
                                </p:cTn>
                              </p:par>
                              <p:par>
                                <p:cTn id="15" presetID="7" presetClass="entr" presetSubtype="4" fill="hold" nodeType="withEffect">
                                  <p:stCondLst>
                                    <p:cond delay="0"/>
                                  </p:stCondLst>
                                  <p:childTnLst>
                                    <p:set>
                                      <p:cBhvr>
                                        <p:cTn id="16" dur="1" fill="hold">
                                          <p:stCondLst>
                                            <p:cond delay="0"/>
                                          </p:stCondLst>
                                        </p:cTn>
                                        <p:tgtEl>
                                          <p:spTgt spid="22531">
                                            <p:txEl>
                                              <p:pRg st="10" end="10"/>
                                            </p:txEl>
                                          </p:spTgt>
                                        </p:tgtEl>
                                        <p:attrNameLst>
                                          <p:attrName>style.visibility</p:attrName>
                                        </p:attrNameLst>
                                      </p:cBhvr>
                                      <p:to>
                                        <p:strVal val="visible"/>
                                      </p:to>
                                    </p:set>
                                    <p:anim calcmode="lin" valueType="num">
                                      <p:cBhvr additive="base">
                                        <p:cTn id="17" dur="5000" fill="hold"/>
                                        <p:tgtEl>
                                          <p:spTgt spid="22531">
                                            <p:txEl>
                                              <p:pRg st="10" end="10"/>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2253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a:extLst>
              <a:ext uri="{FF2B5EF4-FFF2-40B4-BE49-F238E27FC236}">
                <a16:creationId xmlns:a16="http://schemas.microsoft.com/office/drawing/2014/main" id="{B3646DF4-C08C-4322-8EF6-CE012231EB22}"/>
              </a:ext>
            </a:extLst>
          </p:cNvPr>
          <p:cNvSpPr/>
          <p:nvPr/>
        </p:nvSpPr>
        <p:spPr>
          <a:xfrm>
            <a:off x="569844" y="2345637"/>
            <a:ext cx="8136834" cy="2955240"/>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gradFill>
            <a:gsLst>
              <a:gs pos="0">
                <a:srgbClr val="B1CBE9"/>
              </a:gs>
              <a:gs pos="100000">
                <a:srgbClr val="A3C1E5"/>
              </a:gs>
            </a:gsLst>
            <a:lin ang="5400000"/>
          </a:gradFill>
          <a:ln w="6345" cap="flat">
            <a:solidFill>
              <a:srgbClr val="5B9BD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600" b="1" i="0" u="none" strike="noStrike" kern="1200" cap="none" spc="0" baseline="0">
                <a:solidFill>
                  <a:srgbClr val="000000"/>
                </a:solidFill>
                <a:uFillTx/>
                <a:latin typeface="Calibri"/>
              </a:rPr>
              <a:t>PROJET DE CLASSE</a:t>
            </a:r>
          </a:p>
        </p:txBody>
      </p:sp>
      <p:sp>
        <p:nvSpPr>
          <p:cNvPr id="3" name="Espace réservé de la date 2">
            <a:extLst>
              <a:ext uri="{FF2B5EF4-FFF2-40B4-BE49-F238E27FC236}">
                <a16:creationId xmlns:a16="http://schemas.microsoft.com/office/drawing/2014/main" id="{12EF7488-6A67-4483-9E23-34A184FF2DF0}"/>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4024767-635D-420F-83BD-CF070D8016FA}"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4" name="Espace réservé du pied de page 3">
            <a:extLst>
              <a:ext uri="{FF2B5EF4-FFF2-40B4-BE49-F238E27FC236}">
                <a16:creationId xmlns:a16="http://schemas.microsoft.com/office/drawing/2014/main" id="{CEF6DEA7-2AB7-4A86-A423-8A8542752084}"/>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5" name="Espace réservé du numéro de diapositive 4">
            <a:extLst>
              <a:ext uri="{FF2B5EF4-FFF2-40B4-BE49-F238E27FC236}">
                <a16:creationId xmlns:a16="http://schemas.microsoft.com/office/drawing/2014/main" id="{ACC9E11A-D7C1-4633-9ACA-2E96A85C183F}"/>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58149AC-E365-4E72-8316-90B1C8EFB3DF}" type="slidenum">
              <a:t>44</a:t>
            </a:fld>
            <a:endParaRPr lang="fr-FR" sz="1200" b="0" i="0" u="none" strike="noStrike" kern="1200" cap="none" spc="0" baseline="0">
              <a:solidFill>
                <a:srgbClr val="898989"/>
              </a:solidFill>
              <a:uFillTx/>
              <a:latin typeface="Calibri"/>
              <a:ea typeface=""/>
              <a:cs typeface=""/>
            </a:endParaRPr>
          </a:p>
        </p:txBody>
      </p:sp>
      <p:sp>
        <p:nvSpPr>
          <p:cNvPr id="6" name="Espace réservé de la date 5">
            <a:extLst>
              <a:ext uri="{FF2B5EF4-FFF2-40B4-BE49-F238E27FC236}">
                <a16:creationId xmlns:a16="http://schemas.microsoft.com/office/drawing/2014/main" id="{FFD401CD-29D9-42E6-87FC-F4551D684E28}"/>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3C036B4-8AAB-4D9C-A62C-EC78A3136C59}"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7" name="Espace réservé du pied de page 6">
            <a:extLst>
              <a:ext uri="{FF2B5EF4-FFF2-40B4-BE49-F238E27FC236}">
                <a16:creationId xmlns:a16="http://schemas.microsoft.com/office/drawing/2014/main" id="{C35749EF-01D5-4E3B-8B35-E567919F2D33}"/>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8" name="Espace réservé du numéro de diapositive 7">
            <a:extLst>
              <a:ext uri="{FF2B5EF4-FFF2-40B4-BE49-F238E27FC236}">
                <a16:creationId xmlns:a16="http://schemas.microsoft.com/office/drawing/2014/main" id="{D8A1F875-7DC5-44A0-ABD0-1189DFBCD269}"/>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AB65CC0-06B3-41BA-B5DD-117D5D3F665F}" type="slidenum">
              <a:t>44</a:t>
            </a:fld>
            <a:endParaRPr lang="fr-FR" sz="1200" b="0" i="0" u="none" strike="noStrike" kern="1200" cap="none" spc="0" baseline="0">
              <a:solidFill>
                <a:srgbClr val="898989"/>
              </a:solidFill>
              <a:uFillTx/>
              <a:latin typeface="Calibri"/>
              <a:ea typeface=""/>
              <a:cs typeface=""/>
            </a:endParaRPr>
          </a:p>
        </p:txBody>
      </p:sp>
      <p:sp>
        <p:nvSpPr>
          <p:cNvPr id="9" name="Espace réservé de la date 8">
            <a:extLst>
              <a:ext uri="{FF2B5EF4-FFF2-40B4-BE49-F238E27FC236}">
                <a16:creationId xmlns:a16="http://schemas.microsoft.com/office/drawing/2014/main" id="{0A1A6579-E2DC-4F2B-982D-9EF0B8F84704}"/>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F6CC9B3-9F71-4BB4-9EEF-8DF42790E393}"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10" name="Espace réservé du pied de page 9">
            <a:extLst>
              <a:ext uri="{FF2B5EF4-FFF2-40B4-BE49-F238E27FC236}">
                <a16:creationId xmlns:a16="http://schemas.microsoft.com/office/drawing/2014/main" id="{FC73EB9C-67A5-42F3-9199-2B80AC11418C}"/>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11" name="Espace réservé du numéro de diapositive 10">
            <a:extLst>
              <a:ext uri="{FF2B5EF4-FFF2-40B4-BE49-F238E27FC236}">
                <a16:creationId xmlns:a16="http://schemas.microsoft.com/office/drawing/2014/main" id="{31DF4186-9C1C-4704-AD3D-CC71EA1A8B16}"/>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CB8DD3B-3C5E-4DC5-BCFE-F51FFEFF2D82}" type="slidenum">
              <a:t>44</a:t>
            </a:fld>
            <a:endParaRPr lang="fr-FR" sz="1200" b="0" i="0" u="none" strike="noStrike" kern="1200" cap="none" spc="0" baseline="0">
              <a:solidFill>
                <a:srgbClr val="898989"/>
              </a:solidFill>
              <a:uFillTx/>
              <a:latin typeface="Calibri"/>
              <a:ea typeface=""/>
              <a:cs typeface=""/>
            </a:endParaRPr>
          </a:p>
        </p:txBody>
      </p:sp>
      <p:sp>
        <p:nvSpPr>
          <p:cNvPr id="12" name="Espace réservé du pied de page 12">
            <a:extLst>
              <a:ext uri="{FF2B5EF4-FFF2-40B4-BE49-F238E27FC236}">
                <a16:creationId xmlns:a16="http://schemas.microsoft.com/office/drawing/2014/main" id="{26EFA443-3723-472D-9D72-AC61B4F17F48}"/>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BEN TAHAR MOHAMED                         </a:t>
            </a:r>
          </a:p>
        </p:txBody>
      </p:sp>
      <p:sp>
        <p:nvSpPr>
          <p:cNvPr id="13" name="Espace réservé du numéro de diapositive 13">
            <a:extLst>
              <a:ext uri="{FF2B5EF4-FFF2-40B4-BE49-F238E27FC236}">
                <a16:creationId xmlns:a16="http://schemas.microsoft.com/office/drawing/2014/main" id="{40465938-CDFF-45BE-8BF3-0F42192A7038}"/>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5B03824-0CF8-4702-A94E-7CBF070D1A83}" type="slidenum">
              <a:t>44</a:t>
            </a:fld>
            <a:endParaRPr lang="fr-FR" sz="1200" b="0" i="0" u="none" strike="noStrike" kern="1200" cap="none" spc="0" baseline="0">
              <a:solidFill>
                <a:srgbClr val="898989"/>
              </a:solidFill>
              <a:uFillTx/>
              <a:latin typeface="Calibri"/>
              <a:ea typeface=""/>
              <a:cs typeface=""/>
            </a:endParaRPr>
          </a:p>
        </p:txBody>
      </p:sp>
    </p:spTree>
    <p:extLst>
      <p:ext uri="{BB962C8B-B14F-4D97-AF65-F5344CB8AC3E}">
        <p14:creationId xmlns:p14="http://schemas.microsoft.com/office/powerpoint/2010/main" val="9092456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B11E0347-DA6C-4D79-9297-81555B0D3511}"/>
              </a:ext>
            </a:extLst>
          </p:cNvPr>
          <p:cNvSpPr/>
          <p:nvPr/>
        </p:nvSpPr>
        <p:spPr>
          <a:xfrm>
            <a:off x="0" y="142847"/>
            <a:ext cx="9144000" cy="160133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400" b="1" i="0" u="none" strike="noStrike" kern="1200" cap="none" spc="0" baseline="0">
                <a:solidFill>
                  <a:srgbClr val="5B9BD5"/>
                </a:solidFill>
                <a:effectLst>
                  <a:outerShdw dist="25402" dir="5400000">
                    <a:srgbClr val="6E747A"/>
                  </a:outerShdw>
                </a:effectLst>
                <a:uFillTx/>
                <a:latin typeface="Arial" pitchFamily="34"/>
                <a:cs typeface="Arial" pitchFamily="34"/>
              </a:rPr>
              <a:t>La méthodologie: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400" b="1" i="0" u="none" strike="noStrike" kern="1200" cap="none" spc="0" baseline="0">
                <a:solidFill>
                  <a:srgbClr val="5B9BD5"/>
                </a:solidFill>
                <a:effectLst>
                  <a:outerShdw dist="25402" dir="5400000">
                    <a:srgbClr val="6E747A"/>
                  </a:outerShdw>
                </a:effectLst>
                <a:uFillTx/>
                <a:latin typeface="Arial" pitchFamily="34"/>
                <a:cs typeface="Arial" pitchFamily="34"/>
              </a:rPr>
              <a:t> Le projet de classe</a:t>
            </a:r>
          </a:p>
        </p:txBody>
      </p:sp>
      <p:sp>
        <p:nvSpPr>
          <p:cNvPr id="3" name="ZoneTexte 23">
            <a:extLst>
              <a:ext uri="{FF2B5EF4-FFF2-40B4-BE49-F238E27FC236}">
                <a16:creationId xmlns:a16="http://schemas.microsoft.com/office/drawing/2014/main" id="{09144F96-55CC-47C4-A27E-999F6251B082}"/>
              </a:ext>
            </a:extLst>
          </p:cNvPr>
          <p:cNvSpPr txBox="1"/>
          <p:nvPr/>
        </p:nvSpPr>
        <p:spPr>
          <a:xfrm>
            <a:off x="1857374" y="2609121"/>
            <a:ext cx="2643192" cy="707882"/>
          </a:xfrm>
          <a:prstGeom prst="rect">
            <a:avLst/>
          </a:prstGeom>
          <a:solidFill>
            <a:srgbClr val="FFFFFF"/>
          </a:solidFill>
          <a:ln w="38103" cap="flat">
            <a:solidFill>
              <a:srgbClr val="000000"/>
            </a:solidFill>
            <a:prstDash val="solid"/>
            <a:miter/>
          </a:ln>
        </p:spPr>
        <p:txBody>
          <a:bodyPr vert="horz" wrap="square" lIns="91440" tIns="45720" rIns="91440" bIns="45720" anchor="ctr"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1" i="0" u="none" strike="noStrike" kern="1200" cap="none" spc="0" baseline="0">
                <a:solidFill>
                  <a:srgbClr val="000000"/>
                </a:solidFill>
                <a:effectLst>
                  <a:outerShdw dist="19048" dir="2700000">
                    <a:srgbClr val="000000"/>
                  </a:outerShdw>
                </a:effectLst>
                <a:uFillTx/>
                <a:latin typeface="Arial" pitchFamily="34"/>
                <a:cs typeface="Arial" pitchFamily="34"/>
              </a:rPr>
              <a:t>Choix du projet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none" strike="noStrike" kern="1200" cap="none" spc="0" baseline="0">
              <a:solidFill>
                <a:srgbClr val="000000"/>
              </a:solidFill>
              <a:effectLst>
                <a:outerShdw dist="50803" dir="7500142">
                  <a:srgbClr val="000000"/>
                </a:outerShdw>
              </a:effectLst>
              <a:uFillTx/>
              <a:latin typeface="Arial" pitchFamily="34"/>
              <a:cs typeface="Arial" pitchFamily="34"/>
            </a:endParaRPr>
          </a:p>
        </p:txBody>
      </p:sp>
      <p:sp>
        <p:nvSpPr>
          <p:cNvPr id="4" name="ZoneTexte 33">
            <a:extLst>
              <a:ext uri="{FF2B5EF4-FFF2-40B4-BE49-F238E27FC236}">
                <a16:creationId xmlns:a16="http://schemas.microsoft.com/office/drawing/2014/main" id="{144B6D5A-8B57-47AC-9076-C02CC55A31FA}"/>
              </a:ext>
            </a:extLst>
          </p:cNvPr>
          <p:cNvSpPr txBox="1"/>
          <p:nvPr/>
        </p:nvSpPr>
        <p:spPr>
          <a:xfrm>
            <a:off x="1857374" y="4714875"/>
            <a:ext cx="2571749" cy="1015660"/>
          </a:xfrm>
          <a:prstGeom prst="rect">
            <a:avLst/>
          </a:prstGeom>
          <a:solidFill>
            <a:srgbClr val="FFFFFF"/>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1" i="0" u="none" strike="noStrike" kern="1200" cap="none" spc="0" baseline="0">
                <a:solidFill>
                  <a:srgbClr val="000000"/>
                </a:solidFill>
                <a:effectLst>
                  <a:outerShdw dist="19048" dir="2700000">
                    <a:srgbClr val="000000"/>
                  </a:outerShdw>
                </a:effectLst>
                <a:uFillTx/>
                <a:latin typeface="Arial" pitchFamily="34"/>
                <a:cs typeface="Arial" pitchFamily="34"/>
              </a:rPr>
              <a:t>Réalisation du projet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sng" strike="noStrike" kern="1200" cap="none" spc="0" baseline="0">
              <a:solidFill>
                <a:srgbClr val="0000FF"/>
              </a:solidFill>
              <a:effectLst>
                <a:outerShdw dist="50803" dir="7500142">
                  <a:srgbClr val="000000"/>
                </a:outerShdw>
              </a:effectLst>
              <a:uFillTx/>
              <a:latin typeface="Arial" pitchFamily="34"/>
              <a:cs typeface="Arial" pitchFamily="34"/>
            </a:endParaRPr>
          </a:p>
        </p:txBody>
      </p:sp>
      <p:sp>
        <p:nvSpPr>
          <p:cNvPr id="5" name="ZoneTexte 35">
            <a:extLst>
              <a:ext uri="{FF2B5EF4-FFF2-40B4-BE49-F238E27FC236}">
                <a16:creationId xmlns:a16="http://schemas.microsoft.com/office/drawing/2014/main" id="{CA1F586A-D5FB-4F30-A5B0-922DFFB9933D}"/>
              </a:ext>
            </a:extLst>
          </p:cNvPr>
          <p:cNvSpPr txBox="1"/>
          <p:nvPr/>
        </p:nvSpPr>
        <p:spPr>
          <a:xfrm>
            <a:off x="0" y="2500307"/>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5B9BD5"/>
                </a:solidFill>
                <a:effectLst>
                  <a:outerShdw dist="25402" dir="5400000">
                    <a:srgbClr val="6E747A"/>
                  </a:outerShdw>
                </a:effectLst>
                <a:uFillTx/>
                <a:latin typeface="Arial" pitchFamily="34"/>
                <a:cs typeface="Arial" pitchFamily="34"/>
              </a:rPr>
              <a:t>Séance 1</a:t>
            </a:r>
          </a:p>
        </p:txBody>
      </p:sp>
      <p:sp>
        <p:nvSpPr>
          <p:cNvPr id="6" name="ZoneTexte 36">
            <a:extLst>
              <a:ext uri="{FF2B5EF4-FFF2-40B4-BE49-F238E27FC236}">
                <a16:creationId xmlns:a16="http://schemas.microsoft.com/office/drawing/2014/main" id="{8BAE222E-E37E-491B-927A-7188D4AB51CA}"/>
              </a:ext>
            </a:extLst>
          </p:cNvPr>
          <p:cNvSpPr txBox="1"/>
          <p:nvPr/>
        </p:nvSpPr>
        <p:spPr>
          <a:xfrm>
            <a:off x="0" y="3786192"/>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2</a:t>
            </a:r>
          </a:p>
        </p:txBody>
      </p:sp>
      <p:sp>
        <p:nvSpPr>
          <p:cNvPr id="7" name="ZoneTexte 10">
            <a:extLst>
              <a:ext uri="{FF2B5EF4-FFF2-40B4-BE49-F238E27FC236}">
                <a16:creationId xmlns:a16="http://schemas.microsoft.com/office/drawing/2014/main" id="{F89FEDF2-6B1E-470F-96DA-E68B9E4C65FF}"/>
              </a:ext>
            </a:extLst>
          </p:cNvPr>
          <p:cNvSpPr txBox="1"/>
          <p:nvPr/>
        </p:nvSpPr>
        <p:spPr>
          <a:xfrm>
            <a:off x="0" y="4786326"/>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3</a:t>
            </a:r>
          </a:p>
        </p:txBody>
      </p:sp>
      <p:sp>
        <p:nvSpPr>
          <p:cNvPr id="8" name="ZoneTexte 11">
            <a:extLst>
              <a:ext uri="{FF2B5EF4-FFF2-40B4-BE49-F238E27FC236}">
                <a16:creationId xmlns:a16="http://schemas.microsoft.com/office/drawing/2014/main" id="{98741ACD-016F-41E0-AD0D-DF397F87A822}"/>
              </a:ext>
            </a:extLst>
          </p:cNvPr>
          <p:cNvSpPr txBox="1"/>
          <p:nvPr/>
        </p:nvSpPr>
        <p:spPr>
          <a:xfrm>
            <a:off x="0" y="5786451"/>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4</a:t>
            </a:r>
          </a:p>
        </p:txBody>
      </p:sp>
      <p:sp>
        <p:nvSpPr>
          <p:cNvPr id="9" name="ZoneTexte 13">
            <a:extLst>
              <a:ext uri="{FF2B5EF4-FFF2-40B4-BE49-F238E27FC236}">
                <a16:creationId xmlns:a16="http://schemas.microsoft.com/office/drawing/2014/main" id="{A48D9FF5-CFC2-40B1-A812-6E5C65E82102}"/>
              </a:ext>
            </a:extLst>
          </p:cNvPr>
          <p:cNvSpPr txBox="1"/>
          <p:nvPr/>
        </p:nvSpPr>
        <p:spPr>
          <a:xfrm>
            <a:off x="6072192" y="4000500"/>
            <a:ext cx="2928932" cy="707882"/>
          </a:xfrm>
          <a:prstGeom prst="rect">
            <a:avLst/>
          </a:prstGeom>
          <a:solidFill>
            <a:srgbClr val="FFFFFF"/>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1" i="0" u="none" strike="noStrike" kern="1200" cap="none" spc="0" baseline="0">
                <a:solidFill>
                  <a:srgbClr val="000000"/>
                </a:solidFill>
                <a:effectLst>
                  <a:outerShdw dist="19048" dir="2700000">
                    <a:srgbClr val="000000"/>
                  </a:outerShdw>
                </a:effectLst>
                <a:uFillTx/>
                <a:latin typeface="Arial" pitchFamily="34"/>
                <a:cs typeface="Arial" pitchFamily="34"/>
              </a:rPr>
              <a:t>Présentation du projet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none" strike="noStrike" kern="1200" cap="none" spc="0" baseline="0">
              <a:solidFill>
                <a:srgbClr val="000000"/>
              </a:solidFill>
              <a:effectLst>
                <a:outerShdw dist="50803" dir="7500142">
                  <a:srgbClr val="000000"/>
                </a:outerShdw>
              </a:effectLst>
              <a:uFillTx/>
              <a:latin typeface="Arial" pitchFamily="34"/>
              <a:cs typeface="Arial" pitchFamily="34"/>
            </a:endParaRPr>
          </a:p>
        </p:txBody>
      </p:sp>
      <p:sp>
        <p:nvSpPr>
          <p:cNvPr id="10" name="Accolade fermante 14">
            <a:extLst>
              <a:ext uri="{FF2B5EF4-FFF2-40B4-BE49-F238E27FC236}">
                <a16:creationId xmlns:a16="http://schemas.microsoft.com/office/drawing/2014/main" id="{37A6EFA4-E707-4D98-96B8-2411D6B5D80D}"/>
              </a:ext>
            </a:extLst>
          </p:cNvPr>
          <p:cNvSpPr/>
          <p:nvPr/>
        </p:nvSpPr>
        <p:spPr>
          <a:xfrm>
            <a:off x="1428750" y="4214817"/>
            <a:ext cx="214317" cy="2000250"/>
          </a:xfrm>
          <a:custGeom>
            <a:avLst/>
            <a:gdLst>
              <a:gd name="f0" fmla="val 10800000"/>
              <a:gd name="f1" fmla="val 5400000"/>
              <a:gd name="f2" fmla="val 16200000"/>
              <a:gd name="f3" fmla="val 180"/>
              <a:gd name="f4" fmla="val w"/>
              <a:gd name="f5" fmla="val h"/>
              <a:gd name="f6" fmla="val ss"/>
              <a:gd name="f7" fmla="val 0"/>
              <a:gd name="f8" fmla="*/ 5419351 1 1725033"/>
              <a:gd name="f9" fmla="+- 0 0 5400000"/>
              <a:gd name="f10" fmla="val 8333"/>
              <a:gd name="f11" fmla="val 50000"/>
              <a:gd name="f12" fmla="+- 0 0 -180"/>
              <a:gd name="f13" fmla="+- 0 0 -270"/>
              <a:gd name="f14" fmla="+- 0 0 -360"/>
              <a:gd name="f15" fmla="abs f4"/>
              <a:gd name="f16" fmla="abs f5"/>
              <a:gd name="f17" fmla="abs f6"/>
              <a:gd name="f18" fmla="+- 2700000 f1 0"/>
              <a:gd name="f19" fmla="*/ f12 f0 1"/>
              <a:gd name="f20" fmla="*/ f13 f0 1"/>
              <a:gd name="f21" fmla="*/ f14 f0 1"/>
              <a:gd name="f22" fmla="?: f15 f4 1"/>
              <a:gd name="f23" fmla="?: f16 f5 1"/>
              <a:gd name="f24" fmla="?: f17 f6 1"/>
              <a:gd name="f25" fmla="+- f18 0 f1"/>
              <a:gd name="f26" fmla="*/ f19 1 f3"/>
              <a:gd name="f27" fmla="*/ f20 1 f3"/>
              <a:gd name="f28" fmla="*/ f21 1 f3"/>
              <a:gd name="f29" fmla="*/ f22 1 21600"/>
              <a:gd name="f30" fmla="*/ f23 1 21600"/>
              <a:gd name="f31" fmla="*/ 21600 f22 1"/>
              <a:gd name="f32" fmla="*/ 21600 f23 1"/>
              <a:gd name="f33" fmla="+- f25 f1 0"/>
              <a:gd name="f34" fmla="+- f26 0 f1"/>
              <a:gd name="f35" fmla="+- f27 0 f1"/>
              <a:gd name="f36" fmla="+- f28 0 f1"/>
              <a:gd name="f37" fmla="min f30 f29"/>
              <a:gd name="f38" fmla="*/ f31 1 f24"/>
              <a:gd name="f39" fmla="*/ f32 1 f24"/>
              <a:gd name="f40" fmla="*/ f33 f8 1"/>
              <a:gd name="f41" fmla="val f38"/>
              <a:gd name="f42" fmla="val f39"/>
              <a:gd name="f43" fmla="*/ f40 1 f0"/>
              <a:gd name="f44" fmla="*/ f7 f37 1"/>
              <a:gd name="f45" fmla="+- f42 0 f7"/>
              <a:gd name="f46" fmla="+- f41 0 f7"/>
              <a:gd name="f47" fmla="+- 0 0 f43"/>
              <a:gd name="f48" fmla="*/ f41 f37 1"/>
              <a:gd name="f49" fmla="*/ f42 f37 1"/>
              <a:gd name="f50" fmla="*/ f46 1 2"/>
              <a:gd name="f51" fmla="min f46 f45"/>
              <a:gd name="f52" fmla="*/ f45 f11 1"/>
              <a:gd name="f53" fmla="+- 0 0 f47"/>
              <a:gd name="f54" fmla="+- f7 f50 0"/>
              <a:gd name="f55" fmla="*/ f51 f10 1"/>
              <a:gd name="f56" fmla="*/ f52 1 100000"/>
              <a:gd name="f57" fmla="*/ f53 f0 1"/>
              <a:gd name="f58" fmla="*/ f50 f37 1"/>
              <a:gd name="f59" fmla="*/ f55 1 100000"/>
              <a:gd name="f60" fmla="*/ f57 1 f8"/>
              <a:gd name="f61" fmla="*/ f54 f37 1"/>
              <a:gd name="f62" fmla="*/ f56 f37 1"/>
              <a:gd name="f63" fmla="+- f56 0 f59"/>
              <a:gd name="f64" fmla="+- f42 0 f59"/>
              <a:gd name="f65" fmla="+- f60 0 f1"/>
              <a:gd name="f66" fmla="*/ f59 f37 1"/>
              <a:gd name="f67" fmla="cos 1 f65"/>
              <a:gd name="f68" fmla="sin 1 f65"/>
              <a:gd name="f69" fmla="*/ f63 f37 1"/>
              <a:gd name="f70" fmla="*/ f64 f37 1"/>
              <a:gd name="f71" fmla="+- 0 0 f67"/>
              <a:gd name="f72" fmla="+- 0 0 f68"/>
              <a:gd name="f73" fmla="+- 0 0 f71"/>
              <a:gd name="f74" fmla="+- 0 0 f72"/>
              <a:gd name="f75" fmla="val f73"/>
              <a:gd name="f76" fmla="val f74"/>
              <a:gd name="f77" fmla="*/ f75 f50 1"/>
              <a:gd name="f78" fmla="*/ f76 f59 1"/>
              <a:gd name="f79" fmla="+- f7 f77 0"/>
              <a:gd name="f80" fmla="+- f59 0 f78"/>
              <a:gd name="f81" fmla="+- f42 f78 0"/>
              <a:gd name="f82" fmla="+- f81 0 f59"/>
              <a:gd name="f83" fmla="*/ f80 f37 1"/>
              <a:gd name="f84" fmla="*/ f79 f37 1"/>
              <a:gd name="f85" fmla="*/ f82 f37 1"/>
            </a:gdLst>
            <a:ahLst/>
            <a:cxnLst>
              <a:cxn ang="3cd4">
                <a:pos x="hc" y="t"/>
              </a:cxn>
              <a:cxn ang="0">
                <a:pos x="r" y="vc"/>
              </a:cxn>
              <a:cxn ang="cd4">
                <a:pos x="hc" y="b"/>
              </a:cxn>
              <a:cxn ang="cd2">
                <a:pos x="l" y="vc"/>
              </a:cxn>
              <a:cxn ang="f34">
                <a:pos x="f44" y="f44"/>
              </a:cxn>
              <a:cxn ang="f35">
                <a:pos x="f48" y="f62"/>
              </a:cxn>
              <a:cxn ang="f36">
                <a:pos x="f44" y="f49"/>
              </a:cxn>
            </a:cxnLst>
            <a:rect l="f44" t="f83" r="f84" b="f85"/>
            <a:pathLst>
              <a:path stroke="0">
                <a:moveTo>
                  <a:pt x="f44" y="f44"/>
                </a:moveTo>
                <a:arcTo wR="f58" hR="f66" stAng="f2" swAng="f1"/>
                <a:lnTo>
                  <a:pt x="f61" y="f69"/>
                </a:lnTo>
                <a:arcTo wR="f58" hR="f66" stAng="f0" swAng="f9"/>
                <a:arcTo wR="f58" hR="f66" stAng="f2" swAng="f9"/>
                <a:lnTo>
                  <a:pt x="f61" y="f70"/>
                </a:lnTo>
                <a:arcTo wR="f58" hR="f66" stAng="f7" swAng="f1"/>
                <a:close/>
              </a:path>
              <a:path fill="none">
                <a:moveTo>
                  <a:pt x="f44" y="f44"/>
                </a:moveTo>
                <a:arcTo wR="f58" hR="f66" stAng="f2" swAng="f1"/>
                <a:lnTo>
                  <a:pt x="f61" y="f69"/>
                </a:lnTo>
                <a:arcTo wR="f58" hR="f66" stAng="f0" swAng="f9"/>
                <a:arcTo wR="f58" hR="f66" stAng="f2" swAng="f9"/>
                <a:lnTo>
                  <a:pt x="f61" y="f70"/>
                </a:lnTo>
                <a:arcTo wR="f58" hR="f66" stAng="f7" swAng="f1"/>
              </a:path>
            </a:pathLst>
          </a:custGeom>
          <a:noFill/>
          <a:ln w="38103" cap="flat">
            <a:solidFill>
              <a:srgbClr val="00000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1" name="ZoneTexte 15">
            <a:extLst>
              <a:ext uri="{FF2B5EF4-FFF2-40B4-BE49-F238E27FC236}">
                <a16:creationId xmlns:a16="http://schemas.microsoft.com/office/drawing/2014/main" id="{A688047F-B107-4276-B103-B2753072A296}"/>
              </a:ext>
            </a:extLst>
          </p:cNvPr>
          <p:cNvSpPr txBox="1"/>
          <p:nvPr/>
        </p:nvSpPr>
        <p:spPr>
          <a:xfrm>
            <a:off x="6786576" y="2500307"/>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5B9BD5"/>
                </a:solidFill>
                <a:effectLst>
                  <a:outerShdw dist="25402" dir="5400000">
                    <a:srgbClr val="6E747A"/>
                  </a:outerShdw>
                </a:effectLst>
                <a:uFillTx/>
                <a:latin typeface="Arial" pitchFamily="34"/>
                <a:cs typeface="Arial" pitchFamily="34"/>
              </a:rPr>
              <a:t>Séance 5</a:t>
            </a:r>
          </a:p>
        </p:txBody>
      </p:sp>
      <p:cxnSp>
        <p:nvCxnSpPr>
          <p:cNvPr id="12" name="Connecteur droit avec flèche 18">
            <a:extLst>
              <a:ext uri="{FF2B5EF4-FFF2-40B4-BE49-F238E27FC236}">
                <a16:creationId xmlns:a16="http://schemas.microsoft.com/office/drawing/2014/main" id="{7D4A5202-02D7-4072-99B3-696BD286A2D3}"/>
              </a:ext>
            </a:extLst>
          </p:cNvPr>
          <p:cNvCxnSpPr>
            <a:stCxn id="5" idx="3"/>
          </p:cNvCxnSpPr>
          <p:nvPr/>
        </p:nvCxnSpPr>
        <p:spPr>
          <a:xfrm>
            <a:off x="1357289" y="2915802"/>
            <a:ext cx="428653" cy="52825"/>
          </a:xfrm>
          <a:prstGeom prst="straightConnector1">
            <a:avLst/>
          </a:prstGeom>
          <a:noFill/>
          <a:ln w="38103" cap="flat">
            <a:solidFill>
              <a:srgbClr val="000000"/>
            </a:solidFill>
            <a:prstDash val="solid"/>
            <a:miter/>
            <a:tailEnd type="arrow"/>
          </a:ln>
        </p:spPr>
      </p:cxnSp>
      <p:cxnSp>
        <p:nvCxnSpPr>
          <p:cNvPr id="13" name="Connecteur droit avec flèche 20">
            <a:extLst>
              <a:ext uri="{FF2B5EF4-FFF2-40B4-BE49-F238E27FC236}">
                <a16:creationId xmlns:a16="http://schemas.microsoft.com/office/drawing/2014/main" id="{BB3E1DAB-3DD6-48C0-BE34-6B810967AEF3}"/>
              </a:ext>
            </a:extLst>
          </p:cNvPr>
          <p:cNvCxnSpPr/>
          <p:nvPr/>
        </p:nvCxnSpPr>
        <p:spPr>
          <a:xfrm rot="16199987" flipH="1">
            <a:off x="7286619" y="3714763"/>
            <a:ext cx="428625" cy="0"/>
          </a:xfrm>
          <a:prstGeom prst="straightConnector1">
            <a:avLst/>
          </a:prstGeom>
          <a:noFill/>
          <a:ln w="38103" cap="flat">
            <a:solidFill>
              <a:srgbClr val="000000"/>
            </a:solidFill>
            <a:prstDash val="solid"/>
            <a:miter/>
            <a:tailEnd type="arrow"/>
          </a:ln>
        </p:spPr>
      </p:cxnSp>
      <p:sp>
        <p:nvSpPr>
          <p:cNvPr id="14" name="Espace réservé de la date 13">
            <a:extLst>
              <a:ext uri="{FF2B5EF4-FFF2-40B4-BE49-F238E27FC236}">
                <a16:creationId xmlns:a16="http://schemas.microsoft.com/office/drawing/2014/main" id="{5FF91DB2-2FDB-460A-BC26-A8CB050930CB}"/>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02F42BF-CBCF-4805-A4D8-E87593B833CA}"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5" name="Espace réservé du pied de page 14">
            <a:extLst>
              <a:ext uri="{FF2B5EF4-FFF2-40B4-BE49-F238E27FC236}">
                <a16:creationId xmlns:a16="http://schemas.microsoft.com/office/drawing/2014/main" id="{DE724C1C-D9B6-48F2-8880-B827FED7504F}"/>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6" name="Espace réservé du numéro de diapositive 15">
            <a:extLst>
              <a:ext uri="{FF2B5EF4-FFF2-40B4-BE49-F238E27FC236}">
                <a16:creationId xmlns:a16="http://schemas.microsoft.com/office/drawing/2014/main" id="{0EAF2CBC-FA22-4DDD-8FD4-4F6E6E047BF2}"/>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C837A1D-F007-4BA2-B12B-AEE8D2FA0FDB}" type="slidenum">
              <a:t>45</a:t>
            </a:fld>
            <a:endParaRPr lang="fr-FR" sz="900" b="0" i="0" u="none" strike="noStrike" kern="1200" cap="none" spc="0" baseline="0">
              <a:solidFill>
                <a:srgbClr val="D38E27"/>
              </a:solidFill>
              <a:uFillTx/>
              <a:latin typeface="Calibri"/>
            </a:endParaRPr>
          </a:p>
        </p:txBody>
      </p:sp>
      <p:sp>
        <p:nvSpPr>
          <p:cNvPr id="17" name="Espace réservé de la date 16">
            <a:extLst>
              <a:ext uri="{FF2B5EF4-FFF2-40B4-BE49-F238E27FC236}">
                <a16:creationId xmlns:a16="http://schemas.microsoft.com/office/drawing/2014/main" id="{A8D7F991-1552-4A51-AAA5-36A9F57B66AF}"/>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4D7991C-E356-452F-B3BB-575538E5C94C}"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8" name="Espace réservé du pied de page 17">
            <a:extLst>
              <a:ext uri="{FF2B5EF4-FFF2-40B4-BE49-F238E27FC236}">
                <a16:creationId xmlns:a16="http://schemas.microsoft.com/office/drawing/2014/main" id="{C8E65BFE-1B68-48E4-824E-6F7C7025C5C7}"/>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9" name="Espace réservé du numéro de diapositive 18">
            <a:extLst>
              <a:ext uri="{FF2B5EF4-FFF2-40B4-BE49-F238E27FC236}">
                <a16:creationId xmlns:a16="http://schemas.microsoft.com/office/drawing/2014/main" id="{7E88561B-2771-4FD2-AF10-D4F3BCD7D9EA}"/>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C4A8856-7C87-45A5-8900-1D7D3EBE9CC7}" type="slidenum">
              <a:t>45</a:t>
            </a:fld>
            <a:endParaRPr lang="fr-FR" sz="900" b="0" i="0" u="none" strike="noStrike" kern="1200" cap="none" spc="0" baseline="0">
              <a:solidFill>
                <a:srgbClr val="D38E27"/>
              </a:solidFill>
              <a:uFillTx/>
              <a:latin typeface="Calibri"/>
            </a:endParaRPr>
          </a:p>
        </p:txBody>
      </p:sp>
      <p:sp>
        <p:nvSpPr>
          <p:cNvPr id="20" name="Espace réservé de la date 19">
            <a:extLst>
              <a:ext uri="{FF2B5EF4-FFF2-40B4-BE49-F238E27FC236}">
                <a16:creationId xmlns:a16="http://schemas.microsoft.com/office/drawing/2014/main" id="{E7C6DB8F-E3EE-4761-A2F2-3B04E02B1ED5}"/>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AAAEC7E-AA51-4EE7-8118-FCFC4D67F53F}"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21" name="Espace réservé du pied de page 20">
            <a:extLst>
              <a:ext uri="{FF2B5EF4-FFF2-40B4-BE49-F238E27FC236}">
                <a16:creationId xmlns:a16="http://schemas.microsoft.com/office/drawing/2014/main" id="{F034BA26-F8D5-47AA-BF37-AD56CDFD1A30}"/>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22" name="Espace réservé du numéro de diapositive 21">
            <a:extLst>
              <a:ext uri="{FF2B5EF4-FFF2-40B4-BE49-F238E27FC236}">
                <a16:creationId xmlns:a16="http://schemas.microsoft.com/office/drawing/2014/main" id="{97195BAE-CBF0-4B23-BB4E-BF73B727AFFD}"/>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73335F9-15BD-414C-B578-44A07E1FD88F}" type="slidenum">
              <a:t>45</a:t>
            </a:fld>
            <a:endParaRPr lang="fr-FR" sz="900" b="0" i="0" u="none" strike="noStrike" kern="1200" cap="none" spc="0" baseline="0">
              <a:solidFill>
                <a:srgbClr val="D38E27"/>
              </a:solidFill>
              <a:uFillTx/>
              <a:latin typeface="Calibri"/>
            </a:endParaRPr>
          </a:p>
        </p:txBody>
      </p:sp>
      <p:sp>
        <p:nvSpPr>
          <p:cNvPr id="23" name="Espace réservé du pied de page 23">
            <a:extLst>
              <a:ext uri="{FF2B5EF4-FFF2-40B4-BE49-F238E27FC236}">
                <a16:creationId xmlns:a16="http://schemas.microsoft.com/office/drawing/2014/main" id="{A69893DF-0F99-48A2-AF83-2A3A41B3D03C}"/>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BEN TAHAR MOHAMED                         </a:t>
            </a:r>
          </a:p>
        </p:txBody>
      </p:sp>
      <p:sp>
        <p:nvSpPr>
          <p:cNvPr id="24" name="Espace réservé du numéro de diapositive 24">
            <a:extLst>
              <a:ext uri="{FF2B5EF4-FFF2-40B4-BE49-F238E27FC236}">
                <a16:creationId xmlns:a16="http://schemas.microsoft.com/office/drawing/2014/main" id="{43D5A981-6038-47F5-804A-8E73F9ED9D11}"/>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6870802-19A2-436C-811E-51F17C625A37}" type="slidenum">
              <a:t>45</a:t>
            </a:fld>
            <a:endParaRPr lang="fr-FR" sz="900" b="0" i="0" u="none" strike="noStrike" kern="1200" cap="none" spc="0" baseline="0">
              <a:solidFill>
                <a:srgbClr val="D38E27"/>
              </a:solidFill>
              <a:uFillTx/>
              <a:latin typeface="Calibri"/>
            </a:endParaRPr>
          </a:p>
        </p:txBody>
      </p:sp>
    </p:spTree>
    <p:extLst>
      <p:ext uri="{BB962C8B-B14F-4D97-AF65-F5344CB8AC3E}">
        <p14:creationId xmlns:p14="http://schemas.microsoft.com/office/powerpoint/2010/main" val="2991235239"/>
      </p:ext>
    </p:extLst>
  </p:cSld>
  <p:clrMapOvr>
    <a:masterClrMapping/>
  </p:clrMapOvr>
  <p:timing>
    <p:tnLst>
      <p:par>
        <p:cTn id="1" dur="indefinite" restart="never" nodeType="tmRoot">
          <p:childTnLst>
            <p:seq concurrent="1" nextAc="seek">
              <p:cTn id="2" dur="indefinite" nodeType="mainSeq">
                <p:childTnLst>
                  <p:par>
                    <p:cTn id="3" fill="hold" nodeType="clickEffect">
                      <p:stCondLst>
                        <p:cond evt="onBegin" delay="0">
                          <p:tn val="2"/>
                        </p:cond>
                      </p:stCondLst>
                      <p:childTnLst>
                        <p:par>
                          <p:cTn id="4" fill="hold" nodeType="withEffect">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Effect">
                      <p:stCondLst>
                        <p:cond delay="indefinite"/>
                      </p:stCondLst>
                      <p:childTnLst>
                        <p:par>
                          <p:cTn id="9" fill="hold" nodeType="withEffect">
                            <p:stCondLst>
                              <p:cond delay="0"/>
                            </p:stCondLst>
                            <p:childTnLst>
                              <p:par>
                                <p:cTn id="10" presetID="21"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par>
                          <p:cTn id="13" fill="hold" nodeType="afterEffect">
                            <p:stCondLst>
                              <p:cond delay="2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100000">
                                          <p:val>
                                            <p:strVal val="#ppt_x"/>
                                          </p:val>
                                        </p:tav>
                                      </p:tavLst>
                                    </p:anim>
                                    <p:anim calcmode="lin" valueType="num">
                                      <p:cBhvr>
                                        <p:cTn id="17" dur="500" fill="hold"/>
                                        <p:tgtEl>
                                          <p:spTgt spid="12"/>
                                        </p:tgtEl>
                                        <p:attrNameLst>
                                          <p:attrName>ppt_y</p:attrName>
                                        </p:attrNameLst>
                                      </p:cBhvr>
                                      <p:tavLst>
                                        <p:tav tm="0">
                                          <p:val>
                                            <p:strVal val="1+#ppt_h/2"/>
                                          </p:val>
                                        </p:tav>
                                        <p:tav tm="100000">
                                          <p:val>
                                            <p:strVal val="#ppt_y"/>
                                          </p:val>
                                        </p:tav>
                                      </p:tavLst>
                                    </p:anim>
                                  </p:childTnLst>
                                </p:cTn>
                              </p:par>
                            </p:childTnLst>
                          </p:cTn>
                        </p:par>
                        <p:par>
                          <p:cTn id="18" fill="hold" nodeType="afterEffect">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Effect">
                      <p:stCondLst>
                        <p:cond delay="indefinite"/>
                      </p:stCondLst>
                      <p:childTnLst>
                        <p:par>
                          <p:cTn id="24" fill="hold" nodeType="withEffect">
                            <p:stCondLst>
                              <p:cond delay="0"/>
                            </p:stCondLst>
                            <p:childTnLst>
                              <p:par>
                                <p:cTn id="25" presetID="21"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4)">
                                      <p:cBhvr>
                                        <p:cTn id="27" dur="2000"/>
                                        <p:tgtEl>
                                          <p:spTgt spid="6"/>
                                        </p:tgtEl>
                                      </p:cBhvr>
                                    </p:animEffect>
                                  </p:childTnLst>
                                </p:cTn>
                              </p:par>
                            </p:childTnLst>
                          </p:cTn>
                        </p:par>
                        <p:par>
                          <p:cTn id="28" fill="hold" nodeType="afterEffect">
                            <p:stCondLst>
                              <p:cond delay="2000"/>
                            </p:stCondLst>
                            <p:childTnLst>
                              <p:par>
                                <p:cTn id="29" presetID="21"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heel(4)">
                                      <p:cBhvr>
                                        <p:cTn id="31" dur="2000"/>
                                        <p:tgtEl>
                                          <p:spTgt spid="7"/>
                                        </p:tgtEl>
                                      </p:cBhvr>
                                    </p:animEffect>
                                  </p:childTnLst>
                                </p:cTn>
                              </p:par>
                            </p:childTnLst>
                          </p:cTn>
                        </p:par>
                        <p:par>
                          <p:cTn id="32" fill="hold" nodeType="afterEffect">
                            <p:stCondLst>
                              <p:cond delay="4000"/>
                            </p:stCondLst>
                            <p:childTnLst>
                              <p:par>
                                <p:cTn id="33" presetID="21"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4)">
                                      <p:cBhvr>
                                        <p:cTn id="35" dur="2000"/>
                                        <p:tgtEl>
                                          <p:spTgt spid="8"/>
                                        </p:tgtEl>
                                      </p:cBhvr>
                                    </p:animEffect>
                                  </p:childTnLst>
                                </p:cTn>
                              </p:par>
                            </p:childTnLst>
                          </p:cTn>
                        </p:par>
                        <p:par>
                          <p:cTn id="36" fill="hold" nodeType="afterEffect">
                            <p:stCondLst>
                              <p:cond delay="6000"/>
                            </p:stCondLst>
                            <p:childTnLst>
                              <p:par>
                                <p:cTn id="37" presetID="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nodeType="afterEffect">
                            <p:stCondLst>
                              <p:cond delay="6500"/>
                            </p:stCondLst>
                            <p:childTnLst>
                              <p:par>
                                <p:cTn id="42" presetID="2" presetClass="entr" presetSubtype="4"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6" fill="hold" nodeType="clickEffect">
                      <p:stCondLst>
                        <p:cond delay="indefinite"/>
                      </p:stCondLst>
                      <p:childTnLst>
                        <p:par>
                          <p:cTn id="47" fill="hold" nodeType="withEffect">
                            <p:stCondLst>
                              <p:cond delay="0"/>
                            </p:stCondLst>
                            <p:childTnLst>
                              <p:par>
                                <p:cTn id="48" presetID="21" presetClass="entr" presetSubtype="4"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heel(4)">
                                      <p:cBhvr>
                                        <p:cTn id="50" dur="2000"/>
                                        <p:tgtEl>
                                          <p:spTgt spid="11"/>
                                        </p:tgtEl>
                                      </p:cBhvr>
                                    </p:animEffect>
                                  </p:childTnLst>
                                </p:cTn>
                              </p:par>
                            </p:childTnLst>
                          </p:cTn>
                        </p:par>
                        <p:par>
                          <p:cTn id="51" fill="hold" nodeType="afterEffect">
                            <p:stCondLst>
                              <p:cond delay="2000"/>
                            </p:stCondLst>
                            <p:childTnLst>
                              <p:par>
                                <p:cTn id="52" presetID="2" presetClass="entr" presetSubtype="4"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nodeType="afterEffect">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377913CE-C0D6-42BE-BACD-4ED3195DC4AF}"/>
              </a:ext>
            </a:extLst>
          </p:cNvPr>
          <p:cNvGraphicFramePr>
            <a:graphicFrameLocks noGrp="1"/>
          </p:cNvGraphicFramePr>
          <p:nvPr/>
        </p:nvGraphicFramePr>
        <p:xfrm>
          <a:off x="106015" y="829369"/>
          <a:ext cx="8878950" cy="5608320"/>
        </p:xfrm>
        <a:graphic>
          <a:graphicData uri="http://schemas.openxmlformats.org/drawingml/2006/table">
            <a:tbl>
              <a:tblPr firstRow="1" bandRow="1">
                <a:effectLst/>
                <a:tableStyleId>{5940675A-B579-460E-94D1-54222C63F5DA}</a:tableStyleId>
              </a:tblPr>
              <a:tblGrid>
                <a:gridCol w="1007732">
                  <a:extLst>
                    <a:ext uri="{9D8B030D-6E8A-4147-A177-3AD203B41FA5}">
                      <a16:colId xmlns:a16="http://schemas.microsoft.com/office/drawing/2014/main" val="1820586371"/>
                    </a:ext>
                  </a:extLst>
                </a:gridCol>
                <a:gridCol w="898791">
                  <a:extLst>
                    <a:ext uri="{9D8B030D-6E8A-4147-A177-3AD203B41FA5}">
                      <a16:colId xmlns:a16="http://schemas.microsoft.com/office/drawing/2014/main" val="2096614790"/>
                    </a:ext>
                  </a:extLst>
                </a:gridCol>
                <a:gridCol w="1402653">
                  <a:extLst>
                    <a:ext uri="{9D8B030D-6E8A-4147-A177-3AD203B41FA5}">
                      <a16:colId xmlns:a16="http://schemas.microsoft.com/office/drawing/2014/main" val="1455077387"/>
                    </a:ext>
                  </a:extLst>
                </a:gridCol>
                <a:gridCol w="5569774">
                  <a:extLst>
                    <a:ext uri="{9D8B030D-6E8A-4147-A177-3AD203B41FA5}">
                      <a16:colId xmlns:a16="http://schemas.microsoft.com/office/drawing/2014/main" val="1479660220"/>
                    </a:ext>
                  </a:extLst>
                </a:gridCol>
              </a:tblGrid>
              <a:tr h="0">
                <a:tc>
                  <a:txBody>
                    <a:bodyPr/>
                    <a:lstStyle/>
                    <a:p>
                      <a:pPr lvl="0" algn="ctr"/>
                      <a:r>
                        <a:rPr lang="fr-FR" sz="1600" b="1">
                          <a:effectLst>
                            <a:outerShdw dist="38096" dir="2700000">
                              <a:srgbClr val="000000"/>
                            </a:outerShdw>
                          </a:effectLst>
                          <a:latin typeface="Andalus" pitchFamily="18"/>
                          <a:cs typeface="Andalus" pitchFamily="18"/>
                        </a:rPr>
                        <a:t>Semaines </a:t>
                      </a:r>
                    </a:p>
                  </a:txBody>
                  <a:tcPr anchor="ctr"/>
                </a:tc>
                <a:tc>
                  <a:txBody>
                    <a:bodyPr/>
                    <a:lstStyle/>
                    <a:p>
                      <a:pPr lvl="0" algn="ctr"/>
                      <a:r>
                        <a:rPr lang="fr-FR" sz="1600" b="1">
                          <a:effectLst>
                            <a:outerShdw dist="38096" dir="2700000">
                              <a:srgbClr val="000000"/>
                            </a:outerShdw>
                          </a:effectLst>
                          <a:latin typeface="Andalus" pitchFamily="18"/>
                          <a:cs typeface="Andalus" pitchFamily="18"/>
                        </a:rPr>
                        <a:t>Séances</a:t>
                      </a:r>
                    </a:p>
                  </a:txBody>
                  <a:tcPr anchor="ctr"/>
                </a:tc>
                <a:tc>
                  <a:txBody>
                    <a:bodyPr/>
                    <a:lstStyle/>
                    <a:p>
                      <a:pPr lvl="0" algn="ctr"/>
                      <a:r>
                        <a:rPr lang="fr-FR" sz="1600" b="1">
                          <a:effectLst>
                            <a:outerShdw dist="38096" dir="2700000">
                              <a:srgbClr val="000000"/>
                            </a:outerShdw>
                          </a:effectLst>
                          <a:latin typeface="Andalus" pitchFamily="18"/>
                          <a:cs typeface="Andalus" pitchFamily="18"/>
                        </a:rPr>
                        <a:t>Phases </a:t>
                      </a:r>
                    </a:p>
                  </a:txBody>
                  <a:tcPr anchor="ctr"/>
                </a:tc>
                <a:tc>
                  <a:txBody>
                    <a:bodyPr/>
                    <a:lstStyle/>
                    <a:p>
                      <a:pPr lvl="0" algn="ctr"/>
                      <a:r>
                        <a:rPr lang="fr-FR" sz="1600" b="1">
                          <a:effectLst>
                            <a:outerShdw dist="38096" dir="2700000">
                              <a:srgbClr val="000000"/>
                            </a:outerShdw>
                          </a:effectLst>
                          <a:latin typeface="Andalus" pitchFamily="18"/>
                          <a:cs typeface="Andalus" pitchFamily="18"/>
                        </a:rPr>
                        <a:t>Activités </a:t>
                      </a:r>
                    </a:p>
                  </a:txBody>
                  <a:tcPr anchor="ctr"/>
                </a:tc>
                <a:extLst>
                  <a:ext uri="{0D108BD9-81ED-4DB2-BD59-A6C34878D82A}">
                    <a16:rowId xmlns:a16="http://schemas.microsoft.com/office/drawing/2014/main" val="1187264345"/>
                  </a:ext>
                </a:extLst>
              </a:tr>
              <a:tr h="370844">
                <a:tc>
                  <a:txBody>
                    <a:bodyPr/>
                    <a:lstStyle/>
                    <a:p>
                      <a:pPr lvl="0" algn="ctr"/>
                      <a:r>
                        <a:rPr lang="fr-FR" sz="3200" b="1">
                          <a:solidFill>
                            <a:srgbClr val="002060"/>
                          </a:solidFill>
                          <a:latin typeface="Andalus" pitchFamily="18"/>
                          <a:cs typeface="Andalus" pitchFamily="18"/>
                        </a:rPr>
                        <a:t>1</a:t>
                      </a:r>
                    </a:p>
                  </a:txBody>
                  <a:tcPr anchor="ctr"/>
                </a:tc>
                <a:tc>
                  <a:txBody>
                    <a:bodyPr/>
                    <a:lstStyle/>
                    <a:p>
                      <a:pPr lvl="0" algn="ctr"/>
                      <a:r>
                        <a:rPr lang="fr-FR" sz="1600" b="1">
                          <a:effectLst>
                            <a:outerShdw dist="38096" dir="2700000">
                              <a:srgbClr val="000000"/>
                            </a:outerShdw>
                          </a:effectLst>
                          <a:latin typeface="Andalus" pitchFamily="18"/>
                          <a:cs typeface="Andalus" pitchFamily="18"/>
                        </a:rPr>
                        <a:t>1</a:t>
                      </a:r>
                    </a:p>
                  </a:txBody>
                  <a:tcPr anchor="ctr"/>
                </a:tc>
                <a:tc>
                  <a:txBody>
                    <a:bodyPr/>
                    <a:lstStyle/>
                    <a:p>
                      <a:pPr lvl="0" algn="ctr"/>
                      <a:r>
                        <a:rPr lang="fr-FR" sz="1600" b="1">
                          <a:latin typeface="Andalus" pitchFamily="18"/>
                          <a:cs typeface="Andalus" pitchFamily="18"/>
                        </a:rPr>
                        <a:t>Choix</a:t>
                      </a:r>
                      <a:r>
                        <a:rPr lang="fr-FR" sz="1600" b="1" baseline="0">
                          <a:latin typeface="Andalus" pitchFamily="18"/>
                          <a:cs typeface="Andalus" pitchFamily="18"/>
                        </a:rPr>
                        <a:t> et présentation du projet</a:t>
                      </a:r>
                      <a:endParaRPr lang="fr-FR" sz="1600" b="1">
                        <a:latin typeface="Andalus" pitchFamily="18"/>
                        <a:cs typeface="Andalus" pitchFamily="18"/>
                      </a:endParaRPr>
                    </a:p>
                  </a:txBody>
                  <a:tcPr anchor="ctr"/>
                </a:tc>
                <a:tc>
                  <a:txBody>
                    <a:bodyPr/>
                    <a:lstStyle/>
                    <a:p>
                      <a:pPr marL="285750" lvl="0" indent="-285750">
                        <a:buSzPct val="100000"/>
                        <a:buChar char="-"/>
                      </a:pPr>
                      <a:r>
                        <a:rPr lang="fr-FR" sz="1600">
                          <a:latin typeface="Andalus" pitchFamily="18"/>
                          <a:cs typeface="Andalus" pitchFamily="18"/>
                        </a:rPr>
                        <a:t>Explication de</a:t>
                      </a:r>
                      <a:r>
                        <a:rPr lang="fr-FR" sz="1600" baseline="0">
                          <a:latin typeface="Andalus" pitchFamily="18"/>
                          <a:cs typeface="Andalus" pitchFamily="18"/>
                        </a:rPr>
                        <a:t> différentes taches </a:t>
                      </a:r>
                    </a:p>
                    <a:p>
                      <a:pPr marL="285750" lvl="0" indent="-285750">
                        <a:buSzPct val="100000"/>
                        <a:buChar char="-"/>
                      </a:pPr>
                      <a:r>
                        <a:rPr lang="fr-FR" sz="1600" baseline="0">
                          <a:latin typeface="Andalus" pitchFamily="18"/>
                          <a:cs typeface="Andalus" pitchFamily="18"/>
                        </a:rPr>
                        <a:t>Orientation des élèves vers la recherche</a:t>
                      </a:r>
                    </a:p>
                    <a:p>
                      <a:pPr marL="285750" lvl="0" indent="-285750">
                        <a:buSzPct val="100000"/>
                        <a:buChar char="-"/>
                      </a:pPr>
                      <a:r>
                        <a:rPr lang="fr-FR" sz="1600" baseline="0">
                          <a:latin typeface="Andalus" pitchFamily="18"/>
                          <a:cs typeface="Andalus" pitchFamily="18"/>
                        </a:rPr>
                        <a:t>Explicitation des modalités de travail</a:t>
                      </a:r>
                    </a:p>
                  </a:txBody>
                  <a:tcPr/>
                </a:tc>
                <a:extLst>
                  <a:ext uri="{0D108BD9-81ED-4DB2-BD59-A6C34878D82A}">
                    <a16:rowId xmlns:a16="http://schemas.microsoft.com/office/drawing/2014/main" val="2582573714"/>
                  </a:ext>
                </a:extLst>
              </a:tr>
              <a:tr h="370844">
                <a:tc rowSpan="2">
                  <a:txBody>
                    <a:bodyPr/>
                    <a:lstStyle/>
                    <a:p>
                      <a:pPr lvl="0" algn="ctr"/>
                      <a:r>
                        <a:rPr lang="fr-FR" sz="3200" b="1">
                          <a:solidFill>
                            <a:srgbClr val="002060"/>
                          </a:solidFill>
                          <a:latin typeface="Andalus" pitchFamily="18"/>
                          <a:cs typeface="Andalus" pitchFamily="18"/>
                        </a:rPr>
                        <a:t>2</a:t>
                      </a:r>
                    </a:p>
                  </a:txBody>
                  <a:tcPr anchor="ctr"/>
                </a:tc>
                <a:tc>
                  <a:txBody>
                    <a:bodyPr/>
                    <a:lstStyle/>
                    <a:p>
                      <a:pPr lvl="0" algn="ctr"/>
                      <a:r>
                        <a:rPr lang="fr-FR" sz="1600" b="1">
                          <a:effectLst>
                            <a:outerShdw dist="38096" dir="2700000">
                              <a:srgbClr val="000000"/>
                            </a:outerShdw>
                          </a:effectLst>
                          <a:latin typeface="Andalus" pitchFamily="18"/>
                          <a:cs typeface="Andalus" pitchFamily="18"/>
                        </a:rPr>
                        <a:t>CAL</a:t>
                      </a:r>
                    </a:p>
                    <a:p>
                      <a:pPr lvl="0" algn="ctr"/>
                      <a:r>
                        <a:rPr lang="fr-FR" sz="1600" b="1">
                          <a:effectLst>
                            <a:outerShdw dist="38096" dir="2700000">
                              <a:srgbClr val="000000"/>
                            </a:outerShdw>
                          </a:effectLst>
                          <a:latin typeface="Andalus" pitchFamily="18"/>
                          <a:cs typeface="Andalus" pitchFamily="18"/>
                        </a:rPr>
                        <a:t>Lecture</a:t>
                      </a:r>
                    </a:p>
                    <a:p>
                      <a:pPr lvl="0" algn="ctr"/>
                      <a:r>
                        <a:rPr lang="fr-FR" sz="1600" b="1">
                          <a:effectLst>
                            <a:outerShdw dist="38096" dir="2700000">
                              <a:srgbClr val="000000"/>
                            </a:outerShdw>
                          </a:effectLst>
                          <a:latin typeface="Andalus" pitchFamily="18"/>
                          <a:cs typeface="Andalus" pitchFamily="18"/>
                        </a:rPr>
                        <a:t>…</a:t>
                      </a:r>
                    </a:p>
                  </a:txBody>
                  <a:tcPr anchor="ctr"/>
                </a:tc>
                <a:tc rowSpan="5">
                  <a:txBody>
                    <a:bodyPr/>
                    <a:lstStyle/>
                    <a:p>
                      <a:pPr lvl="0" algn="ctr"/>
                      <a:r>
                        <a:rPr lang="fr-FR" sz="1600" b="1">
                          <a:latin typeface="Andalus" pitchFamily="18"/>
                          <a:cs typeface="Andalus" pitchFamily="18"/>
                        </a:rPr>
                        <a:t>Réalisation du projet </a:t>
                      </a:r>
                    </a:p>
                  </a:txBody>
                  <a:tcPr anchor="ctr"/>
                </a:tc>
                <a:tc>
                  <a:txBody>
                    <a:bodyPr/>
                    <a:lstStyle/>
                    <a:p>
                      <a:pPr lvl="0"/>
                      <a:r>
                        <a:rPr lang="fr-FR" sz="1600">
                          <a:latin typeface="Andalus" pitchFamily="18"/>
                          <a:cs typeface="Andalus" pitchFamily="18"/>
                        </a:rPr>
                        <a:t>- Avancement au niveau de la réalisation en utilisant les ressources installées (</a:t>
                      </a:r>
                      <a:r>
                        <a:rPr lang="fr-FR" sz="1600" b="1" u="sng">
                          <a:latin typeface="Andalus" pitchFamily="18"/>
                          <a:cs typeface="Andalus" pitchFamily="18"/>
                        </a:rPr>
                        <a:t>Rubrique</a:t>
                      </a:r>
                      <a:r>
                        <a:rPr lang="fr-FR" sz="1600">
                          <a:latin typeface="Andalus" pitchFamily="18"/>
                          <a:cs typeface="Andalus" pitchFamily="18"/>
                        </a:rPr>
                        <a:t>: je prépare mon projet) /</a:t>
                      </a:r>
                      <a:r>
                        <a:rPr lang="fr-FR" sz="1600" baseline="0">
                          <a:latin typeface="Andalus" pitchFamily="18"/>
                          <a:cs typeface="Andalus" pitchFamily="18"/>
                        </a:rPr>
                        <a:t> Prolongement pour les disciplines en question</a:t>
                      </a:r>
                      <a:endParaRPr lang="fr-FR" sz="1600">
                        <a:latin typeface="Andalus" pitchFamily="18"/>
                        <a:cs typeface="Andalus" pitchFamily="18"/>
                      </a:endParaRPr>
                    </a:p>
                  </a:txBody>
                  <a:tcPr/>
                </a:tc>
                <a:extLst>
                  <a:ext uri="{0D108BD9-81ED-4DB2-BD59-A6C34878D82A}">
                    <a16:rowId xmlns:a16="http://schemas.microsoft.com/office/drawing/2014/main" val="1510741821"/>
                  </a:ext>
                </a:extLst>
              </a:tr>
              <a:tr h="370844">
                <a:tc vMerge="1">
                  <a:txBody>
                    <a:bodyPr/>
                    <a:lstStyle/>
                    <a:p>
                      <a:endParaRPr lang="fr-FR"/>
                    </a:p>
                  </a:txBody>
                  <a:tcPr/>
                </a:tc>
                <a:tc>
                  <a:txBody>
                    <a:bodyPr/>
                    <a:lstStyle/>
                    <a:p>
                      <a:pPr lvl="0" algn="ctr"/>
                      <a:r>
                        <a:rPr lang="fr-FR" sz="1600" b="1">
                          <a:effectLst>
                            <a:outerShdw dist="38096" dir="2700000">
                              <a:srgbClr val="000000"/>
                            </a:outerShdw>
                          </a:effectLst>
                          <a:latin typeface="Andalus" pitchFamily="18"/>
                          <a:cs typeface="Andalus" pitchFamily="18"/>
                        </a:rPr>
                        <a:t>2</a:t>
                      </a:r>
                    </a:p>
                  </a:txBody>
                  <a:tcPr anchor="ctr"/>
                </a:tc>
                <a:tc vMerge="1">
                  <a:txBody>
                    <a:bodyPr/>
                    <a:lstStyle/>
                    <a:p>
                      <a:endParaRPr lang="fr-FR"/>
                    </a:p>
                  </a:txBody>
                  <a:tcPr/>
                </a:tc>
                <a:tc>
                  <a:txBody>
                    <a:bodyPr/>
                    <a:lstStyle/>
                    <a:p>
                      <a:pPr marL="285750" lvl="0" indent="-285750">
                        <a:buSzPct val="100000"/>
                        <a:buChar char="-"/>
                      </a:pPr>
                      <a:r>
                        <a:rPr lang="fr-FR" sz="1600" baseline="0">
                          <a:latin typeface="Andalus" pitchFamily="18"/>
                          <a:cs typeface="Andalus" pitchFamily="18"/>
                        </a:rPr>
                        <a:t>Vérification du produit réalisé</a:t>
                      </a:r>
                    </a:p>
                    <a:p>
                      <a:pPr marL="285750" lvl="0" indent="-285750">
                        <a:buSzPct val="100000"/>
                        <a:buChar char="-"/>
                      </a:pPr>
                      <a:r>
                        <a:rPr lang="fr-FR" sz="1600" baseline="0">
                          <a:latin typeface="Andalus" pitchFamily="18"/>
                          <a:cs typeface="Andalus" pitchFamily="18"/>
                        </a:rPr>
                        <a:t>Triage des produits </a:t>
                      </a:r>
                    </a:p>
                    <a:p>
                      <a:pPr marL="285750" lvl="0" indent="-285750">
                        <a:buSzPct val="100000"/>
                        <a:buChar char="-"/>
                      </a:pPr>
                      <a:r>
                        <a:rPr lang="fr-FR" sz="1600" baseline="0">
                          <a:latin typeface="Andalus" pitchFamily="18"/>
                          <a:cs typeface="Andalus" pitchFamily="18"/>
                        </a:rPr>
                        <a:t>Orientation des élèves </a:t>
                      </a:r>
                      <a:endParaRPr lang="fr-FR" sz="1600">
                        <a:latin typeface="Andalus" pitchFamily="18"/>
                        <a:cs typeface="Andalus" pitchFamily="18"/>
                      </a:endParaRPr>
                    </a:p>
                  </a:txBody>
                  <a:tcPr/>
                </a:tc>
                <a:extLst>
                  <a:ext uri="{0D108BD9-81ED-4DB2-BD59-A6C34878D82A}">
                    <a16:rowId xmlns:a16="http://schemas.microsoft.com/office/drawing/2014/main" val="1555314015"/>
                  </a:ext>
                </a:extLst>
              </a:tr>
              <a:tr h="370844">
                <a:tc>
                  <a:txBody>
                    <a:bodyPr/>
                    <a:lstStyle/>
                    <a:p>
                      <a:pPr lvl="0" algn="ctr"/>
                      <a:r>
                        <a:rPr lang="fr-FR" sz="3200" b="1">
                          <a:solidFill>
                            <a:srgbClr val="002060"/>
                          </a:solidFill>
                          <a:latin typeface="Andalus" pitchFamily="18"/>
                          <a:cs typeface="Andalus" pitchFamily="18"/>
                        </a:rPr>
                        <a:t>3</a:t>
                      </a:r>
                    </a:p>
                  </a:txBody>
                  <a:tcPr anchor="ctr"/>
                </a:tc>
                <a:tc>
                  <a:txBody>
                    <a:bodyPr/>
                    <a:lstStyle/>
                    <a:p>
                      <a:pPr lvl="0" algn="ctr"/>
                      <a:r>
                        <a:rPr lang="fr-FR" sz="1600" b="1">
                          <a:effectLst>
                            <a:outerShdw dist="38096" dir="2700000">
                              <a:srgbClr val="000000"/>
                            </a:outerShdw>
                          </a:effectLst>
                          <a:latin typeface="Andalus" pitchFamily="18"/>
                          <a:cs typeface="Andalus" pitchFamily="18"/>
                        </a:rPr>
                        <a:t>3</a:t>
                      </a:r>
                    </a:p>
                  </a:txBody>
                  <a:tcPr anchor="ctr"/>
                </a:tc>
                <a:tc vMerge="1">
                  <a:txBody>
                    <a:bodyPr/>
                    <a:lstStyle/>
                    <a:p>
                      <a:endParaRPr lang="fr-FR"/>
                    </a:p>
                  </a:txBody>
                  <a:tcPr/>
                </a:tc>
                <a:tc>
                  <a:txBody>
                    <a:bodyPr/>
                    <a:lstStyle/>
                    <a:p>
                      <a:pPr marL="285750" lvl="0" indent="-285750">
                        <a:buSzPct val="100000"/>
                        <a:buChar char="-"/>
                      </a:pPr>
                      <a:r>
                        <a:rPr lang="fr-FR" sz="1600" baseline="0">
                          <a:latin typeface="Andalus" pitchFamily="18"/>
                          <a:cs typeface="Andalus" pitchFamily="18"/>
                        </a:rPr>
                        <a:t>Discussion et concertation autour de la maquette du projet (titre, classement des productions….)</a:t>
                      </a:r>
                    </a:p>
                    <a:p>
                      <a:pPr marL="285750" lvl="0" indent="-285750">
                        <a:buSzPct val="100000"/>
                        <a:buChar char="-"/>
                      </a:pPr>
                      <a:endParaRPr lang="fr-FR" sz="1600">
                        <a:latin typeface="Andalus" pitchFamily="18"/>
                        <a:cs typeface="Andalus" pitchFamily="18"/>
                      </a:endParaRPr>
                    </a:p>
                  </a:txBody>
                  <a:tcPr/>
                </a:tc>
                <a:extLst>
                  <a:ext uri="{0D108BD9-81ED-4DB2-BD59-A6C34878D82A}">
                    <a16:rowId xmlns:a16="http://schemas.microsoft.com/office/drawing/2014/main" val="1099047303"/>
                  </a:ext>
                </a:extLst>
              </a:tr>
              <a:tr h="625504">
                <a:tc rowSpan="2">
                  <a:txBody>
                    <a:bodyPr/>
                    <a:lstStyle/>
                    <a:p>
                      <a:pPr lvl="0" algn="ctr"/>
                      <a:r>
                        <a:rPr lang="fr-FR" sz="3200" b="1">
                          <a:solidFill>
                            <a:srgbClr val="002060"/>
                          </a:solidFill>
                          <a:latin typeface="Andalus" pitchFamily="18"/>
                          <a:cs typeface="Andalus" pitchFamily="18"/>
                        </a:rPr>
                        <a:t>4</a:t>
                      </a:r>
                    </a:p>
                  </a:txBody>
                  <a:tcPr anchor="ctr"/>
                </a:tc>
                <a:tc>
                  <a:txBody>
                    <a:bodyPr/>
                    <a:lstStyle/>
                    <a:p>
                      <a:pPr marL="0" marR="0" lvl="0" indent="0" algn="ctr" defTabSz="914400" rtl="0" fontAlgn="auto" hangingPunct="1">
                        <a:lnSpc>
                          <a:spcPct val="100000"/>
                        </a:lnSpc>
                        <a:spcBef>
                          <a:spcPts val="0"/>
                        </a:spcBef>
                        <a:spcAft>
                          <a:spcPts val="0"/>
                        </a:spcAft>
                        <a:buNone/>
                        <a:tabLst/>
                      </a:pPr>
                      <a:r>
                        <a:rPr lang="fr-FR" sz="1600" b="1" i="0" u="none" strike="noStrike" kern="1200" cap="none" spc="0" baseline="0">
                          <a:solidFill>
                            <a:srgbClr val="000000"/>
                          </a:solidFill>
                          <a:effectLst>
                            <a:outerShdw dist="38096" dir="2700000">
                              <a:srgbClr val="000000"/>
                            </a:outerShdw>
                          </a:effectLst>
                          <a:uFillTx/>
                          <a:latin typeface="Andalus" pitchFamily="18"/>
                          <a:cs typeface="Andalus" pitchFamily="18"/>
                        </a:rPr>
                        <a:t>CAL</a:t>
                      </a:r>
                    </a:p>
                    <a:p>
                      <a:pPr marL="0" marR="0" lvl="0" indent="0" algn="ctr" defTabSz="914400" rtl="0" fontAlgn="auto" hangingPunct="1">
                        <a:lnSpc>
                          <a:spcPct val="100000"/>
                        </a:lnSpc>
                        <a:spcBef>
                          <a:spcPts val="0"/>
                        </a:spcBef>
                        <a:spcAft>
                          <a:spcPts val="0"/>
                        </a:spcAft>
                        <a:buNone/>
                        <a:tabLst/>
                      </a:pPr>
                      <a:r>
                        <a:rPr lang="fr-FR" sz="1600" b="1" i="0" u="none" strike="noStrike" kern="1200" cap="none" spc="0" baseline="0">
                          <a:solidFill>
                            <a:srgbClr val="000000"/>
                          </a:solidFill>
                          <a:effectLst>
                            <a:outerShdw dist="38096" dir="2700000">
                              <a:srgbClr val="000000"/>
                            </a:outerShdw>
                          </a:effectLst>
                          <a:uFillTx/>
                          <a:latin typeface="Andalus" pitchFamily="18"/>
                          <a:cs typeface="Andalus" pitchFamily="18"/>
                        </a:rPr>
                        <a:t>Lecture</a:t>
                      </a:r>
                    </a:p>
                    <a:p>
                      <a:pPr marL="0" marR="0" lvl="0" indent="0" algn="ctr" defTabSz="914400" rtl="0" fontAlgn="auto" hangingPunct="1">
                        <a:lnSpc>
                          <a:spcPct val="100000"/>
                        </a:lnSpc>
                        <a:spcBef>
                          <a:spcPts val="0"/>
                        </a:spcBef>
                        <a:spcAft>
                          <a:spcPts val="0"/>
                        </a:spcAft>
                        <a:buNone/>
                        <a:tabLst/>
                      </a:pPr>
                      <a:r>
                        <a:rPr lang="fr-FR" sz="1600" b="1" i="0" u="none" strike="noStrike" kern="1200" cap="none" spc="0" baseline="0">
                          <a:solidFill>
                            <a:srgbClr val="000000"/>
                          </a:solidFill>
                          <a:effectLst>
                            <a:outerShdw dist="38096" dir="2700000">
                              <a:srgbClr val="000000"/>
                            </a:outerShdw>
                          </a:effectLst>
                          <a:uFillTx/>
                          <a:latin typeface="Andalus" pitchFamily="18"/>
                          <a:cs typeface="Andalus" pitchFamily="18"/>
                        </a:rPr>
                        <a:t>…</a:t>
                      </a:r>
                    </a:p>
                  </a:txBody>
                  <a:tcPr anchor="ctr"/>
                </a:tc>
                <a:tc vMerge="1">
                  <a:txBody>
                    <a:bodyPr/>
                    <a:lstStyle/>
                    <a:p>
                      <a:endParaRPr lang="fr-FR"/>
                    </a:p>
                  </a:txBody>
                  <a:tcPr/>
                </a:tc>
                <a:tc>
                  <a:txBody>
                    <a:bodyPr/>
                    <a:lstStyle/>
                    <a:p>
                      <a:pPr marL="0" marR="0" lvl="0" indent="0" algn="l" defTabSz="914400" rtl="0" fontAlgn="auto" hangingPunct="1">
                        <a:lnSpc>
                          <a:spcPct val="100000"/>
                        </a:lnSpc>
                        <a:spcBef>
                          <a:spcPts val="0"/>
                        </a:spcBef>
                        <a:spcAft>
                          <a:spcPts val="0"/>
                        </a:spcAft>
                        <a:buNone/>
                        <a:tabLst/>
                      </a:pPr>
                      <a:r>
                        <a:rPr lang="fr-FR" sz="1600" b="0" i="0" u="none" strike="noStrike" kern="1200" cap="none" spc="0" baseline="0">
                          <a:solidFill>
                            <a:srgbClr val="000000"/>
                          </a:solidFill>
                          <a:uFillTx/>
                          <a:latin typeface="Andalus" pitchFamily="18"/>
                          <a:cs typeface="Andalus" pitchFamily="18"/>
                        </a:rPr>
                        <a:t>- Avancement au niveau de la réalisation en utilisant les ressources installées (</a:t>
                      </a:r>
                      <a:r>
                        <a:rPr lang="fr-FR" sz="1600" b="1" i="0" u="sng" strike="noStrike" kern="1200" cap="none" spc="0" baseline="0">
                          <a:solidFill>
                            <a:srgbClr val="000000"/>
                          </a:solidFill>
                          <a:uFillTx/>
                          <a:latin typeface="Andalus" pitchFamily="18"/>
                          <a:cs typeface="Andalus" pitchFamily="18"/>
                        </a:rPr>
                        <a:t>Rubrique</a:t>
                      </a:r>
                      <a:r>
                        <a:rPr lang="fr-FR" sz="1600" b="0" i="0" u="none" strike="noStrike" kern="1200" cap="none" spc="0" baseline="0">
                          <a:solidFill>
                            <a:srgbClr val="000000"/>
                          </a:solidFill>
                          <a:uFillTx/>
                          <a:latin typeface="Andalus" pitchFamily="18"/>
                          <a:cs typeface="Andalus" pitchFamily="18"/>
                        </a:rPr>
                        <a:t>: je prépare mon projet)</a:t>
                      </a:r>
                    </a:p>
                    <a:p>
                      <a:pPr marL="0" marR="0" lvl="0" indent="0" algn="l" defTabSz="914400" rtl="0" fontAlgn="auto" hangingPunct="1">
                        <a:lnSpc>
                          <a:spcPct val="100000"/>
                        </a:lnSpc>
                        <a:spcBef>
                          <a:spcPts val="0"/>
                        </a:spcBef>
                        <a:spcAft>
                          <a:spcPts val="0"/>
                        </a:spcAft>
                        <a:buNone/>
                        <a:tabLst/>
                      </a:pPr>
                      <a:endParaRPr lang="fr-FR" sz="1600" b="0" i="0" u="none" strike="noStrike" kern="1200" cap="none" spc="0" baseline="0">
                        <a:solidFill>
                          <a:srgbClr val="000000"/>
                        </a:solidFill>
                        <a:uFillTx/>
                        <a:latin typeface="Andalus" pitchFamily="18"/>
                        <a:cs typeface="Andalus" pitchFamily="18"/>
                      </a:endParaRPr>
                    </a:p>
                  </a:txBody>
                  <a:tcPr/>
                </a:tc>
                <a:extLst>
                  <a:ext uri="{0D108BD9-81ED-4DB2-BD59-A6C34878D82A}">
                    <a16:rowId xmlns:a16="http://schemas.microsoft.com/office/drawing/2014/main" val="535139209"/>
                  </a:ext>
                </a:extLst>
              </a:tr>
              <a:tr h="370844">
                <a:tc vMerge="1">
                  <a:txBody>
                    <a:bodyPr/>
                    <a:lstStyle/>
                    <a:p>
                      <a:endParaRPr lang="fr-FR"/>
                    </a:p>
                  </a:txBody>
                  <a:tcPr/>
                </a:tc>
                <a:tc>
                  <a:txBody>
                    <a:bodyPr/>
                    <a:lstStyle/>
                    <a:p>
                      <a:pPr lvl="0" algn="ctr"/>
                      <a:r>
                        <a:rPr lang="fr-FR" sz="1600" b="1">
                          <a:effectLst>
                            <a:outerShdw dist="38096" dir="2700000">
                              <a:srgbClr val="000000"/>
                            </a:outerShdw>
                          </a:effectLst>
                          <a:latin typeface="Andalus" pitchFamily="18"/>
                          <a:cs typeface="Andalus" pitchFamily="18"/>
                        </a:rPr>
                        <a:t>4</a:t>
                      </a:r>
                    </a:p>
                  </a:txBody>
                  <a:tcPr anchor="ctr"/>
                </a:tc>
                <a:tc vMerge="1">
                  <a:txBody>
                    <a:bodyPr/>
                    <a:lstStyle/>
                    <a:p>
                      <a:endParaRPr lang="fr-FR"/>
                    </a:p>
                  </a:txBody>
                  <a:tcPr/>
                </a:tc>
                <a:tc>
                  <a:txBody>
                    <a:bodyPr/>
                    <a:lstStyle/>
                    <a:p>
                      <a:pPr marL="285750" lvl="0" indent="-285750">
                        <a:buSzPct val="100000"/>
                        <a:buChar char="-"/>
                      </a:pPr>
                      <a:r>
                        <a:rPr lang="fr-FR" sz="1600" baseline="0">
                          <a:latin typeface="Andalus" pitchFamily="18"/>
                          <a:cs typeface="Andalus" pitchFamily="18"/>
                        </a:rPr>
                        <a:t>La finalisation du projet</a:t>
                      </a:r>
                    </a:p>
                    <a:p>
                      <a:pPr marL="285750" lvl="0" indent="-285750">
                        <a:buSzPct val="100000"/>
                        <a:buChar char="-"/>
                      </a:pPr>
                      <a:r>
                        <a:rPr lang="fr-FR" sz="1600" baseline="0">
                          <a:latin typeface="Andalus" pitchFamily="18"/>
                          <a:cs typeface="Andalus" pitchFamily="18"/>
                        </a:rPr>
                        <a:t>Entrainement à la présentation du projet</a:t>
                      </a:r>
                      <a:endParaRPr lang="fr-FR" sz="1600">
                        <a:latin typeface="Andalus" pitchFamily="18"/>
                        <a:cs typeface="Andalus" pitchFamily="18"/>
                      </a:endParaRPr>
                    </a:p>
                  </a:txBody>
                  <a:tcPr/>
                </a:tc>
                <a:extLst>
                  <a:ext uri="{0D108BD9-81ED-4DB2-BD59-A6C34878D82A}">
                    <a16:rowId xmlns:a16="http://schemas.microsoft.com/office/drawing/2014/main" val="2277580516"/>
                  </a:ext>
                </a:extLst>
              </a:tr>
              <a:tr h="370844">
                <a:tc>
                  <a:txBody>
                    <a:bodyPr/>
                    <a:lstStyle/>
                    <a:p>
                      <a:pPr lvl="0" algn="ctr"/>
                      <a:r>
                        <a:rPr lang="fr-FR" sz="3200" b="1">
                          <a:solidFill>
                            <a:srgbClr val="002060"/>
                          </a:solidFill>
                          <a:latin typeface="Andalus" pitchFamily="18"/>
                          <a:cs typeface="Andalus" pitchFamily="18"/>
                        </a:rPr>
                        <a:t>5</a:t>
                      </a:r>
                    </a:p>
                  </a:txBody>
                  <a:tcPr anchor="ctr"/>
                </a:tc>
                <a:tc>
                  <a:txBody>
                    <a:bodyPr/>
                    <a:lstStyle/>
                    <a:p>
                      <a:pPr lvl="0" algn="ctr"/>
                      <a:r>
                        <a:rPr lang="fr-FR" sz="1600" b="1">
                          <a:effectLst>
                            <a:outerShdw dist="38096" dir="2700000">
                              <a:srgbClr val="000000"/>
                            </a:outerShdw>
                          </a:effectLst>
                          <a:latin typeface="Andalus" pitchFamily="18"/>
                          <a:cs typeface="Andalus" pitchFamily="18"/>
                        </a:rPr>
                        <a:t>5</a:t>
                      </a:r>
                    </a:p>
                  </a:txBody>
                  <a:tcPr anchor="ctr"/>
                </a:tc>
                <a:tc>
                  <a:txBody>
                    <a:bodyPr/>
                    <a:lstStyle/>
                    <a:p>
                      <a:pPr lvl="0" algn="ctr"/>
                      <a:r>
                        <a:rPr lang="fr-FR" sz="1600" b="1">
                          <a:latin typeface="Andalus" pitchFamily="18"/>
                          <a:cs typeface="Andalus" pitchFamily="18"/>
                        </a:rPr>
                        <a:t>Présentation</a:t>
                      </a:r>
                      <a:r>
                        <a:rPr lang="fr-FR" sz="1600" b="1" baseline="0">
                          <a:latin typeface="Andalus" pitchFamily="18"/>
                          <a:cs typeface="Andalus" pitchFamily="18"/>
                        </a:rPr>
                        <a:t> du projet</a:t>
                      </a:r>
                      <a:endParaRPr lang="fr-FR" sz="1600" b="1">
                        <a:latin typeface="Andalus" pitchFamily="18"/>
                        <a:cs typeface="Andalus" pitchFamily="18"/>
                      </a:endParaRPr>
                    </a:p>
                  </a:txBody>
                  <a:tcPr anchor="ctr"/>
                </a:tc>
                <a:tc>
                  <a:txBody>
                    <a:bodyPr/>
                    <a:lstStyle/>
                    <a:p>
                      <a:pPr lvl="0"/>
                      <a:r>
                        <a:rPr lang="fr-FR" sz="1600">
                          <a:latin typeface="Andalus" pitchFamily="18"/>
                          <a:cs typeface="Andalus" pitchFamily="18"/>
                        </a:rPr>
                        <a:t>- Présentation des</a:t>
                      </a:r>
                      <a:r>
                        <a:rPr lang="fr-FR" sz="1600" baseline="0">
                          <a:latin typeface="Andalus" pitchFamily="18"/>
                          <a:cs typeface="Andalus" pitchFamily="18"/>
                        </a:rPr>
                        <a:t> productions finales (le projet achevé )</a:t>
                      </a:r>
                      <a:endParaRPr lang="fr-FR" sz="1600">
                        <a:latin typeface="Andalus" pitchFamily="18"/>
                        <a:cs typeface="Andalus" pitchFamily="18"/>
                      </a:endParaRPr>
                    </a:p>
                  </a:txBody>
                  <a:tcPr/>
                </a:tc>
                <a:extLst>
                  <a:ext uri="{0D108BD9-81ED-4DB2-BD59-A6C34878D82A}">
                    <a16:rowId xmlns:a16="http://schemas.microsoft.com/office/drawing/2014/main" val="1259688184"/>
                  </a:ext>
                </a:extLst>
              </a:tr>
            </a:tbl>
          </a:graphicData>
        </a:graphic>
      </p:graphicFrame>
      <p:sp>
        <p:nvSpPr>
          <p:cNvPr id="3" name="Rectangle à coins arrondis 2">
            <a:extLst>
              <a:ext uri="{FF2B5EF4-FFF2-40B4-BE49-F238E27FC236}">
                <a16:creationId xmlns:a16="http://schemas.microsoft.com/office/drawing/2014/main" id="{8F32DD87-9FFA-45A8-8264-7580E049FCCC}"/>
              </a:ext>
            </a:extLst>
          </p:cNvPr>
          <p:cNvSpPr/>
          <p:nvPr/>
        </p:nvSpPr>
        <p:spPr>
          <a:xfrm>
            <a:off x="397562" y="119265"/>
            <a:ext cx="8295857" cy="537813"/>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solidFill>
            <a:srgbClr val="000000"/>
          </a:solidFill>
          <a:ln w="19046" cap="flat">
            <a:solidFill>
              <a:srgbClr val="FFFFFF"/>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800" b="1" i="0" u="none" strike="noStrike" kern="1200" cap="none" spc="0" baseline="0">
                <a:solidFill>
                  <a:srgbClr val="FFFFFF"/>
                </a:solidFill>
                <a:effectLst>
                  <a:outerShdw dist="38096" dir="2700000">
                    <a:srgbClr val="000000"/>
                  </a:outerShdw>
                </a:effectLst>
                <a:uFillTx/>
                <a:latin typeface="Andalus" pitchFamily="18"/>
                <a:cs typeface="Andalus" pitchFamily="18"/>
              </a:rPr>
              <a:t>Le déroulement des séances du projet de classe</a:t>
            </a:r>
          </a:p>
        </p:txBody>
      </p:sp>
      <p:sp>
        <p:nvSpPr>
          <p:cNvPr id="4" name="Espace réservé de la date 3">
            <a:extLst>
              <a:ext uri="{FF2B5EF4-FFF2-40B4-BE49-F238E27FC236}">
                <a16:creationId xmlns:a16="http://schemas.microsoft.com/office/drawing/2014/main" id="{9465AC39-0C42-4B57-865E-097F3F05C06E}"/>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4C998E6-4149-4A49-BBCB-F16830D5E920}"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5" name="Espace réservé du pied de page 4">
            <a:extLst>
              <a:ext uri="{FF2B5EF4-FFF2-40B4-BE49-F238E27FC236}">
                <a16:creationId xmlns:a16="http://schemas.microsoft.com/office/drawing/2014/main" id="{F9539F3B-DC25-4F9D-9176-4AC20ECA5C9C}"/>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6" name="Espace réservé du numéro de diapositive 5">
            <a:extLst>
              <a:ext uri="{FF2B5EF4-FFF2-40B4-BE49-F238E27FC236}">
                <a16:creationId xmlns:a16="http://schemas.microsoft.com/office/drawing/2014/main" id="{166FC1FD-5522-4AAD-8FAD-DBEB67B3B8F3}"/>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761C36C-74A3-4166-89ED-93AE351B4C6E}" type="slidenum">
              <a:t>46</a:t>
            </a:fld>
            <a:endParaRPr lang="fr-FR" sz="900" b="0" i="0" u="none" strike="noStrike" kern="1200" cap="none" spc="0" baseline="0">
              <a:solidFill>
                <a:srgbClr val="D38E27"/>
              </a:solidFill>
              <a:uFillTx/>
              <a:latin typeface="Calibri"/>
            </a:endParaRPr>
          </a:p>
        </p:txBody>
      </p:sp>
      <p:sp>
        <p:nvSpPr>
          <p:cNvPr id="7" name="Espace réservé de la date 6">
            <a:extLst>
              <a:ext uri="{FF2B5EF4-FFF2-40B4-BE49-F238E27FC236}">
                <a16:creationId xmlns:a16="http://schemas.microsoft.com/office/drawing/2014/main" id="{99F71307-62E5-4E7E-B0D1-6F951247459F}"/>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F3ED913-BACB-43B5-B4A6-7B8A6E2CC13E}"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8" name="Espace réservé du pied de page 7">
            <a:extLst>
              <a:ext uri="{FF2B5EF4-FFF2-40B4-BE49-F238E27FC236}">
                <a16:creationId xmlns:a16="http://schemas.microsoft.com/office/drawing/2014/main" id="{F13B9E32-60F7-4700-B443-9668E7B0FC9E}"/>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9" name="Espace réservé du numéro de diapositive 8">
            <a:extLst>
              <a:ext uri="{FF2B5EF4-FFF2-40B4-BE49-F238E27FC236}">
                <a16:creationId xmlns:a16="http://schemas.microsoft.com/office/drawing/2014/main" id="{36D8B952-7CD6-41A6-8A90-95ED7A402446}"/>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98302DB-5616-4A23-BF11-93BC38E2AAD9}" type="slidenum">
              <a:t>46</a:t>
            </a:fld>
            <a:endParaRPr lang="fr-FR" sz="900" b="0" i="0" u="none" strike="noStrike" kern="1200" cap="none" spc="0" baseline="0">
              <a:solidFill>
                <a:srgbClr val="D38E27"/>
              </a:solidFill>
              <a:uFillTx/>
              <a:latin typeface="Calibri"/>
            </a:endParaRPr>
          </a:p>
        </p:txBody>
      </p:sp>
      <p:sp>
        <p:nvSpPr>
          <p:cNvPr id="10" name="Espace réservé de la date 9">
            <a:extLst>
              <a:ext uri="{FF2B5EF4-FFF2-40B4-BE49-F238E27FC236}">
                <a16:creationId xmlns:a16="http://schemas.microsoft.com/office/drawing/2014/main" id="{D37C72B8-282A-4A24-82BC-1B8A518492B1}"/>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E716FC3-AC18-438C-AD43-453B622E6339}"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1" name="Espace réservé du pied de page 10">
            <a:extLst>
              <a:ext uri="{FF2B5EF4-FFF2-40B4-BE49-F238E27FC236}">
                <a16:creationId xmlns:a16="http://schemas.microsoft.com/office/drawing/2014/main" id="{74B6CFFD-D7F4-4BFC-AA8D-677E68ECFFD6}"/>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2" name="Espace réservé du numéro de diapositive 11">
            <a:extLst>
              <a:ext uri="{FF2B5EF4-FFF2-40B4-BE49-F238E27FC236}">
                <a16:creationId xmlns:a16="http://schemas.microsoft.com/office/drawing/2014/main" id="{2844B3B4-70CE-413F-8B0E-4CDBE11FE5A0}"/>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F1419A6-D911-47BC-B707-753AEDC5F519}" type="slidenum">
              <a:t>46</a:t>
            </a:fld>
            <a:endParaRPr lang="fr-FR" sz="900" b="0" i="0" u="none" strike="noStrike" kern="1200" cap="none" spc="0" baseline="0">
              <a:solidFill>
                <a:srgbClr val="D38E27"/>
              </a:solidFill>
              <a:uFillTx/>
              <a:latin typeface="Calibri"/>
            </a:endParaRPr>
          </a:p>
        </p:txBody>
      </p:sp>
      <p:sp>
        <p:nvSpPr>
          <p:cNvPr id="13" name="Espace réservé du pied de page 13">
            <a:extLst>
              <a:ext uri="{FF2B5EF4-FFF2-40B4-BE49-F238E27FC236}">
                <a16:creationId xmlns:a16="http://schemas.microsoft.com/office/drawing/2014/main" id="{F17DC4BF-1F00-4416-849D-312FB827EB62}"/>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BEN TAHAR MOHAMED                         </a:t>
            </a:r>
          </a:p>
        </p:txBody>
      </p:sp>
      <p:sp>
        <p:nvSpPr>
          <p:cNvPr id="14" name="Espace réservé du numéro de diapositive 14">
            <a:extLst>
              <a:ext uri="{FF2B5EF4-FFF2-40B4-BE49-F238E27FC236}">
                <a16:creationId xmlns:a16="http://schemas.microsoft.com/office/drawing/2014/main" id="{FEA73505-10CF-445D-8985-2A555B103A85}"/>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B22B73B-2142-4517-806D-514E68E4BC71}" type="slidenum">
              <a:t>46</a:t>
            </a:fld>
            <a:endParaRPr lang="fr-FR" sz="900" b="0" i="0" u="none" strike="noStrike" kern="1200" cap="none" spc="0" baseline="0">
              <a:solidFill>
                <a:srgbClr val="D38E27"/>
              </a:solidFill>
              <a:uFillTx/>
              <a:latin typeface="Calibri"/>
            </a:endParaRPr>
          </a:p>
        </p:txBody>
      </p:sp>
    </p:spTree>
    <p:extLst>
      <p:ext uri="{BB962C8B-B14F-4D97-AF65-F5344CB8AC3E}">
        <p14:creationId xmlns:p14="http://schemas.microsoft.com/office/powerpoint/2010/main" val="26460062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1D315D-5E17-47A3-ACAC-3B732EDA3B59}"/>
              </a:ext>
            </a:extLst>
          </p:cNvPr>
          <p:cNvSpPr txBox="1">
            <a:spLocks noGrp="1"/>
          </p:cNvSpPr>
          <p:nvPr>
            <p:ph type="title"/>
          </p:nvPr>
        </p:nvSpPr>
        <p:spPr/>
        <p:txBody>
          <a:bodyPr/>
          <a:lstStyle/>
          <a:p>
            <a:pPr lvl="0"/>
            <a:r>
              <a:rPr lang="fr-FR" sz="4800" b="1" u="sng">
                <a:solidFill>
                  <a:srgbClr val="0070C0"/>
                </a:solidFill>
                <a:effectLst>
                  <a:outerShdw dist="38096" dir="2700000">
                    <a:srgbClr val="000000"/>
                  </a:outerShdw>
                </a:effectLst>
              </a:rPr>
              <a:t>Le livret de l’élève</a:t>
            </a:r>
          </a:p>
        </p:txBody>
      </p:sp>
      <p:sp>
        <p:nvSpPr>
          <p:cNvPr id="3" name="Espace réservé du contenu 2">
            <a:extLst>
              <a:ext uri="{FF2B5EF4-FFF2-40B4-BE49-F238E27FC236}">
                <a16:creationId xmlns:a16="http://schemas.microsoft.com/office/drawing/2014/main" id="{43E45CA7-47D6-4ACC-9880-457DE485BA5F}"/>
              </a:ext>
            </a:extLst>
          </p:cNvPr>
          <p:cNvSpPr txBox="1">
            <a:spLocks noGrp="1"/>
          </p:cNvSpPr>
          <p:nvPr>
            <p:ph idx="1"/>
          </p:nvPr>
        </p:nvSpPr>
        <p:spPr>
          <a:gradFill>
            <a:gsLst>
              <a:gs pos="0">
                <a:srgbClr val="A3C4FF"/>
              </a:gs>
              <a:gs pos="100000">
                <a:srgbClr val="BFD5FF"/>
              </a:gs>
            </a:gsLst>
            <a:lin ang="16200000"/>
          </a:gradFill>
          <a:ln w="9528">
            <a:solidFill>
              <a:srgbClr val="4A7EBB"/>
            </a:solidFill>
            <a:prstDash val="solid"/>
          </a:ln>
          <a:effectLst>
            <a:outerShdw dist="19997" dir="5400000" algn="tl">
              <a:srgbClr val="000000">
                <a:alpha val="38000"/>
              </a:srgbClr>
            </a:outerShdw>
          </a:effectLst>
        </p:spPr>
        <p:txBody>
          <a:bodyPr/>
          <a:lstStyle/>
          <a:p>
            <a:pPr lvl="0">
              <a:lnSpc>
                <a:spcPct val="115000"/>
              </a:lnSpc>
              <a:buSzPts val="1200"/>
              <a:buFont typeface="Times New Roman"/>
              <a:buChar char="-"/>
            </a:pPr>
            <a:r>
              <a:rPr lang="fr-FR" sz="2800">
                <a:latin typeface="Times New Roman"/>
                <a:cs typeface="Arial"/>
              </a:rPr>
              <a:t>Les activités proposées dans le Livret sont en adéquation avec les fiches des activités proposées dans le guide pédagogique ;</a:t>
            </a:r>
            <a:endParaRPr lang="fr-FR" sz="2400">
              <a:cs typeface="Arial"/>
            </a:endParaRPr>
          </a:p>
          <a:p>
            <a:pPr lvl="0">
              <a:lnSpc>
                <a:spcPct val="115000"/>
              </a:lnSpc>
              <a:buSzPts val="1200"/>
              <a:buFont typeface="Times New Roman"/>
              <a:buChar char="-"/>
            </a:pPr>
            <a:r>
              <a:rPr lang="fr-FR" sz="2800">
                <a:latin typeface="Times New Roman"/>
                <a:cs typeface="Arial"/>
              </a:rPr>
              <a:t>Les exercices sont variés et progressifs servant la même compétence. Dans chaque rubrique le deuxième exercice proposé exige un niveau de maîtrise supérieur à celui demandé dans l’exercice qui le précède.</a:t>
            </a:r>
            <a:endParaRPr lang="fr-FR" sz="2400">
              <a:cs typeface="Arial"/>
            </a:endParaRPr>
          </a:p>
          <a:p>
            <a:pPr lvl="0"/>
            <a:endParaRPr lang="fr-FR"/>
          </a:p>
        </p:txBody>
      </p:sp>
      <p:sp>
        <p:nvSpPr>
          <p:cNvPr id="4" name="Espace réservé de la date 3">
            <a:extLst>
              <a:ext uri="{FF2B5EF4-FFF2-40B4-BE49-F238E27FC236}">
                <a16:creationId xmlns:a16="http://schemas.microsoft.com/office/drawing/2014/main" id="{82BEEA8A-4E6B-4123-B679-C408F8F81B50}"/>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6EFF03C-9164-4C6E-957C-56047CD7D535}"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5" name="Espace réservé du pied de page 4">
            <a:extLst>
              <a:ext uri="{FF2B5EF4-FFF2-40B4-BE49-F238E27FC236}">
                <a16:creationId xmlns:a16="http://schemas.microsoft.com/office/drawing/2014/main" id="{AD735131-0449-4FEC-84FE-E7CF0739B4A1}"/>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6" name="Espace réservé du numéro de diapositive 5">
            <a:extLst>
              <a:ext uri="{FF2B5EF4-FFF2-40B4-BE49-F238E27FC236}">
                <a16:creationId xmlns:a16="http://schemas.microsoft.com/office/drawing/2014/main" id="{55D16BBF-72F1-494C-B69D-DD35FE1DE074}"/>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AFE4EF3-1931-411C-9CE1-F08381591191}" type="slidenum">
              <a:t>47</a:t>
            </a:fld>
            <a:endParaRPr lang="fr-FR" sz="1200" b="0" i="0" u="none" strike="noStrike" kern="1200" cap="none" spc="0" baseline="0">
              <a:solidFill>
                <a:srgbClr val="898989"/>
              </a:solidFill>
              <a:uFillTx/>
              <a:latin typeface="Calibri"/>
              <a:ea typeface=""/>
              <a:cs typeface=""/>
            </a:endParaRPr>
          </a:p>
        </p:txBody>
      </p:sp>
      <p:sp>
        <p:nvSpPr>
          <p:cNvPr id="7" name="Espace réservé de la date 6">
            <a:extLst>
              <a:ext uri="{FF2B5EF4-FFF2-40B4-BE49-F238E27FC236}">
                <a16:creationId xmlns:a16="http://schemas.microsoft.com/office/drawing/2014/main" id="{98E37984-7140-4399-8954-4F1395528F06}"/>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778FAC1-92C8-48DB-9B11-F238D2809CB2}"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8" name="Espace réservé du pied de page 7">
            <a:extLst>
              <a:ext uri="{FF2B5EF4-FFF2-40B4-BE49-F238E27FC236}">
                <a16:creationId xmlns:a16="http://schemas.microsoft.com/office/drawing/2014/main" id="{4F960F4F-4011-4257-889C-A1E6F4E15958}"/>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9" name="Espace réservé du numéro de diapositive 8">
            <a:extLst>
              <a:ext uri="{FF2B5EF4-FFF2-40B4-BE49-F238E27FC236}">
                <a16:creationId xmlns:a16="http://schemas.microsoft.com/office/drawing/2014/main" id="{15B98D86-C453-4AAB-BE66-8BC08968BDB2}"/>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D22E5047-B8BF-486C-B3F4-75CEC55B554E}" type="slidenum">
              <a:t>47</a:t>
            </a:fld>
            <a:endParaRPr lang="fr-FR" sz="1200" b="0" i="0" u="none" strike="noStrike" kern="1200" cap="none" spc="0" baseline="0">
              <a:solidFill>
                <a:srgbClr val="898989"/>
              </a:solidFill>
              <a:uFillTx/>
              <a:latin typeface="Calibri"/>
              <a:ea typeface=""/>
              <a:cs typeface=""/>
            </a:endParaRPr>
          </a:p>
        </p:txBody>
      </p:sp>
      <p:sp>
        <p:nvSpPr>
          <p:cNvPr id="10" name="Espace réservé de la date 9">
            <a:extLst>
              <a:ext uri="{FF2B5EF4-FFF2-40B4-BE49-F238E27FC236}">
                <a16:creationId xmlns:a16="http://schemas.microsoft.com/office/drawing/2014/main" id="{BA489DEB-2175-4710-82FB-6D614AF16E0D}"/>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5BDE42F-1A8B-40D8-9786-EA83FF7EE245}"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11" name="Espace réservé du pied de page 10">
            <a:extLst>
              <a:ext uri="{FF2B5EF4-FFF2-40B4-BE49-F238E27FC236}">
                <a16:creationId xmlns:a16="http://schemas.microsoft.com/office/drawing/2014/main" id="{74C0E3A2-8725-4CD7-A603-37682CF74C4D}"/>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12" name="Espace réservé du numéro de diapositive 11">
            <a:extLst>
              <a:ext uri="{FF2B5EF4-FFF2-40B4-BE49-F238E27FC236}">
                <a16:creationId xmlns:a16="http://schemas.microsoft.com/office/drawing/2014/main" id="{3D60BEAA-52A8-46B9-B186-E53087298398}"/>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962C2E2-3F75-4FFE-B707-033555AEF345}" type="slidenum">
              <a:t>47</a:t>
            </a:fld>
            <a:endParaRPr lang="fr-FR" sz="1200" b="0" i="0" u="none" strike="noStrike" kern="1200" cap="none" spc="0" baseline="0">
              <a:solidFill>
                <a:srgbClr val="898989"/>
              </a:solidFill>
              <a:uFillTx/>
              <a:latin typeface="Calibri"/>
              <a:ea typeface=""/>
              <a:cs typeface=""/>
            </a:endParaRPr>
          </a:p>
        </p:txBody>
      </p:sp>
      <p:sp>
        <p:nvSpPr>
          <p:cNvPr id="13" name="Espace réservé du pied de page 13">
            <a:extLst>
              <a:ext uri="{FF2B5EF4-FFF2-40B4-BE49-F238E27FC236}">
                <a16:creationId xmlns:a16="http://schemas.microsoft.com/office/drawing/2014/main" id="{F7491E9B-5B47-401E-A4DF-0ED9C673504D}"/>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BEN TAHAR MOHAMED                         </a:t>
            </a:r>
          </a:p>
        </p:txBody>
      </p:sp>
      <p:sp>
        <p:nvSpPr>
          <p:cNvPr id="14" name="Espace réservé du numéro de diapositive 14">
            <a:extLst>
              <a:ext uri="{FF2B5EF4-FFF2-40B4-BE49-F238E27FC236}">
                <a16:creationId xmlns:a16="http://schemas.microsoft.com/office/drawing/2014/main" id="{BA798318-9B88-4D0C-9FE3-AC2E2A7EB8B5}"/>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BF1DDF4-9F57-498C-BE60-9D4525FF59E7}" type="slidenum">
              <a:t>47</a:t>
            </a:fld>
            <a:endParaRPr lang="fr-FR" sz="1200" b="0" i="0" u="none" strike="noStrike" kern="1200" cap="none" spc="0" baseline="0">
              <a:solidFill>
                <a:srgbClr val="898989"/>
              </a:solidFill>
              <a:uFillTx/>
              <a:latin typeface="Calibri"/>
              <a:ea typeface=""/>
              <a:cs typeface=""/>
            </a:endParaRPr>
          </a:p>
        </p:txBody>
      </p:sp>
    </p:spTree>
    <p:extLst>
      <p:ext uri="{BB962C8B-B14F-4D97-AF65-F5344CB8AC3E}">
        <p14:creationId xmlns:p14="http://schemas.microsoft.com/office/powerpoint/2010/main" val="19031986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a:extLst>
              <a:ext uri="{FF2B5EF4-FFF2-40B4-BE49-F238E27FC236}">
                <a16:creationId xmlns:a16="http://schemas.microsoft.com/office/drawing/2014/main" id="{180AEDED-84A2-4430-B67C-0628FF837A18}"/>
              </a:ext>
            </a:extLst>
          </p:cNvPr>
          <p:cNvSpPr/>
          <p:nvPr/>
        </p:nvSpPr>
        <p:spPr>
          <a:xfrm>
            <a:off x="569844" y="2345637"/>
            <a:ext cx="8136834" cy="2663683"/>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gradFill>
            <a:gsLst>
              <a:gs pos="0">
                <a:srgbClr val="B1CBE9"/>
              </a:gs>
              <a:gs pos="100000">
                <a:srgbClr val="A3C1E5"/>
              </a:gs>
            </a:gsLst>
            <a:lin ang="5400000"/>
          </a:gradFill>
          <a:ln w="6345" cap="flat">
            <a:solidFill>
              <a:srgbClr val="5B9BD5"/>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8000" b="1" i="0" u="none" strike="noStrike" kern="1200" cap="none" spc="0" baseline="0" dirty="0">
                <a:solidFill>
                  <a:srgbClr val="000000"/>
                </a:solidFill>
                <a:uFillTx/>
                <a:latin typeface="Calibri"/>
              </a:rPr>
              <a:t>LA PRODUCTION DE L’ECRIT</a:t>
            </a:r>
            <a:endParaRPr lang="fr-FR" sz="9600" b="1" i="0" u="none" strike="noStrike" kern="1200" cap="none" spc="0" baseline="0" dirty="0">
              <a:solidFill>
                <a:srgbClr val="000000"/>
              </a:solidFill>
              <a:uFillTx/>
              <a:latin typeface="Calibri"/>
            </a:endParaRPr>
          </a:p>
        </p:txBody>
      </p:sp>
      <p:sp>
        <p:nvSpPr>
          <p:cNvPr id="3" name="Espace réservé de la date 2">
            <a:extLst>
              <a:ext uri="{FF2B5EF4-FFF2-40B4-BE49-F238E27FC236}">
                <a16:creationId xmlns:a16="http://schemas.microsoft.com/office/drawing/2014/main" id="{BA5607AA-342B-41E5-8F8C-124EBE709D91}"/>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D120EE6-6D3D-4305-9F20-695BD5A1D03A}"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4" name="Espace réservé du pied de page 3">
            <a:extLst>
              <a:ext uri="{FF2B5EF4-FFF2-40B4-BE49-F238E27FC236}">
                <a16:creationId xmlns:a16="http://schemas.microsoft.com/office/drawing/2014/main" id="{9936F0F2-282F-40BC-B143-DBBF0F3D5733}"/>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5" name="Espace réservé du numéro de diapositive 4">
            <a:extLst>
              <a:ext uri="{FF2B5EF4-FFF2-40B4-BE49-F238E27FC236}">
                <a16:creationId xmlns:a16="http://schemas.microsoft.com/office/drawing/2014/main" id="{F44D07A4-7618-4970-BD15-1131B48CA2D1}"/>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A5098D5-E14C-4DA1-A59B-D68BE373F421}" type="slidenum">
              <a:t>48</a:t>
            </a:fld>
            <a:endParaRPr lang="fr-FR" sz="1200" b="0" i="0" u="none" strike="noStrike" kern="1200" cap="none" spc="0" baseline="0">
              <a:solidFill>
                <a:srgbClr val="898989"/>
              </a:solidFill>
              <a:uFillTx/>
              <a:latin typeface="Calibri"/>
              <a:ea typeface=""/>
              <a:cs typeface=""/>
            </a:endParaRPr>
          </a:p>
        </p:txBody>
      </p:sp>
      <p:sp>
        <p:nvSpPr>
          <p:cNvPr id="6" name="Espace réservé de la date 5">
            <a:extLst>
              <a:ext uri="{FF2B5EF4-FFF2-40B4-BE49-F238E27FC236}">
                <a16:creationId xmlns:a16="http://schemas.microsoft.com/office/drawing/2014/main" id="{CF6DB555-162E-40F0-BF82-EA9FE30DA4A1}"/>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3DE4B7ED-C03D-42FD-AFBF-9A273C6C41C9}"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7" name="Espace réservé du pied de page 6">
            <a:extLst>
              <a:ext uri="{FF2B5EF4-FFF2-40B4-BE49-F238E27FC236}">
                <a16:creationId xmlns:a16="http://schemas.microsoft.com/office/drawing/2014/main" id="{21BFC2A7-99EE-4002-BB70-99DB21718F4F}"/>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8" name="Espace réservé du numéro de diapositive 7">
            <a:extLst>
              <a:ext uri="{FF2B5EF4-FFF2-40B4-BE49-F238E27FC236}">
                <a16:creationId xmlns:a16="http://schemas.microsoft.com/office/drawing/2014/main" id="{7859CAC3-32C8-4067-842F-AD5BDBFA32B1}"/>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330061F-621F-4BC8-8F83-958E9B32F8C6}" type="slidenum">
              <a:t>48</a:t>
            </a:fld>
            <a:endParaRPr lang="fr-FR" sz="1200" b="0" i="0" u="none" strike="noStrike" kern="1200" cap="none" spc="0" baseline="0">
              <a:solidFill>
                <a:srgbClr val="898989"/>
              </a:solidFill>
              <a:uFillTx/>
              <a:latin typeface="Calibri"/>
              <a:ea typeface=""/>
              <a:cs typeface=""/>
            </a:endParaRPr>
          </a:p>
        </p:txBody>
      </p:sp>
      <p:sp>
        <p:nvSpPr>
          <p:cNvPr id="9" name="Espace réservé de la date 8">
            <a:extLst>
              <a:ext uri="{FF2B5EF4-FFF2-40B4-BE49-F238E27FC236}">
                <a16:creationId xmlns:a16="http://schemas.microsoft.com/office/drawing/2014/main" id="{46FDA82A-5A7E-4C5E-AFED-72B3F6F70A50}"/>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7DE6A35-4E7B-4E1F-8978-65540203D027}"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10" name="Espace réservé du pied de page 9">
            <a:extLst>
              <a:ext uri="{FF2B5EF4-FFF2-40B4-BE49-F238E27FC236}">
                <a16:creationId xmlns:a16="http://schemas.microsoft.com/office/drawing/2014/main" id="{BAEBE9DA-0A51-448B-8A30-7A0C15740287}"/>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11" name="Espace réservé du numéro de diapositive 10">
            <a:extLst>
              <a:ext uri="{FF2B5EF4-FFF2-40B4-BE49-F238E27FC236}">
                <a16:creationId xmlns:a16="http://schemas.microsoft.com/office/drawing/2014/main" id="{D4C66F7E-80F7-448F-B4E3-3000E6C2862A}"/>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25D7B22-0324-45C7-BAE3-EFF63BADCC14}" type="slidenum">
              <a:t>48</a:t>
            </a:fld>
            <a:endParaRPr lang="fr-FR" sz="1200" b="0" i="0" u="none" strike="noStrike" kern="1200" cap="none" spc="0" baseline="0">
              <a:solidFill>
                <a:srgbClr val="898989"/>
              </a:solidFill>
              <a:uFillTx/>
              <a:latin typeface="Calibri"/>
              <a:ea typeface=""/>
              <a:cs typeface=""/>
            </a:endParaRPr>
          </a:p>
        </p:txBody>
      </p:sp>
      <p:sp>
        <p:nvSpPr>
          <p:cNvPr id="12" name="Espace réservé du pied de page 12">
            <a:extLst>
              <a:ext uri="{FF2B5EF4-FFF2-40B4-BE49-F238E27FC236}">
                <a16:creationId xmlns:a16="http://schemas.microsoft.com/office/drawing/2014/main" id="{D7A0DA64-AA59-4F1C-905B-E50149C7027E}"/>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BEN TAHAR MOHAMED                         </a:t>
            </a:r>
          </a:p>
        </p:txBody>
      </p:sp>
      <p:sp>
        <p:nvSpPr>
          <p:cNvPr id="13" name="Espace réservé du numéro de diapositive 13">
            <a:extLst>
              <a:ext uri="{FF2B5EF4-FFF2-40B4-BE49-F238E27FC236}">
                <a16:creationId xmlns:a16="http://schemas.microsoft.com/office/drawing/2014/main" id="{5F349E1E-81B9-42DA-8237-6A787C233669}"/>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1735ECF-71EA-4B16-B2DB-209045D0B557}" type="slidenum">
              <a:t>48</a:t>
            </a:fld>
            <a:endParaRPr lang="fr-FR" sz="1200" b="0" i="0" u="none" strike="noStrike" kern="1200" cap="none" spc="0" baseline="0">
              <a:solidFill>
                <a:srgbClr val="898989"/>
              </a:solidFill>
              <a:uFillTx/>
              <a:latin typeface="Calibri"/>
              <a:ea typeface=""/>
              <a:cs typeface=""/>
            </a:endParaRPr>
          </a:p>
        </p:txBody>
      </p:sp>
    </p:spTree>
    <p:extLst>
      <p:ext uri="{BB962C8B-B14F-4D97-AF65-F5344CB8AC3E}">
        <p14:creationId xmlns:p14="http://schemas.microsoft.com/office/powerpoint/2010/main" val="6748506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A492CC0E-63AC-43B0-9EED-6B9E53B29190}"/>
              </a:ext>
            </a:extLst>
          </p:cNvPr>
          <p:cNvSpPr/>
          <p:nvPr/>
        </p:nvSpPr>
        <p:spPr>
          <a:xfrm>
            <a:off x="0" y="142847"/>
            <a:ext cx="9144000" cy="1601333"/>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400" b="1" i="0" u="none" strike="noStrike" kern="1200" cap="none" spc="0" baseline="0">
                <a:solidFill>
                  <a:srgbClr val="5B9BD5"/>
                </a:solidFill>
                <a:effectLst>
                  <a:outerShdw dist="25402" dir="5400000">
                    <a:srgbClr val="6E747A"/>
                  </a:outerShdw>
                </a:effectLst>
                <a:uFillTx/>
                <a:latin typeface="Arial" pitchFamily="34"/>
                <a:cs typeface="Arial" pitchFamily="34"/>
              </a:rPr>
              <a:t>La méthodologie: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400" b="1" i="0" u="none" strike="noStrike" kern="1200" cap="none" spc="0" baseline="0">
                <a:solidFill>
                  <a:srgbClr val="5B9BD5"/>
                </a:solidFill>
                <a:effectLst>
                  <a:outerShdw dist="25402" dir="5400000">
                    <a:srgbClr val="6E747A"/>
                  </a:outerShdw>
                </a:effectLst>
                <a:uFillTx/>
                <a:latin typeface="Arial" pitchFamily="34"/>
                <a:cs typeface="Arial" pitchFamily="34"/>
              </a:rPr>
              <a:t>La production de l’écrit</a:t>
            </a:r>
          </a:p>
        </p:txBody>
      </p:sp>
      <p:sp>
        <p:nvSpPr>
          <p:cNvPr id="3" name="ZoneTexte 23">
            <a:extLst>
              <a:ext uri="{FF2B5EF4-FFF2-40B4-BE49-F238E27FC236}">
                <a16:creationId xmlns:a16="http://schemas.microsoft.com/office/drawing/2014/main" id="{1039186C-5C91-4498-86E2-DF7E93B632DE}"/>
              </a:ext>
            </a:extLst>
          </p:cNvPr>
          <p:cNvSpPr txBox="1"/>
          <p:nvPr/>
        </p:nvSpPr>
        <p:spPr>
          <a:xfrm>
            <a:off x="1428750" y="2872953"/>
            <a:ext cx="2928942" cy="1631216"/>
          </a:xfrm>
          <a:prstGeom prst="rect">
            <a:avLst/>
          </a:prstGeom>
          <a:solidFill>
            <a:srgbClr val="FFFFFF"/>
          </a:solidFill>
          <a:ln w="38103" cap="flat">
            <a:solidFill>
              <a:srgbClr val="000000"/>
            </a:solidFill>
            <a:prstDash val="solid"/>
            <a:miter/>
          </a:ln>
        </p:spPr>
        <p:txBody>
          <a:bodyPr vert="horz" wrap="square" lIns="91440" tIns="45720" rIns="91440" bIns="45720" anchor="ctr"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Observation et découverte: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Travail sur la forme et le fond</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none" strike="noStrike" kern="1200" cap="none" spc="0" baseline="0">
              <a:solidFill>
                <a:srgbClr val="000000"/>
              </a:solidFill>
              <a:effectLst>
                <a:outerShdw dist="50803" dir="7500142">
                  <a:srgbClr val="000000"/>
                </a:outerShdw>
              </a:effectLst>
              <a:uFillTx/>
              <a:latin typeface="Arial" pitchFamily="34"/>
              <a:cs typeface="Arial" pitchFamily="34"/>
            </a:endParaRPr>
          </a:p>
        </p:txBody>
      </p:sp>
      <p:sp>
        <p:nvSpPr>
          <p:cNvPr id="4" name="ZoneTexte 33">
            <a:extLst>
              <a:ext uri="{FF2B5EF4-FFF2-40B4-BE49-F238E27FC236}">
                <a16:creationId xmlns:a16="http://schemas.microsoft.com/office/drawing/2014/main" id="{5AF6EBB5-B3EA-4628-AA68-327574EFEF7E}"/>
              </a:ext>
            </a:extLst>
          </p:cNvPr>
          <p:cNvSpPr txBox="1"/>
          <p:nvPr/>
        </p:nvSpPr>
        <p:spPr>
          <a:xfrm>
            <a:off x="1428750" y="5429250"/>
            <a:ext cx="3000375" cy="1015660"/>
          </a:xfrm>
          <a:prstGeom prst="rect">
            <a:avLst/>
          </a:prstGeom>
          <a:solidFill>
            <a:srgbClr val="FFFFFF"/>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Compréhension et conceptualisation:</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sng" strike="noStrike" kern="1200" cap="none" spc="0" baseline="0">
              <a:solidFill>
                <a:srgbClr val="0000FF"/>
              </a:solidFill>
              <a:effectLst>
                <a:outerShdw dist="50803" dir="7500142">
                  <a:srgbClr val="000000"/>
                </a:outerShdw>
              </a:effectLst>
              <a:uFillTx/>
              <a:latin typeface="Arial" pitchFamily="34"/>
              <a:cs typeface="Arial" pitchFamily="34"/>
            </a:endParaRPr>
          </a:p>
        </p:txBody>
      </p:sp>
      <p:sp>
        <p:nvSpPr>
          <p:cNvPr id="5" name="ZoneTexte 35">
            <a:extLst>
              <a:ext uri="{FF2B5EF4-FFF2-40B4-BE49-F238E27FC236}">
                <a16:creationId xmlns:a16="http://schemas.microsoft.com/office/drawing/2014/main" id="{30226599-3E13-495F-8412-5DBB46ECD462}"/>
              </a:ext>
            </a:extLst>
          </p:cNvPr>
          <p:cNvSpPr txBox="1"/>
          <p:nvPr/>
        </p:nvSpPr>
        <p:spPr>
          <a:xfrm>
            <a:off x="0" y="3286125"/>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1</a:t>
            </a:r>
          </a:p>
        </p:txBody>
      </p:sp>
      <p:sp>
        <p:nvSpPr>
          <p:cNvPr id="6" name="ZoneTexte 36">
            <a:extLst>
              <a:ext uri="{FF2B5EF4-FFF2-40B4-BE49-F238E27FC236}">
                <a16:creationId xmlns:a16="http://schemas.microsoft.com/office/drawing/2014/main" id="{ABAF3C09-6F4C-4E55-90AA-47D6F97BD8A8}"/>
              </a:ext>
            </a:extLst>
          </p:cNvPr>
          <p:cNvSpPr txBox="1"/>
          <p:nvPr/>
        </p:nvSpPr>
        <p:spPr>
          <a:xfrm>
            <a:off x="0" y="5572143"/>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2</a:t>
            </a:r>
          </a:p>
        </p:txBody>
      </p:sp>
      <p:sp>
        <p:nvSpPr>
          <p:cNvPr id="7" name="ZoneTexte 10">
            <a:extLst>
              <a:ext uri="{FF2B5EF4-FFF2-40B4-BE49-F238E27FC236}">
                <a16:creationId xmlns:a16="http://schemas.microsoft.com/office/drawing/2014/main" id="{106BD164-EF52-4044-A656-774BD845BDBF}"/>
              </a:ext>
            </a:extLst>
          </p:cNvPr>
          <p:cNvSpPr txBox="1"/>
          <p:nvPr/>
        </p:nvSpPr>
        <p:spPr>
          <a:xfrm>
            <a:off x="4572000" y="3286125"/>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3</a:t>
            </a:r>
          </a:p>
        </p:txBody>
      </p:sp>
      <p:sp>
        <p:nvSpPr>
          <p:cNvPr id="8" name="ZoneTexte 11">
            <a:extLst>
              <a:ext uri="{FF2B5EF4-FFF2-40B4-BE49-F238E27FC236}">
                <a16:creationId xmlns:a16="http://schemas.microsoft.com/office/drawing/2014/main" id="{F22A8F5F-62EE-442F-A58A-42D77E1615FA}"/>
              </a:ext>
            </a:extLst>
          </p:cNvPr>
          <p:cNvSpPr txBox="1"/>
          <p:nvPr/>
        </p:nvSpPr>
        <p:spPr>
          <a:xfrm>
            <a:off x="4572000" y="5572143"/>
            <a:ext cx="1357289" cy="830997"/>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0" i="0" u="none" strike="noStrike" kern="1200" cap="none" spc="0" baseline="0">
                <a:solidFill>
                  <a:srgbClr val="5B9BD5"/>
                </a:solidFill>
                <a:effectLst>
                  <a:outerShdw dist="25402" dir="5400000">
                    <a:srgbClr val="6E747A"/>
                  </a:outerShdw>
                </a:effectLst>
                <a:uFillTx/>
                <a:latin typeface="Arial" pitchFamily="34"/>
                <a:cs typeface="Arial" pitchFamily="34"/>
              </a:rPr>
              <a:t>Séance 4</a:t>
            </a:r>
          </a:p>
        </p:txBody>
      </p:sp>
      <p:sp>
        <p:nvSpPr>
          <p:cNvPr id="9" name="ZoneTexte 12">
            <a:extLst>
              <a:ext uri="{FF2B5EF4-FFF2-40B4-BE49-F238E27FC236}">
                <a16:creationId xmlns:a16="http://schemas.microsoft.com/office/drawing/2014/main" id="{7F116B11-4227-4365-96A3-9338A54D7EBB}"/>
              </a:ext>
            </a:extLst>
          </p:cNvPr>
          <p:cNvSpPr txBox="1"/>
          <p:nvPr/>
        </p:nvSpPr>
        <p:spPr>
          <a:xfrm>
            <a:off x="6215067" y="2786067"/>
            <a:ext cx="2928932" cy="1323438"/>
          </a:xfrm>
          <a:prstGeom prst="rect">
            <a:avLst/>
          </a:prstGeom>
          <a:solidFill>
            <a:srgbClr val="FFFFFF"/>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Application et transfert (entraînement et écriture du 1</a:t>
            </a:r>
            <a:r>
              <a:rPr lang="fr-FR" sz="2000" b="0" i="0" u="none" strike="noStrike" kern="1200" cap="none" spc="0" baseline="30000">
                <a:solidFill>
                  <a:srgbClr val="000000"/>
                </a:solidFill>
                <a:effectLst>
                  <a:outerShdw dist="19048" dir="2700000">
                    <a:srgbClr val="000000"/>
                  </a:outerShdw>
                </a:effectLst>
                <a:uFillTx/>
                <a:latin typeface="Arial" pitchFamily="34"/>
                <a:cs typeface="Arial" pitchFamily="34"/>
              </a:rPr>
              <a:t>er</a:t>
            </a: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 jet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none" strike="noStrike" kern="1200" cap="none" spc="0" baseline="0">
              <a:solidFill>
                <a:srgbClr val="000000"/>
              </a:solidFill>
              <a:effectLst>
                <a:outerShdw dist="50803" dir="7500142">
                  <a:srgbClr val="000000"/>
                </a:outerShdw>
              </a:effectLst>
              <a:uFillTx/>
              <a:latin typeface="Arial" pitchFamily="34"/>
              <a:cs typeface="Arial" pitchFamily="34"/>
            </a:endParaRPr>
          </a:p>
        </p:txBody>
      </p:sp>
      <p:sp>
        <p:nvSpPr>
          <p:cNvPr id="10" name="ZoneTexte 13">
            <a:extLst>
              <a:ext uri="{FF2B5EF4-FFF2-40B4-BE49-F238E27FC236}">
                <a16:creationId xmlns:a16="http://schemas.microsoft.com/office/drawing/2014/main" id="{0A4AF9E1-4A90-4BD6-BED3-46C7D983796D}"/>
              </a:ext>
            </a:extLst>
          </p:cNvPr>
          <p:cNvSpPr txBox="1"/>
          <p:nvPr/>
        </p:nvSpPr>
        <p:spPr>
          <a:xfrm>
            <a:off x="6215067" y="5053010"/>
            <a:ext cx="2928932" cy="1323438"/>
          </a:xfrm>
          <a:prstGeom prst="rect">
            <a:avLst/>
          </a:prstGeom>
          <a:solidFill>
            <a:srgbClr val="FFFFFF"/>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Evaluation et remédiation (correction et écriture du 2</a:t>
            </a:r>
            <a:r>
              <a:rPr lang="fr-FR" sz="2000" b="0" i="0" u="none" strike="noStrike" kern="1200" cap="none" spc="0" baseline="30000">
                <a:solidFill>
                  <a:srgbClr val="000000"/>
                </a:solidFill>
                <a:effectLst>
                  <a:outerShdw dist="19048" dir="2700000">
                    <a:srgbClr val="000000"/>
                  </a:outerShdw>
                </a:effectLst>
                <a:uFillTx/>
                <a:latin typeface="Arial" pitchFamily="34"/>
                <a:cs typeface="Arial" pitchFamily="34"/>
              </a:rPr>
              <a:t>ème</a:t>
            </a: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 jet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2000" b="1" i="0" u="none" strike="noStrike" kern="1200" cap="none" spc="0" baseline="0">
              <a:solidFill>
                <a:srgbClr val="000000"/>
              </a:solidFill>
              <a:effectLst>
                <a:outerShdw dist="50803" dir="7500142">
                  <a:srgbClr val="000000"/>
                </a:outerShdw>
              </a:effectLst>
              <a:uFillTx/>
              <a:latin typeface="Arial" pitchFamily="34"/>
              <a:cs typeface="Arial" pitchFamily="34"/>
            </a:endParaRPr>
          </a:p>
        </p:txBody>
      </p:sp>
      <p:sp>
        <p:nvSpPr>
          <p:cNvPr id="11" name="Espace réservé de la date 10">
            <a:extLst>
              <a:ext uri="{FF2B5EF4-FFF2-40B4-BE49-F238E27FC236}">
                <a16:creationId xmlns:a16="http://schemas.microsoft.com/office/drawing/2014/main" id="{24A26836-EEBA-41DE-9FA8-701A52902740}"/>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36107B6-F25F-45F7-8E7F-E5D42E9C4CAE}"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2" name="Espace réservé du pied de page 11">
            <a:extLst>
              <a:ext uri="{FF2B5EF4-FFF2-40B4-BE49-F238E27FC236}">
                <a16:creationId xmlns:a16="http://schemas.microsoft.com/office/drawing/2014/main" id="{82474FEF-EABF-4C78-80F4-241B76EFF069}"/>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3" name="Espace réservé du numéro de diapositive 12">
            <a:extLst>
              <a:ext uri="{FF2B5EF4-FFF2-40B4-BE49-F238E27FC236}">
                <a16:creationId xmlns:a16="http://schemas.microsoft.com/office/drawing/2014/main" id="{182BDB6F-36C1-436A-A3EF-0154B8702324}"/>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3F6B057-3B1D-4802-AA61-67D61BD52053}" type="slidenum">
              <a:t>49</a:t>
            </a:fld>
            <a:endParaRPr lang="fr-FR" sz="900" b="0" i="0" u="none" strike="noStrike" kern="1200" cap="none" spc="0" baseline="0">
              <a:solidFill>
                <a:srgbClr val="D38E27"/>
              </a:solidFill>
              <a:uFillTx/>
              <a:latin typeface="Calibri"/>
            </a:endParaRPr>
          </a:p>
        </p:txBody>
      </p:sp>
      <p:sp>
        <p:nvSpPr>
          <p:cNvPr id="14" name="Espace réservé de la date 13">
            <a:extLst>
              <a:ext uri="{FF2B5EF4-FFF2-40B4-BE49-F238E27FC236}">
                <a16:creationId xmlns:a16="http://schemas.microsoft.com/office/drawing/2014/main" id="{757D320E-90ED-4E3D-91FB-3AB3A54C78C5}"/>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5D8F01E-5411-48A4-805E-B8E4FED5F4DD}"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5" name="Espace réservé du pied de page 14">
            <a:extLst>
              <a:ext uri="{FF2B5EF4-FFF2-40B4-BE49-F238E27FC236}">
                <a16:creationId xmlns:a16="http://schemas.microsoft.com/office/drawing/2014/main" id="{A4BBDBE8-5433-43E3-BDFB-CAE8ADA97B4B}"/>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6" name="Espace réservé du numéro de diapositive 15">
            <a:extLst>
              <a:ext uri="{FF2B5EF4-FFF2-40B4-BE49-F238E27FC236}">
                <a16:creationId xmlns:a16="http://schemas.microsoft.com/office/drawing/2014/main" id="{62E24540-605D-4A11-B68A-F290FAEF3333}"/>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F690728-8BF0-41E1-B133-9A546B98201C}" type="slidenum">
              <a:t>49</a:t>
            </a:fld>
            <a:endParaRPr lang="fr-FR" sz="900" b="0" i="0" u="none" strike="noStrike" kern="1200" cap="none" spc="0" baseline="0">
              <a:solidFill>
                <a:srgbClr val="D38E27"/>
              </a:solidFill>
              <a:uFillTx/>
              <a:latin typeface="Calibri"/>
            </a:endParaRPr>
          </a:p>
        </p:txBody>
      </p:sp>
      <p:sp>
        <p:nvSpPr>
          <p:cNvPr id="17" name="Espace réservé de la date 16">
            <a:extLst>
              <a:ext uri="{FF2B5EF4-FFF2-40B4-BE49-F238E27FC236}">
                <a16:creationId xmlns:a16="http://schemas.microsoft.com/office/drawing/2014/main" id="{B13BF4F9-6083-41E7-AD18-0D89E4CA70F7}"/>
              </a:ext>
            </a:extLst>
          </p:cNvPr>
          <p:cNvSpPr txBox="1"/>
          <p:nvPr/>
        </p:nvSpPr>
        <p:spPr>
          <a:xfrm>
            <a:off x="628650"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6DD6841-3EE3-4832-B472-C210B92D55AD}" type="datetime1">
              <a:rPr lang="fr-FR" sz="900" b="0" i="0" u="none" strike="noStrike" kern="1200" cap="none" spc="0" baseline="0">
                <a:solidFill>
                  <a:srgbClr val="D38E27"/>
                </a:solidFill>
                <a:uFillTx/>
                <a:latin typeface="Calibri"/>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900" b="0" i="0" u="none" strike="noStrike" kern="1200" cap="none" spc="0" baseline="0">
              <a:solidFill>
                <a:srgbClr val="D38E27"/>
              </a:solidFill>
              <a:uFillTx/>
              <a:latin typeface="Calibri"/>
            </a:endParaRPr>
          </a:p>
        </p:txBody>
      </p:sp>
      <p:sp>
        <p:nvSpPr>
          <p:cNvPr id="18" name="Espace réservé du pied de page 17">
            <a:extLst>
              <a:ext uri="{FF2B5EF4-FFF2-40B4-BE49-F238E27FC236}">
                <a16:creationId xmlns:a16="http://schemas.microsoft.com/office/drawing/2014/main" id="{C11B3B1C-0896-43E1-8155-A908308FB1CC}"/>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BRAHIM AFIF</a:t>
            </a:r>
          </a:p>
        </p:txBody>
      </p:sp>
      <p:sp>
        <p:nvSpPr>
          <p:cNvPr id="19" name="Espace réservé du numéro de diapositive 18">
            <a:extLst>
              <a:ext uri="{FF2B5EF4-FFF2-40B4-BE49-F238E27FC236}">
                <a16:creationId xmlns:a16="http://schemas.microsoft.com/office/drawing/2014/main" id="{B1E256B1-105B-4674-9454-B148C523FA29}"/>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FABAB9D-0758-46FE-9DF3-C5EBF6005D72}" type="slidenum">
              <a:t>49</a:t>
            </a:fld>
            <a:endParaRPr lang="fr-FR" sz="900" b="0" i="0" u="none" strike="noStrike" kern="1200" cap="none" spc="0" baseline="0">
              <a:solidFill>
                <a:srgbClr val="D38E27"/>
              </a:solidFill>
              <a:uFillTx/>
              <a:latin typeface="Calibri"/>
            </a:endParaRPr>
          </a:p>
        </p:txBody>
      </p:sp>
      <p:sp>
        <p:nvSpPr>
          <p:cNvPr id="20" name="Espace réservé du pied de page 20">
            <a:extLst>
              <a:ext uri="{FF2B5EF4-FFF2-40B4-BE49-F238E27FC236}">
                <a16:creationId xmlns:a16="http://schemas.microsoft.com/office/drawing/2014/main" id="{B96BC678-74C0-4C26-A7BD-422D154ABC74}"/>
              </a:ext>
            </a:extLst>
          </p:cNvPr>
          <p:cNvSpPr txBox="1"/>
          <p:nvPr/>
        </p:nvSpPr>
        <p:spPr>
          <a:xfrm>
            <a:off x="3028949" y="6356351"/>
            <a:ext cx="3086099"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900" b="0" i="0" u="none" strike="noStrike" kern="1200" cap="none" spc="0" baseline="0">
                <a:solidFill>
                  <a:srgbClr val="D38E27"/>
                </a:solidFill>
                <a:uFillTx/>
                <a:latin typeface="Calibri"/>
              </a:rPr>
              <a:t>Les nouveautés pédagogiques en 5 et 6 AEP        BEN TAHAR MOHAMED                         </a:t>
            </a:r>
          </a:p>
        </p:txBody>
      </p:sp>
      <p:sp>
        <p:nvSpPr>
          <p:cNvPr id="21" name="Espace réservé du numéro de diapositive 21">
            <a:extLst>
              <a:ext uri="{FF2B5EF4-FFF2-40B4-BE49-F238E27FC236}">
                <a16:creationId xmlns:a16="http://schemas.microsoft.com/office/drawing/2014/main" id="{1EDDE6B3-CC4A-4ED6-9AFE-0C608C4DC1BC}"/>
              </a:ext>
            </a:extLst>
          </p:cNvPr>
          <p:cNvSpPr txBox="1"/>
          <p:nvPr/>
        </p:nvSpPr>
        <p:spPr>
          <a:xfrm>
            <a:off x="6457949" y="6356351"/>
            <a:ext cx="2057400"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333D3DA-DA66-4F60-850F-B350C4E30EC1}" type="slidenum">
              <a:t>49</a:t>
            </a:fld>
            <a:endParaRPr lang="fr-FR" sz="900" b="0" i="0" u="none" strike="noStrike" kern="1200" cap="none" spc="0" baseline="0">
              <a:solidFill>
                <a:srgbClr val="D38E27"/>
              </a:solidFill>
              <a:uFillTx/>
              <a:latin typeface="Calibri"/>
            </a:endParaRPr>
          </a:p>
        </p:txBody>
      </p:sp>
    </p:spTree>
    <p:extLst>
      <p:ext uri="{BB962C8B-B14F-4D97-AF65-F5344CB8AC3E}">
        <p14:creationId xmlns:p14="http://schemas.microsoft.com/office/powerpoint/2010/main" val="945710068"/>
      </p:ext>
    </p:extLst>
  </p:cSld>
  <p:clrMapOvr>
    <a:masterClrMapping/>
  </p:clrMapOvr>
  <p:timing>
    <p:tnLst>
      <p:par>
        <p:cTn id="1" dur="indefinite" restart="never" nodeType="tmRoot">
          <p:childTnLst>
            <p:seq concurrent="1" nextAc="seek">
              <p:cTn id="2" dur="indefinite" nodeType="mainSeq">
                <p:childTnLst>
                  <p:par>
                    <p:cTn id="3" fill="hold" nodeType="clickEffect">
                      <p:stCondLst>
                        <p:cond evt="onBegin" delay="0">
                          <p:tn val="2"/>
                        </p:cond>
                      </p:stCondLst>
                      <p:childTnLst>
                        <p:par>
                          <p:cTn id="4" fill="hold" nodeType="withEffect">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Effect">
                      <p:stCondLst>
                        <p:cond delay="indefinite"/>
                      </p:stCondLst>
                      <p:childTnLst>
                        <p:par>
                          <p:cTn id="9" fill="hold" nodeType="withEffect">
                            <p:stCondLst>
                              <p:cond delay="0"/>
                            </p:stCondLst>
                            <p:childTnLst>
                              <p:par>
                                <p:cTn id="10" presetID="21"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par>
                          <p:cTn id="13" fill="hold" nodeType="afterEffect">
                            <p:stCondLst>
                              <p:cond delay="2000"/>
                            </p:stCondLst>
                            <p:childTnLst>
                              <p:par>
                                <p:cTn id="14" presetID="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nodeType="clickEffect">
                      <p:stCondLst>
                        <p:cond delay="indefinite"/>
                      </p:stCondLst>
                      <p:childTnLst>
                        <p:par>
                          <p:cTn id="19" fill="hold" nodeType="withEffect">
                            <p:stCondLst>
                              <p:cond delay="0"/>
                            </p:stCondLst>
                            <p:childTnLst>
                              <p:par>
                                <p:cTn id="20" presetID="21"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4)">
                                      <p:cBhvr>
                                        <p:cTn id="22" dur="2000"/>
                                        <p:tgtEl>
                                          <p:spTgt spid="6"/>
                                        </p:tgtEl>
                                      </p:cBhvr>
                                    </p:animEffect>
                                  </p:childTnLst>
                                </p:cTn>
                              </p:par>
                            </p:childTnLst>
                          </p:cTn>
                        </p:par>
                        <p:par>
                          <p:cTn id="23" fill="hold" nodeType="afterEffect">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nodeType="clickEffect">
                      <p:stCondLst>
                        <p:cond delay="indefinite"/>
                      </p:stCondLst>
                      <p:childTnLst>
                        <p:par>
                          <p:cTn id="29" fill="hold" nodeType="withEffect">
                            <p:stCondLst>
                              <p:cond delay="0"/>
                            </p:stCondLst>
                            <p:childTnLst>
                              <p:par>
                                <p:cTn id="30" presetID="21"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4)">
                                      <p:cBhvr>
                                        <p:cTn id="32" dur="2000"/>
                                        <p:tgtEl>
                                          <p:spTgt spid="7"/>
                                        </p:tgtEl>
                                      </p:cBhvr>
                                    </p:animEffect>
                                  </p:childTnLst>
                                </p:cTn>
                              </p:par>
                            </p:childTnLst>
                          </p:cTn>
                        </p:par>
                        <p:par>
                          <p:cTn id="33" fill="hold" nodeType="afterEffect">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nodeType="clickEffect">
                      <p:stCondLst>
                        <p:cond delay="indefinite"/>
                      </p:stCondLst>
                      <p:childTnLst>
                        <p:par>
                          <p:cTn id="39" fill="hold" nodeType="withEffect">
                            <p:stCondLst>
                              <p:cond delay="0"/>
                            </p:stCondLst>
                            <p:childTnLst>
                              <p:par>
                                <p:cTn id="40" presetID="21" presetClass="entr" presetSubtype="4"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4)">
                                      <p:cBhvr>
                                        <p:cTn id="42" dur="2000"/>
                                        <p:tgtEl>
                                          <p:spTgt spid="8"/>
                                        </p:tgtEl>
                                      </p:cBhvr>
                                    </p:animEffect>
                                  </p:childTnLst>
                                </p:cTn>
                              </p:par>
                            </p:childTnLst>
                          </p:cTn>
                        </p:par>
                        <p:par>
                          <p:cTn id="43" fill="hold" nodeType="afterEffect">
                            <p:stCondLst>
                              <p:cond delay="2000"/>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La langue étrangère</a:t>
            </a:r>
          </a:p>
        </p:txBody>
      </p:sp>
      <p:sp>
        <p:nvSpPr>
          <p:cNvPr id="3" name="Espace réservé du contenu 2"/>
          <p:cNvSpPr>
            <a:spLocks noGrp="1"/>
          </p:cNvSpPr>
          <p:nvPr>
            <p:ph idx="1"/>
          </p:nvPr>
        </p:nvSpPr>
        <p:spPr>
          <a:xfrm>
            <a:off x="571472" y="1928802"/>
            <a:ext cx="7358114" cy="4197361"/>
          </a:xfrm>
        </p:spPr>
        <p:txBody>
          <a:bodyPr>
            <a:normAutofit lnSpcReduction="10000"/>
          </a:bodyPr>
          <a:lstStyle/>
          <a:p>
            <a:pPr algn="just"/>
            <a:r>
              <a:rPr lang="fr-FR" b="1" dirty="0"/>
              <a:t>Une langue étrangère répond à certains critères:</a:t>
            </a:r>
          </a:p>
          <a:p>
            <a:pPr algn="just">
              <a:buFont typeface="Wingdings" pitchFamily="2" charset="2"/>
              <a:buChar char="v"/>
            </a:pPr>
            <a:r>
              <a:rPr lang="fr-FR" b="1" u="sng" dirty="0">
                <a:solidFill>
                  <a:srgbClr val="0070C0"/>
                </a:solidFill>
              </a:rPr>
              <a:t>La distance matérielle</a:t>
            </a:r>
            <a:r>
              <a:rPr lang="fr-FR" b="1" dirty="0"/>
              <a:t>: l’éloignement géographique, les difficultés de contacts directs entre les locuteurs natifs et les apprenants de cette langue…</a:t>
            </a:r>
          </a:p>
          <a:p>
            <a:pPr algn="just">
              <a:buFont typeface="Wingdings" pitchFamily="2" charset="2"/>
              <a:buChar char="v"/>
            </a:pPr>
            <a:r>
              <a:rPr lang="fr-FR" b="1" u="sng" dirty="0">
                <a:solidFill>
                  <a:srgbClr val="0070C0"/>
                </a:solidFill>
              </a:rPr>
              <a:t>La distance culturelle</a:t>
            </a:r>
            <a:r>
              <a:rPr lang="fr-FR" b="1" dirty="0"/>
              <a:t>: les différences de style de vie et de circonstances socio-économiques, d’idéologies et de religions, de représentations…</a:t>
            </a:r>
          </a:p>
          <a:p>
            <a:pPr>
              <a:buNone/>
            </a:pPr>
            <a:endParaRPr lang="fr-FR" dirty="0"/>
          </a:p>
        </p:txBody>
      </p:sp>
      <p:sp>
        <p:nvSpPr>
          <p:cNvPr id="4" name="Espace réservé du numéro de diapositive 3"/>
          <p:cNvSpPr>
            <a:spLocks noGrp="1"/>
          </p:cNvSpPr>
          <p:nvPr>
            <p:ph type="sldNum" sz="quarter" idx="12"/>
          </p:nvPr>
        </p:nvSpPr>
        <p:spPr/>
        <p:txBody>
          <a:bodyPr/>
          <a:lstStyle/>
          <a:p>
            <a:fld id="{2AD7BD17-32AF-47C6-8D0D-A785A807C1D3}" type="slidenum">
              <a:rPr lang="fr-FR" smtClean="0"/>
              <a:pPr/>
              <a:t>5</a:t>
            </a:fld>
            <a:endParaRPr lang="fr-FR" dirty="0"/>
          </a:p>
        </p:txBody>
      </p:sp>
    </p:spTree>
    <p:extLst>
      <p:ext uri="{BB962C8B-B14F-4D97-AF65-F5344CB8AC3E}">
        <p14:creationId xmlns:p14="http://schemas.microsoft.com/office/powerpoint/2010/main" val="3970507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9">
            <a:extLst>
              <a:ext uri="{FF2B5EF4-FFF2-40B4-BE49-F238E27FC236}">
                <a16:creationId xmlns:a16="http://schemas.microsoft.com/office/drawing/2014/main" id="{D066ED6B-2DDD-4F8D-9B00-2B141153C973}"/>
              </a:ext>
            </a:extLst>
          </p:cNvPr>
          <p:cNvSpPr txBox="1"/>
          <p:nvPr/>
        </p:nvSpPr>
        <p:spPr>
          <a:xfrm>
            <a:off x="642905" y="1214423"/>
            <a:ext cx="8143902" cy="646983"/>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5B9BD5"/>
                </a:solidFill>
                <a:effectLst>
                  <a:outerShdw dist="25402" dir="5400000">
                    <a:srgbClr val="6E747A"/>
                  </a:outerShdw>
                </a:effectLst>
                <a:uFillTx/>
                <a:latin typeface="Arial" pitchFamily="34"/>
                <a:cs typeface="Arial" pitchFamily="34"/>
              </a:rPr>
              <a:t>La production de l’écrit</a:t>
            </a:r>
          </a:p>
        </p:txBody>
      </p:sp>
      <p:sp>
        <p:nvSpPr>
          <p:cNvPr id="3" name="ZoneTexte 23">
            <a:extLst>
              <a:ext uri="{FF2B5EF4-FFF2-40B4-BE49-F238E27FC236}">
                <a16:creationId xmlns:a16="http://schemas.microsoft.com/office/drawing/2014/main" id="{C1441B02-BEF1-4CC2-8865-74B4F91D5A3E}"/>
              </a:ext>
            </a:extLst>
          </p:cNvPr>
          <p:cNvSpPr txBox="1"/>
          <p:nvPr/>
        </p:nvSpPr>
        <p:spPr>
          <a:xfrm>
            <a:off x="1623919" y="2001054"/>
            <a:ext cx="2857518" cy="919401"/>
          </a:xfrm>
          <a:prstGeom prst="rect">
            <a:avLst/>
          </a:prstGeom>
          <a:solidFill>
            <a:srgbClr val="A9D18E"/>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0000"/>
                </a:solidFill>
                <a:effectLst>
                  <a:outerShdw dist="19048" dir="2700000">
                    <a:srgbClr val="000000"/>
                  </a:outerShdw>
                </a:effectLst>
                <a:uFillTx/>
                <a:latin typeface="Arial" pitchFamily="34"/>
                <a:cs typeface="Arial" pitchFamily="34"/>
              </a:rPr>
              <a:t>J’observe et je découvre</a:t>
            </a:r>
          </a:p>
        </p:txBody>
      </p:sp>
      <p:sp>
        <p:nvSpPr>
          <p:cNvPr id="4" name="ZoneTexte 24">
            <a:extLst>
              <a:ext uri="{FF2B5EF4-FFF2-40B4-BE49-F238E27FC236}">
                <a16:creationId xmlns:a16="http://schemas.microsoft.com/office/drawing/2014/main" id="{2D9827C6-6238-41D9-9579-DCBC8F263FC3}"/>
              </a:ext>
            </a:extLst>
          </p:cNvPr>
          <p:cNvSpPr txBox="1"/>
          <p:nvPr/>
        </p:nvSpPr>
        <p:spPr>
          <a:xfrm>
            <a:off x="1607286" y="4812724"/>
            <a:ext cx="2857518" cy="1157767"/>
          </a:xfrm>
          <a:prstGeom prst="rect">
            <a:avLst/>
          </a:prstGeom>
          <a:solidFill>
            <a:srgbClr val="A9D18E"/>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200" b="1" i="0" u="none" strike="noStrike" kern="1200" cap="none" spc="0" baseline="0">
                <a:solidFill>
                  <a:srgbClr val="000000"/>
                </a:solidFill>
                <a:effectLst>
                  <a:outerShdw dist="19048" dir="2700000">
                    <a:srgbClr val="000000"/>
                  </a:outerShdw>
                </a:effectLst>
                <a:uFillTx/>
                <a:latin typeface="Arial" pitchFamily="34"/>
                <a:cs typeface="Arial" pitchFamily="34"/>
              </a:rPr>
              <a:t>Je réfléchis</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000" b="0" i="0" u="none" strike="noStrike" kern="1200" cap="none" spc="0" baseline="0">
                <a:solidFill>
                  <a:srgbClr val="000000"/>
                </a:solidFill>
                <a:effectLst>
                  <a:outerShdw dist="19048" dir="2700000">
                    <a:srgbClr val="000000"/>
                  </a:outerShdw>
                </a:effectLst>
                <a:uFillTx/>
                <a:latin typeface="Arial" pitchFamily="34"/>
                <a:cs typeface="Arial" pitchFamily="34"/>
              </a:rPr>
              <a:t>(compréhension et conceptualisation)</a:t>
            </a:r>
          </a:p>
        </p:txBody>
      </p:sp>
      <p:sp>
        <p:nvSpPr>
          <p:cNvPr id="5" name="ZoneTexte 30">
            <a:extLst>
              <a:ext uri="{FF2B5EF4-FFF2-40B4-BE49-F238E27FC236}">
                <a16:creationId xmlns:a16="http://schemas.microsoft.com/office/drawing/2014/main" id="{E813B43A-8EDB-41A6-95DA-CDC4CEF95C7C}"/>
              </a:ext>
            </a:extLst>
          </p:cNvPr>
          <p:cNvSpPr txBox="1"/>
          <p:nvPr/>
        </p:nvSpPr>
        <p:spPr>
          <a:xfrm>
            <a:off x="6381524" y="3908099"/>
            <a:ext cx="2643210" cy="1200332"/>
          </a:xfrm>
          <a:prstGeom prst="rect">
            <a:avLst/>
          </a:prstGeom>
          <a:solidFill>
            <a:srgbClr val="A9D18E"/>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000000"/>
                </a:solidFill>
                <a:effectLst>
                  <a:outerShdw dist="19048" dir="2700000">
                    <a:srgbClr val="000000"/>
                  </a:outerShdw>
                </a:effectLst>
                <a:uFillTx/>
                <a:latin typeface="Arial" pitchFamily="34"/>
                <a:cs typeface="Arial" pitchFamily="34"/>
              </a:rPr>
              <a:t>Auto-évaluation</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000000"/>
                </a:solidFill>
                <a:effectLst>
                  <a:outerShdw dist="19048" dir="2700000">
                    <a:srgbClr val="000000"/>
                  </a:outerShdw>
                </a:effectLst>
                <a:uFillTx/>
                <a:latin typeface="Arial" pitchFamily="34"/>
                <a:cs typeface="Arial" pitchFamily="34"/>
              </a:rPr>
              <a:t>(correction)</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000000"/>
                </a:solidFill>
                <a:effectLst>
                  <a:outerShdw dist="19048" dir="2700000">
                    <a:srgbClr val="000000"/>
                  </a:outerShdw>
                </a:effectLst>
                <a:uFillTx/>
                <a:latin typeface="Arial" pitchFamily="34"/>
                <a:cs typeface="Arial" pitchFamily="34"/>
              </a:rPr>
              <a:t>2 jet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800" b="1" i="0" u="none" strike="noStrike" kern="1200" cap="none" spc="0" baseline="0">
                <a:solidFill>
                  <a:srgbClr val="000000"/>
                </a:solidFill>
                <a:effectLst>
                  <a:outerShdw dist="19048" dir="2700000">
                    <a:srgbClr val="000000"/>
                  </a:outerShdw>
                </a:effectLst>
                <a:uFillTx/>
                <a:latin typeface="Arial" pitchFamily="34"/>
                <a:cs typeface="Arial" pitchFamily="34"/>
              </a:rPr>
              <a:t>(réécriture )</a:t>
            </a:r>
          </a:p>
        </p:txBody>
      </p:sp>
      <p:sp>
        <p:nvSpPr>
          <p:cNvPr id="6" name="ZoneTexte 33">
            <a:extLst>
              <a:ext uri="{FF2B5EF4-FFF2-40B4-BE49-F238E27FC236}">
                <a16:creationId xmlns:a16="http://schemas.microsoft.com/office/drawing/2014/main" id="{A4A95A25-4B5A-4AA9-911E-52AB99B02819}"/>
              </a:ext>
            </a:extLst>
          </p:cNvPr>
          <p:cNvSpPr txBox="1"/>
          <p:nvPr/>
        </p:nvSpPr>
        <p:spPr>
          <a:xfrm>
            <a:off x="6500789" y="1998567"/>
            <a:ext cx="2523936" cy="919401"/>
          </a:xfrm>
          <a:prstGeom prst="rect">
            <a:avLst/>
          </a:prstGeom>
          <a:solidFill>
            <a:srgbClr val="A9D18E"/>
          </a:solidFill>
          <a:ln w="38103" cap="flat">
            <a:solidFill>
              <a:srgbClr val="000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0000"/>
                </a:solidFill>
                <a:effectLst>
                  <a:outerShdw dist="19048" dir="2700000">
                    <a:srgbClr val="000000"/>
                  </a:outerShdw>
                </a:effectLst>
                <a:uFillTx/>
                <a:latin typeface="Arial" pitchFamily="34"/>
                <a:cs typeface="Arial" pitchFamily="34"/>
              </a:rPr>
              <a:t>Je m’entraîne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0000"/>
                </a:solidFill>
                <a:effectLst>
                  <a:outerShdw dist="19048" dir="2700000">
                    <a:srgbClr val="000000"/>
                  </a:outerShdw>
                </a:effectLst>
                <a:uFillTx/>
                <a:latin typeface="Arial" pitchFamily="34"/>
                <a:cs typeface="Arial" pitchFamily="34"/>
              </a:rPr>
              <a:t>1 jet</a:t>
            </a:r>
          </a:p>
        </p:txBody>
      </p:sp>
      <p:sp>
        <p:nvSpPr>
          <p:cNvPr id="7" name="ZoneTexte 35">
            <a:extLst>
              <a:ext uri="{FF2B5EF4-FFF2-40B4-BE49-F238E27FC236}">
                <a16:creationId xmlns:a16="http://schemas.microsoft.com/office/drawing/2014/main" id="{D6E61221-B1A2-426F-A2F3-CB3FFD712AC5}"/>
              </a:ext>
            </a:extLst>
          </p:cNvPr>
          <p:cNvSpPr txBox="1"/>
          <p:nvPr/>
        </p:nvSpPr>
        <p:spPr>
          <a:xfrm>
            <a:off x="-19092" y="3279669"/>
            <a:ext cx="1357289" cy="919401"/>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FFFF"/>
                </a:solidFill>
                <a:effectLst>
                  <a:outerShdw dist="50803" dir="7500142">
                    <a:srgbClr val="000000"/>
                  </a:outerShdw>
                </a:effectLst>
                <a:uFillTx/>
                <a:latin typeface="Arial" pitchFamily="34"/>
                <a:cs typeface="Arial" pitchFamily="34"/>
              </a:rPr>
              <a:t>Séance 1+2</a:t>
            </a:r>
          </a:p>
        </p:txBody>
      </p:sp>
      <p:sp>
        <p:nvSpPr>
          <p:cNvPr id="8" name="ZoneTexte 36">
            <a:extLst>
              <a:ext uri="{FF2B5EF4-FFF2-40B4-BE49-F238E27FC236}">
                <a16:creationId xmlns:a16="http://schemas.microsoft.com/office/drawing/2014/main" id="{588C2D94-74F9-4CEC-8273-78E77EBE05F8}"/>
              </a:ext>
            </a:extLst>
          </p:cNvPr>
          <p:cNvSpPr txBox="1"/>
          <p:nvPr/>
        </p:nvSpPr>
        <p:spPr>
          <a:xfrm>
            <a:off x="4535140" y="2913488"/>
            <a:ext cx="1428759" cy="919401"/>
          </a:xfrm>
          <a:prstGeom prst="rect">
            <a:avLst/>
          </a:prstGeom>
          <a:solidFill>
            <a:srgbClr val="FFFFFF"/>
          </a:solidFill>
          <a:ln w="38103" cap="flat">
            <a:solidFill>
              <a:srgbClr val="00206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FFFF"/>
                </a:solidFill>
                <a:effectLst>
                  <a:outerShdw dist="50803" dir="7500142">
                    <a:srgbClr val="000000"/>
                  </a:outerShdw>
                </a:effectLst>
                <a:uFillTx/>
                <a:latin typeface="Arial" pitchFamily="34"/>
                <a:cs typeface="Arial" pitchFamily="34"/>
              </a:rPr>
              <a:t>Séance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2400" b="1" i="0" u="none" strike="noStrike" kern="1200" cap="none" spc="0" baseline="0">
                <a:solidFill>
                  <a:srgbClr val="00FFFF"/>
                </a:solidFill>
                <a:effectLst>
                  <a:outerShdw dist="50803" dir="7500142">
                    <a:srgbClr val="000000"/>
                  </a:outerShdw>
                </a:effectLst>
                <a:uFillTx/>
                <a:latin typeface="Arial" pitchFamily="34"/>
                <a:cs typeface="Arial" pitchFamily="34"/>
              </a:rPr>
              <a:t>3+4</a:t>
            </a:r>
          </a:p>
        </p:txBody>
      </p:sp>
      <p:cxnSp>
        <p:nvCxnSpPr>
          <p:cNvPr id="9" name="Connecteur droit avec flèche 28">
            <a:extLst>
              <a:ext uri="{FF2B5EF4-FFF2-40B4-BE49-F238E27FC236}">
                <a16:creationId xmlns:a16="http://schemas.microsoft.com/office/drawing/2014/main" id="{B99ADCAF-7AB6-4B76-B4A1-216BCAE6E0D8}"/>
              </a:ext>
            </a:extLst>
          </p:cNvPr>
          <p:cNvCxnSpPr>
            <a:endCxn id="3" idx="1"/>
          </p:cNvCxnSpPr>
          <p:nvPr/>
        </p:nvCxnSpPr>
        <p:spPr>
          <a:xfrm flipV="1">
            <a:off x="1285847" y="2460750"/>
            <a:ext cx="338072" cy="818919"/>
          </a:xfrm>
          <a:prstGeom prst="straightConnector1">
            <a:avLst/>
          </a:prstGeom>
          <a:noFill/>
          <a:ln w="38103" cap="flat">
            <a:solidFill>
              <a:srgbClr val="002060"/>
            </a:solidFill>
            <a:prstDash val="solid"/>
            <a:miter/>
            <a:tailEnd type="arrow"/>
          </a:ln>
        </p:spPr>
      </p:cxnSp>
      <p:cxnSp>
        <p:nvCxnSpPr>
          <p:cNvPr id="10" name="Connecteur droit avec flèche 31">
            <a:extLst>
              <a:ext uri="{FF2B5EF4-FFF2-40B4-BE49-F238E27FC236}">
                <a16:creationId xmlns:a16="http://schemas.microsoft.com/office/drawing/2014/main" id="{8467DD42-1E1D-41A7-A6C5-F95079DE86BB}"/>
              </a:ext>
            </a:extLst>
          </p:cNvPr>
          <p:cNvCxnSpPr>
            <a:endCxn id="4" idx="1"/>
          </p:cNvCxnSpPr>
          <p:nvPr/>
        </p:nvCxnSpPr>
        <p:spPr>
          <a:xfrm>
            <a:off x="1192697" y="4199071"/>
            <a:ext cx="414589" cy="1192542"/>
          </a:xfrm>
          <a:prstGeom prst="straightConnector1">
            <a:avLst/>
          </a:prstGeom>
          <a:noFill/>
          <a:ln w="38103" cap="flat">
            <a:solidFill>
              <a:srgbClr val="002060"/>
            </a:solidFill>
            <a:prstDash val="solid"/>
            <a:miter/>
            <a:tailEnd type="arrow"/>
          </a:ln>
        </p:spPr>
      </p:cxnSp>
      <p:cxnSp>
        <p:nvCxnSpPr>
          <p:cNvPr id="11" name="Connecteur droit avec flèche 32">
            <a:extLst>
              <a:ext uri="{FF2B5EF4-FFF2-40B4-BE49-F238E27FC236}">
                <a16:creationId xmlns:a16="http://schemas.microsoft.com/office/drawing/2014/main" id="{F23886F2-C38C-4D00-BE92-FDA91A0D7450}"/>
              </a:ext>
            </a:extLst>
          </p:cNvPr>
          <p:cNvCxnSpPr/>
          <p:nvPr/>
        </p:nvCxnSpPr>
        <p:spPr>
          <a:xfrm>
            <a:off x="5889869" y="3747485"/>
            <a:ext cx="491655" cy="516142"/>
          </a:xfrm>
          <a:prstGeom prst="straightConnector1">
            <a:avLst/>
          </a:prstGeom>
          <a:noFill/>
          <a:ln w="38103" cap="flat">
            <a:solidFill>
              <a:srgbClr val="002060"/>
            </a:solidFill>
            <a:prstDash val="solid"/>
            <a:miter/>
            <a:tailEnd type="arrow"/>
          </a:ln>
        </p:spPr>
      </p:cxnSp>
      <p:cxnSp>
        <p:nvCxnSpPr>
          <p:cNvPr id="12" name="Connecteur droit avec flèche 34">
            <a:extLst>
              <a:ext uri="{FF2B5EF4-FFF2-40B4-BE49-F238E27FC236}">
                <a16:creationId xmlns:a16="http://schemas.microsoft.com/office/drawing/2014/main" id="{7B864A6C-63F0-4172-BCEB-7C9817C3C627}"/>
              </a:ext>
            </a:extLst>
          </p:cNvPr>
          <p:cNvCxnSpPr>
            <a:endCxn id="6" idx="1"/>
          </p:cNvCxnSpPr>
          <p:nvPr/>
        </p:nvCxnSpPr>
        <p:spPr>
          <a:xfrm flipV="1">
            <a:off x="5963899" y="2458272"/>
            <a:ext cx="536890" cy="503853"/>
          </a:xfrm>
          <a:prstGeom prst="straightConnector1">
            <a:avLst/>
          </a:prstGeom>
          <a:noFill/>
          <a:ln w="38103" cap="flat">
            <a:solidFill>
              <a:srgbClr val="002060"/>
            </a:solidFill>
            <a:prstDash val="solid"/>
            <a:miter/>
            <a:tailEnd type="arrow"/>
          </a:ln>
        </p:spPr>
      </p:cxnSp>
      <p:sp>
        <p:nvSpPr>
          <p:cNvPr id="13" name="ZoneTexte 16">
            <a:extLst>
              <a:ext uri="{FF2B5EF4-FFF2-40B4-BE49-F238E27FC236}">
                <a16:creationId xmlns:a16="http://schemas.microsoft.com/office/drawing/2014/main" id="{F5EE02E7-91B8-470F-9EF1-7F1D57255C5A}"/>
              </a:ext>
            </a:extLst>
          </p:cNvPr>
          <p:cNvSpPr txBox="1"/>
          <p:nvPr/>
        </p:nvSpPr>
        <p:spPr>
          <a:xfrm>
            <a:off x="1571606" y="283180"/>
            <a:ext cx="5717093" cy="646983"/>
          </a:xfrm>
          <a:prstGeom prst="rect">
            <a:avLst/>
          </a:prstGeom>
          <a:gradFill>
            <a:gsLst>
              <a:gs pos="0">
                <a:srgbClr val="FFDD9C"/>
              </a:gs>
              <a:gs pos="100000">
                <a:srgbClr val="FFD78E"/>
              </a:gs>
            </a:gsLst>
            <a:lin ang="5400000"/>
          </a:gradFill>
          <a:ln w="6345" cap="flat">
            <a:solidFill>
              <a:srgbClr val="FFC000"/>
            </a:solidFill>
            <a:prstDash val="solid"/>
            <a:miter/>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3200" b="1" i="0" u="none" strike="noStrike" kern="1200" cap="none" spc="0" baseline="0">
                <a:solidFill>
                  <a:srgbClr val="000000"/>
                </a:solidFill>
                <a:effectLst>
                  <a:outerShdw dist="19048" dir="2700000">
                    <a:srgbClr val="000000"/>
                  </a:outerShdw>
                </a:effectLst>
                <a:uFillTx/>
                <a:latin typeface="Arial" pitchFamily="34"/>
                <a:cs typeface="Arial" pitchFamily="34"/>
              </a:rPr>
              <a:t>Le livret de l’élève</a:t>
            </a:r>
          </a:p>
        </p:txBody>
      </p:sp>
      <p:sp>
        <p:nvSpPr>
          <p:cNvPr id="14" name="Espace réservé de la date 13">
            <a:extLst>
              <a:ext uri="{FF2B5EF4-FFF2-40B4-BE49-F238E27FC236}">
                <a16:creationId xmlns:a16="http://schemas.microsoft.com/office/drawing/2014/main" id="{DCD95CB7-8B9A-468F-8522-152F8BF9D236}"/>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7D2D568-1FA5-4825-AE45-D72C847C99C7}"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15" name="Espace réservé du pied de page 14">
            <a:extLst>
              <a:ext uri="{FF2B5EF4-FFF2-40B4-BE49-F238E27FC236}">
                <a16:creationId xmlns:a16="http://schemas.microsoft.com/office/drawing/2014/main" id="{04E3C98F-C505-4A23-A3D9-FDD7048B2409}"/>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16" name="Espace réservé du numéro de diapositive 15">
            <a:extLst>
              <a:ext uri="{FF2B5EF4-FFF2-40B4-BE49-F238E27FC236}">
                <a16:creationId xmlns:a16="http://schemas.microsoft.com/office/drawing/2014/main" id="{05DB7D44-0FE0-4E39-95B5-C7E3697DCDF3}"/>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2B9F8AE-04B5-4930-BC48-83A7DA19DDAC}" type="slidenum">
              <a:t>50</a:t>
            </a:fld>
            <a:endParaRPr lang="fr-FR" sz="1200" b="0" i="0" u="none" strike="noStrike" kern="1200" cap="none" spc="0" baseline="0">
              <a:solidFill>
                <a:srgbClr val="898989"/>
              </a:solidFill>
              <a:uFillTx/>
              <a:latin typeface="Calibri"/>
              <a:ea typeface=""/>
              <a:cs typeface=""/>
            </a:endParaRPr>
          </a:p>
        </p:txBody>
      </p:sp>
      <p:sp>
        <p:nvSpPr>
          <p:cNvPr id="17" name="Espace réservé de la date 16">
            <a:extLst>
              <a:ext uri="{FF2B5EF4-FFF2-40B4-BE49-F238E27FC236}">
                <a16:creationId xmlns:a16="http://schemas.microsoft.com/office/drawing/2014/main" id="{D07770F3-5F9F-4808-89F4-8CDA9EE18189}"/>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D6AD2EB2-1911-4BA3-96BD-9A3565A3652F}"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18" name="Espace réservé du pied de page 17">
            <a:extLst>
              <a:ext uri="{FF2B5EF4-FFF2-40B4-BE49-F238E27FC236}">
                <a16:creationId xmlns:a16="http://schemas.microsoft.com/office/drawing/2014/main" id="{706026C9-F676-4967-B2FF-DE9A8BD6FBEA}"/>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19" name="Espace réservé du numéro de diapositive 18">
            <a:extLst>
              <a:ext uri="{FF2B5EF4-FFF2-40B4-BE49-F238E27FC236}">
                <a16:creationId xmlns:a16="http://schemas.microsoft.com/office/drawing/2014/main" id="{1D886F83-A1D9-4DA6-B9E2-AB15F081CDE3}"/>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A5ACBD4-6DC8-4034-852B-D6E1F0BB86A4}" type="slidenum">
              <a:t>50</a:t>
            </a:fld>
            <a:endParaRPr lang="fr-FR" sz="1200" b="0" i="0" u="none" strike="noStrike" kern="1200" cap="none" spc="0" baseline="0">
              <a:solidFill>
                <a:srgbClr val="898989"/>
              </a:solidFill>
              <a:uFillTx/>
              <a:latin typeface="Calibri"/>
              <a:ea typeface=""/>
              <a:cs typeface=""/>
            </a:endParaRPr>
          </a:p>
        </p:txBody>
      </p:sp>
      <p:sp>
        <p:nvSpPr>
          <p:cNvPr id="20" name="Espace réservé de la date 19">
            <a:extLst>
              <a:ext uri="{FF2B5EF4-FFF2-40B4-BE49-F238E27FC236}">
                <a16:creationId xmlns:a16="http://schemas.microsoft.com/office/drawing/2014/main" id="{CCE9C382-9F1F-44D1-8495-D1F3E330DC69}"/>
              </a:ext>
            </a:extLst>
          </p:cNvPr>
          <p:cNvSpPr txBox="1"/>
          <p:nvPr/>
        </p:nvSpPr>
        <p:spPr>
          <a:xfrm>
            <a:off x="457200"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9A748D2-2BA2-4006-971E-09271FC7DE93}" type="datetime1">
              <a:rPr lang="fr-FR" sz="1200" b="0" i="0" u="none" strike="noStrike" kern="1200" cap="none" spc="0" baseline="0">
                <a:solidFill>
                  <a:srgbClr val="898989"/>
                </a:solidFill>
                <a:uFillTx/>
                <a:latin typeface="Calibri"/>
                <a:ea typeface=""/>
                <a:cs typeface=""/>
              </a:rPr>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t>26/12/2017</a:t>
            </a:fld>
            <a:endParaRPr lang="fr-FR" sz="1200" b="0" i="0" u="none" strike="noStrike" kern="1200" cap="none" spc="0" baseline="0">
              <a:solidFill>
                <a:srgbClr val="898989"/>
              </a:solidFill>
              <a:uFillTx/>
              <a:latin typeface="Calibri"/>
              <a:ea typeface=""/>
              <a:cs typeface=""/>
            </a:endParaRPr>
          </a:p>
        </p:txBody>
      </p:sp>
      <p:sp>
        <p:nvSpPr>
          <p:cNvPr id="21" name="Espace réservé du pied de page 20">
            <a:extLst>
              <a:ext uri="{FF2B5EF4-FFF2-40B4-BE49-F238E27FC236}">
                <a16:creationId xmlns:a16="http://schemas.microsoft.com/office/drawing/2014/main" id="{572C6AAD-26A5-44C0-A27E-47A81111940B}"/>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BRAHIM AFIF</a:t>
            </a:r>
          </a:p>
        </p:txBody>
      </p:sp>
      <p:sp>
        <p:nvSpPr>
          <p:cNvPr id="22" name="Espace réservé du numéro de diapositive 21">
            <a:extLst>
              <a:ext uri="{FF2B5EF4-FFF2-40B4-BE49-F238E27FC236}">
                <a16:creationId xmlns:a16="http://schemas.microsoft.com/office/drawing/2014/main" id="{C0D42CF4-EC9A-487A-BA49-9F1FB47A0BC5}"/>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46119BD0-8A64-4EC2-B6D5-FE3A5458A96A}" type="slidenum">
              <a:t>50</a:t>
            </a:fld>
            <a:endParaRPr lang="fr-FR" sz="1200" b="0" i="0" u="none" strike="noStrike" kern="1200" cap="none" spc="0" baseline="0">
              <a:solidFill>
                <a:srgbClr val="898989"/>
              </a:solidFill>
              <a:uFillTx/>
              <a:latin typeface="Calibri"/>
              <a:ea typeface=""/>
              <a:cs typeface=""/>
            </a:endParaRPr>
          </a:p>
        </p:txBody>
      </p:sp>
      <p:sp>
        <p:nvSpPr>
          <p:cNvPr id="23" name="Espace réservé du pied de page 23">
            <a:extLst>
              <a:ext uri="{FF2B5EF4-FFF2-40B4-BE49-F238E27FC236}">
                <a16:creationId xmlns:a16="http://schemas.microsoft.com/office/drawing/2014/main" id="{791102A3-2EBF-45C8-B1BB-EB8FF39446BE}"/>
              </a:ext>
            </a:extLst>
          </p:cNvPr>
          <p:cNvSpPr txBox="1"/>
          <p:nvPr/>
        </p:nvSpPr>
        <p:spPr>
          <a:xfrm>
            <a:off x="3124203" y="6356351"/>
            <a:ext cx="2895603" cy="365129"/>
          </a:xfrm>
          <a:prstGeom prst="rect">
            <a:avLst/>
          </a:prstGeom>
          <a:noFill/>
          <a:ln cap="flat">
            <a:noFill/>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fr-FR" sz="1200" b="0" i="0" u="none" strike="noStrike" kern="1200" cap="none" spc="0" baseline="0">
                <a:solidFill>
                  <a:srgbClr val="898989"/>
                </a:solidFill>
                <a:uFillTx/>
                <a:latin typeface="Calibri"/>
                <a:ea typeface=""/>
                <a:cs typeface=""/>
              </a:rPr>
              <a:t>Les nouveautés pédagogiques en 5 et 6 AEP        BEN TAHAR MOHAMED                         </a:t>
            </a:r>
          </a:p>
        </p:txBody>
      </p:sp>
      <p:sp>
        <p:nvSpPr>
          <p:cNvPr id="24" name="Espace réservé du numéro de diapositive 24">
            <a:extLst>
              <a:ext uri="{FF2B5EF4-FFF2-40B4-BE49-F238E27FC236}">
                <a16:creationId xmlns:a16="http://schemas.microsoft.com/office/drawing/2014/main" id="{3A313FAF-A09C-481F-BCD0-05E92207C1AA}"/>
              </a:ext>
            </a:extLst>
          </p:cNvPr>
          <p:cNvSpPr txBox="1"/>
          <p:nvPr/>
        </p:nvSpPr>
        <p:spPr>
          <a:xfrm>
            <a:off x="6553203" y="6356351"/>
            <a:ext cx="2133596" cy="365129"/>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64E1D77-D4FF-4420-8B54-3A6C68F855AD}" type="slidenum">
              <a:t>50</a:t>
            </a:fld>
            <a:endParaRPr lang="fr-FR" sz="1200" b="0" i="0" u="none" strike="noStrike" kern="1200" cap="none" spc="0" baseline="0">
              <a:solidFill>
                <a:srgbClr val="898989"/>
              </a:solidFill>
              <a:uFillTx/>
              <a:latin typeface="Calibri"/>
              <a:ea typeface=""/>
              <a:cs typeface=""/>
            </a:endParaRPr>
          </a:p>
        </p:txBody>
      </p:sp>
    </p:spTree>
    <p:extLst>
      <p:ext uri="{BB962C8B-B14F-4D97-AF65-F5344CB8AC3E}">
        <p14:creationId xmlns:p14="http://schemas.microsoft.com/office/powerpoint/2010/main" val="101132367"/>
      </p:ext>
    </p:extLst>
  </p:cSld>
  <p:clrMapOvr>
    <a:masterClrMapping/>
  </p:clrMapOvr>
  <p:timing>
    <p:tnLst>
      <p:par>
        <p:cTn id="1" dur="indefinite" restart="never" nodeType="tmRoot">
          <p:childTnLst>
            <p:seq concurrent="1" nextAc="seek">
              <p:cTn id="2" dur="indefinite" nodeType="mainSeq">
                <p:childTnLst>
                  <p:par>
                    <p:cTn id="3" fill="hold" nodeType="clickEffect">
                      <p:stCondLst>
                        <p:cond evt="onBegin" delay="0">
                          <p:tn val="2"/>
                        </p:cond>
                      </p:stCondLst>
                      <p:childTnLst>
                        <p:par>
                          <p:cTn id="4" fill="hold" nodeType="afterEffect">
                            <p:stCondLst>
                              <p:cond delay="0"/>
                            </p:stCondLst>
                            <p:childTnLst>
                              <p:par>
                                <p:cTn id="5" presetID="21"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nodeType="afterEffect">
                            <p:stCondLst>
                              <p:cond delay="2000"/>
                            </p:stCondLst>
                            <p:childTnLst>
                              <p:par>
                                <p:cTn id="9" presetID="21"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4)">
                                      <p:cBhvr>
                                        <p:cTn id="11" dur="2000"/>
                                        <p:tgtEl>
                                          <p:spTgt spid="13"/>
                                        </p:tgtEl>
                                      </p:cBhvr>
                                    </p:animEffect>
                                  </p:childTnLst>
                                </p:cTn>
                              </p:par>
                            </p:childTnLst>
                          </p:cTn>
                        </p:par>
                      </p:childTnLst>
                    </p:cTn>
                  </p:par>
                  <p:par>
                    <p:cTn id="12" fill="hold" nodeType="clickEffect">
                      <p:stCondLst>
                        <p:cond delay="indefinite"/>
                      </p:stCondLst>
                      <p:childTnLst>
                        <p:par>
                          <p:cTn id="13" fill="hold" nodeType="withEffect">
                            <p:stCondLst>
                              <p:cond delay="0"/>
                            </p:stCondLst>
                            <p:childTnLst>
                              <p:par>
                                <p:cTn id="14" presetID="21"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4)">
                                      <p:cBhvr>
                                        <p:cTn id="16" dur="2000"/>
                                        <p:tgtEl>
                                          <p:spTgt spid="7"/>
                                        </p:tgtEl>
                                      </p:cBhvr>
                                    </p:animEffect>
                                  </p:childTnLst>
                                </p:cTn>
                              </p:par>
                            </p:childTnLst>
                          </p:cTn>
                        </p:par>
                        <p:par>
                          <p:cTn id="17" fill="hold" nodeType="afterEffect">
                            <p:stCondLst>
                              <p:cond delay="2000"/>
                            </p:stCondLst>
                            <p:childTnLst>
                              <p:par>
                                <p:cTn id="18" presetID="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nodeType="afterEffect">
                            <p:stCondLst>
                              <p:cond delay="250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1+#ppt_h/2"/>
                                          </p:val>
                                        </p:tav>
                                        <p:tav tm="100000">
                                          <p:val>
                                            <p:strVal val="#ppt_y"/>
                                          </p:val>
                                        </p:tav>
                                      </p:tavLst>
                                    </p:anim>
                                  </p:childTnLst>
                                </p:cTn>
                              </p:par>
                            </p:childTnLst>
                          </p:cTn>
                        </p:par>
                        <p:par>
                          <p:cTn id="27" fill="hold" nodeType="afterEffect">
                            <p:stCondLst>
                              <p:cond delay="3000"/>
                            </p:stCondLst>
                            <p:childTnLst>
                              <p:par>
                                <p:cTn id="28" presetID="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nodeType="afterEffect">
                            <p:stCondLst>
                              <p:cond delay="3500"/>
                            </p:stCondLst>
                            <p:childTnLst>
                              <p:par>
                                <p:cTn id="33" presetID="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Effect">
                      <p:stCondLst>
                        <p:cond delay="indefinite"/>
                      </p:stCondLst>
                      <p:childTnLst>
                        <p:par>
                          <p:cTn id="38" fill="hold" nodeType="withEffect">
                            <p:stCondLst>
                              <p:cond delay="0"/>
                            </p:stCondLst>
                            <p:childTnLst>
                              <p:par>
                                <p:cTn id="39" presetID="21" presetClass="entr" presetSubtype="4"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4)">
                                      <p:cBhvr>
                                        <p:cTn id="41" dur="2000"/>
                                        <p:tgtEl>
                                          <p:spTgt spid="8"/>
                                        </p:tgtEl>
                                      </p:cBhvr>
                                    </p:animEffect>
                                  </p:childTnLst>
                                </p:cTn>
                              </p:par>
                            </p:childTnLst>
                          </p:cTn>
                        </p:par>
                        <p:par>
                          <p:cTn id="42" fill="hold" nodeType="afterEffect">
                            <p:stCondLst>
                              <p:cond delay="2000"/>
                            </p:stCondLst>
                            <p:childTnLst>
                              <p:par>
                                <p:cTn id="43" presetID="2" presetClass="entr" presetSubtype="4"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ppt_x</p:attrName>
                                        </p:attrNameLst>
                                      </p:cBhvr>
                                      <p:tavLst>
                                        <p:tav tm="0">
                                          <p:val>
                                            <p:strVal val="#ppt_x"/>
                                          </p:val>
                                        </p:tav>
                                        <p:tav tm="100000">
                                          <p:val>
                                            <p:strVal val="#ppt_x"/>
                                          </p:val>
                                        </p:tav>
                                      </p:tavLst>
                                    </p:anim>
                                    <p:anim calcmode="lin" valueType="num">
                                      <p:cBhvr>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nodeType="afterEffect">
                            <p:stCondLst>
                              <p:cond delay="2500"/>
                            </p:stCondLst>
                            <p:childTnLst>
                              <p:par>
                                <p:cTn id="48" presetID="2" presetClass="entr" presetSubtype="4"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ppt_x</p:attrName>
                                        </p:attrNameLst>
                                      </p:cBhvr>
                                      <p:tavLst>
                                        <p:tav tm="0">
                                          <p:val>
                                            <p:strVal val="#ppt_x"/>
                                          </p:val>
                                        </p:tav>
                                        <p:tav tm="100000">
                                          <p:val>
                                            <p:strVal val="#ppt_x"/>
                                          </p:val>
                                        </p:tav>
                                      </p:tavLst>
                                    </p:anim>
                                    <p:anim calcmode="lin" valueType="num">
                                      <p:cBhvr>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nodeType="afterEffect">
                            <p:stCondLst>
                              <p:cond delay="3000"/>
                            </p:stCondLst>
                            <p:childTnLst>
                              <p:par>
                                <p:cTn id="53" presetID="2" presetClass="entr" presetSubtype="4"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ppt_x</p:attrName>
                                        </p:attrNameLst>
                                      </p:cBhvr>
                                      <p:tavLst>
                                        <p:tav tm="0">
                                          <p:val>
                                            <p:strVal val="#ppt_x"/>
                                          </p:val>
                                        </p:tav>
                                        <p:tav tm="100000">
                                          <p:val>
                                            <p:strVal val="#ppt_x"/>
                                          </p:val>
                                        </p:tav>
                                      </p:tavLst>
                                    </p:anim>
                                    <p:anim calcmode="lin" valueType="num">
                                      <p:cBhvr>
                                        <p:cTn id="56" dur="500" fill="hold"/>
                                        <p:tgtEl>
                                          <p:spTgt spid="11"/>
                                        </p:tgtEl>
                                        <p:attrNameLst>
                                          <p:attrName>ppt_y</p:attrName>
                                        </p:attrNameLst>
                                      </p:cBhvr>
                                      <p:tavLst>
                                        <p:tav tm="0">
                                          <p:val>
                                            <p:strVal val="1+#ppt_h/2"/>
                                          </p:val>
                                        </p:tav>
                                        <p:tav tm="100000">
                                          <p:val>
                                            <p:strVal val="#ppt_y"/>
                                          </p:val>
                                        </p:tav>
                                      </p:tavLst>
                                    </p:anim>
                                  </p:childTnLst>
                                </p:cTn>
                              </p:par>
                            </p:childTnLst>
                          </p:cTn>
                        </p:par>
                        <p:par>
                          <p:cTn id="57" fill="hold" nodeType="afterEffect">
                            <p:stCondLst>
                              <p:cond delay="3500"/>
                            </p:stCondLst>
                            <p:childTnLst>
                              <p:par>
                                <p:cTn id="58" presetID="2" presetClass="entr" presetSubtype="4"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ppt_x</p:attrName>
                                        </p:attrNameLst>
                                      </p:cBhvr>
                                      <p:tavLst>
                                        <p:tav tm="0">
                                          <p:val>
                                            <p:strVal val="#ppt_x"/>
                                          </p:val>
                                        </p:tav>
                                        <p:tav tm="100000">
                                          <p:val>
                                            <p:strVal val="#ppt_x"/>
                                          </p:val>
                                        </p:tav>
                                      </p:tavLst>
                                    </p:anim>
                                    <p:anim calcmode="lin" valueType="num">
                                      <p:cBhvr>
                                        <p:cTn id="6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Espace réservé du contenu 2"/>
          <p:cNvSpPr>
            <a:spLocks noGrp="1"/>
          </p:cNvSpPr>
          <p:nvPr>
            <p:ph idx="1"/>
          </p:nvPr>
        </p:nvSpPr>
        <p:spPr>
          <a:xfrm>
            <a:off x="500063" y="1643063"/>
            <a:ext cx="8248650" cy="4954587"/>
          </a:xfrm>
        </p:spPr>
        <p:txBody>
          <a:bodyPr/>
          <a:lstStyle/>
          <a:p>
            <a:pPr marL="365125" indent="-255588" eaLnBrk="1" hangingPunct="1">
              <a:buFont typeface="Wingdings" pitchFamily="2" charset="2"/>
              <a:buNone/>
            </a:pPr>
            <a:endParaRPr lang="fr-FR" sz="2200" b="1" dirty="0">
              <a:solidFill>
                <a:srgbClr val="FF0066"/>
              </a:solidFill>
              <a:cs typeface="Times New Roman" pitchFamily="18" charset="0"/>
            </a:endParaRPr>
          </a:p>
          <a:p>
            <a:pPr marL="365125" indent="-255588" eaLnBrk="1" hangingPunct="1">
              <a:buFont typeface="Wingdings" pitchFamily="2" charset="2"/>
              <a:buNone/>
            </a:pPr>
            <a:r>
              <a:rPr lang="fr-FR" sz="2200" b="1" dirty="0">
                <a:solidFill>
                  <a:srgbClr val="00B050"/>
                </a:solidFill>
                <a:cs typeface="Times New Roman" pitchFamily="18" charset="0"/>
              </a:rPr>
              <a:t>Selon le guide pédagogique , il y a trois grandes  phases:</a:t>
            </a:r>
          </a:p>
          <a:p>
            <a:pPr marL="365125" indent="-255588" eaLnBrk="1" hangingPunct="1">
              <a:buFont typeface="Arial" charset="0"/>
              <a:buChar char="•"/>
            </a:pPr>
            <a:r>
              <a:rPr lang="fr-FR" sz="2200" b="1" dirty="0">
                <a:solidFill>
                  <a:srgbClr val="0000FF"/>
                </a:solidFill>
                <a:cs typeface="Times New Roman" pitchFamily="18" charset="0"/>
              </a:rPr>
              <a:t>Phases d’exploration et de conceptualisation</a:t>
            </a:r>
            <a:r>
              <a:rPr lang="fr-FR" sz="2200" b="1" dirty="0">
                <a:cs typeface="Times New Roman" pitchFamily="18" charset="0"/>
              </a:rPr>
              <a:t>.</a:t>
            </a:r>
          </a:p>
          <a:p>
            <a:pPr marL="365125" indent="-255588" eaLnBrk="1" hangingPunct="1">
              <a:buFont typeface="Wingdings" pitchFamily="2" charset="2"/>
              <a:buChar char="ü"/>
            </a:pPr>
            <a:r>
              <a:rPr lang="fr-FR" sz="2200" b="1" dirty="0">
                <a:cs typeface="Times New Roman" pitchFamily="18" charset="0"/>
              </a:rPr>
              <a:t>Moment d’exploration et de découverte.</a:t>
            </a:r>
          </a:p>
          <a:p>
            <a:pPr marL="365125" indent="-255588" eaLnBrk="1" hangingPunct="1">
              <a:buFont typeface="Wingdings" pitchFamily="2" charset="2"/>
              <a:buChar char="ü"/>
            </a:pPr>
            <a:r>
              <a:rPr lang="fr-FR" sz="2200" b="1" dirty="0">
                <a:cs typeface="Times New Roman" pitchFamily="18" charset="0"/>
              </a:rPr>
              <a:t>Moment de réflexion ,de manipulation et de conceptualisation.</a:t>
            </a:r>
          </a:p>
          <a:p>
            <a:pPr marL="365125" indent="-255588" eaLnBrk="1" hangingPunct="1">
              <a:buFont typeface="Arial" charset="0"/>
              <a:buChar char="•"/>
            </a:pPr>
            <a:r>
              <a:rPr lang="fr-FR" sz="2200" b="1" dirty="0">
                <a:solidFill>
                  <a:srgbClr val="0000FF"/>
                </a:solidFill>
                <a:cs typeface="Times New Roman" pitchFamily="18" charset="0"/>
              </a:rPr>
              <a:t>Phase d’exploitation de d’intégration</a:t>
            </a:r>
            <a:r>
              <a:rPr lang="fr-FR" sz="2200" b="1" dirty="0">
                <a:cs typeface="Times New Roman" pitchFamily="18" charset="0"/>
              </a:rPr>
              <a:t>:</a:t>
            </a:r>
          </a:p>
          <a:p>
            <a:pPr marL="365125" indent="-255588" eaLnBrk="1" hangingPunct="1">
              <a:buFont typeface="Wingdings" pitchFamily="2" charset="2"/>
              <a:buChar char="ü"/>
            </a:pPr>
            <a:r>
              <a:rPr lang="fr-FR" sz="2200" b="1" dirty="0">
                <a:cs typeface="Times New Roman" pitchFamily="18" charset="0"/>
              </a:rPr>
              <a:t>Moment d’entrainement (exploitation).</a:t>
            </a:r>
          </a:p>
          <a:p>
            <a:pPr marL="365125" indent="-255588" eaLnBrk="1" hangingPunct="1">
              <a:buFont typeface="Wingdings" pitchFamily="2" charset="2"/>
              <a:buChar char="ü"/>
            </a:pPr>
            <a:r>
              <a:rPr lang="fr-FR" sz="2200" b="1" dirty="0">
                <a:cs typeface="Times New Roman" pitchFamily="18" charset="0"/>
              </a:rPr>
              <a:t>Moment d’intégration.</a:t>
            </a:r>
          </a:p>
          <a:p>
            <a:pPr marL="365125" indent="-255588" eaLnBrk="1" hangingPunct="1">
              <a:buFont typeface="Arial" charset="0"/>
              <a:buChar char="•"/>
            </a:pPr>
            <a:r>
              <a:rPr lang="fr-FR" sz="2200" b="1" dirty="0">
                <a:solidFill>
                  <a:srgbClr val="0000FF"/>
                </a:solidFill>
                <a:cs typeface="Times New Roman" pitchFamily="18" charset="0"/>
              </a:rPr>
              <a:t>Phase d’évaluation et de remédiation</a:t>
            </a:r>
            <a:r>
              <a:rPr lang="fr-FR" sz="2200" b="1" dirty="0">
                <a:cs typeface="Times New Roman" pitchFamily="18" charset="0"/>
              </a:rPr>
              <a:t>:</a:t>
            </a:r>
          </a:p>
          <a:p>
            <a:pPr marL="365125" indent="-255588" eaLnBrk="1" hangingPunct="1">
              <a:buFont typeface="Wingdings" pitchFamily="2" charset="2"/>
              <a:buChar char="ü"/>
            </a:pPr>
            <a:r>
              <a:rPr lang="fr-FR" sz="2200" b="1" dirty="0">
                <a:cs typeface="Times New Roman" pitchFamily="18" charset="0"/>
              </a:rPr>
              <a:t>Moment d’évaluation</a:t>
            </a:r>
          </a:p>
          <a:p>
            <a:pPr marL="365125" indent="-255588" eaLnBrk="1" hangingPunct="1">
              <a:buFont typeface="Wingdings" pitchFamily="2" charset="2"/>
              <a:buChar char="ü"/>
            </a:pPr>
            <a:r>
              <a:rPr lang="fr-FR" sz="2200" b="1" dirty="0">
                <a:cs typeface="Times New Roman" pitchFamily="18" charset="0"/>
              </a:rPr>
              <a:t>Moment de remédiation</a:t>
            </a:r>
          </a:p>
          <a:p>
            <a:pPr marL="365125" indent="-255588" eaLnBrk="1" hangingPunct="1">
              <a:buFont typeface="Wingdings" pitchFamily="2" charset="2"/>
              <a:buNone/>
            </a:pPr>
            <a:endParaRPr lang="fr-FR" sz="2200" b="1" dirty="0">
              <a:cs typeface="Times New Roman" pitchFamily="18" charset="0"/>
            </a:endParaRPr>
          </a:p>
        </p:txBody>
      </p:sp>
      <p:sp>
        <p:nvSpPr>
          <p:cNvPr id="4" name="Espace réservé de la date 3"/>
          <p:cNvSpPr>
            <a:spLocks noGrp="1"/>
          </p:cNvSpPr>
          <p:nvPr>
            <p:ph type="dt" sz="half" idx="10"/>
          </p:nvPr>
        </p:nvSpPr>
        <p:spPr/>
        <p:txBody>
          <a:bodyPr/>
          <a:lstStyle/>
          <a:p>
            <a:fld id="{7C4D0A7D-1FB0-4133-BB5A-6685602FADF7}" type="datetime1">
              <a:rPr lang="fr-FR" smtClean="0"/>
              <a:pPr/>
              <a:t>26/12/2017</a:t>
            </a:fld>
            <a:endParaRPr lang="fr-FR" dirty="0"/>
          </a:p>
        </p:txBody>
      </p:sp>
      <p:sp>
        <p:nvSpPr>
          <p:cNvPr id="33795" name="Rectangle 5" descr="Papyrus"/>
          <p:cNvSpPr>
            <a:spLocks noChangeArrowheads="1"/>
          </p:cNvSpPr>
          <p:nvPr/>
        </p:nvSpPr>
        <p:spPr bwMode="auto">
          <a:xfrm>
            <a:off x="285750" y="144463"/>
            <a:ext cx="8643938" cy="1427162"/>
          </a:xfrm>
          <a:prstGeom prst="rect">
            <a:avLst/>
          </a:prstGeom>
          <a:solidFill>
            <a:schemeClr val="accent4">
              <a:lumMod val="20000"/>
              <a:lumOff val="80000"/>
            </a:schemeClr>
          </a:solidFill>
          <a:ln w="57150">
            <a:solidFill>
              <a:srgbClr val="0000FF"/>
            </a:solidFill>
            <a:miter lim="800000"/>
            <a:headEnd/>
            <a:tailEnd/>
          </a:ln>
        </p:spPr>
        <p:txBody>
          <a:bodyPr/>
          <a:lstStyle/>
          <a:p>
            <a:pPr marL="342900" indent="-342900" algn="ctr" rtl="0">
              <a:lnSpc>
                <a:spcPct val="90000"/>
              </a:lnSpc>
              <a:spcBef>
                <a:spcPct val="20000"/>
              </a:spcBef>
              <a:buClr>
                <a:schemeClr val="tx2"/>
              </a:buClr>
              <a:buSzPct val="70000"/>
              <a:buFont typeface="Wingdings" pitchFamily="2" charset="2"/>
              <a:buNone/>
              <a:defRPr/>
            </a:pPr>
            <a:r>
              <a:rPr lang="fr-FR" sz="4000" b="1" dirty="0">
                <a:solidFill>
                  <a:srgbClr val="7030A0"/>
                </a:solidFill>
                <a:latin typeface="Monotype Corsiva" pitchFamily="66" charset="0"/>
              </a:rPr>
              <a:t>Méthodologie de présentation des leçons du fonctionnement de la langue:</a:t>
            </a:r>
            <a:endParaRPr lang="en-US" sz="4000" b="1" dirty="0">
              <a:solidFill>
                <a:srgbClr val="7030A0"/>
              </a:solidFill>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 calcmode="lin" valueType="num">
                                      <p:cBhvr>
                                        <p:cTn id="7" dur="1000" fill="hold"/>
                                        <p:tgtEl>
                                          <p:spTgt spid="14339">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14339">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14339">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4339">
                                            <p:txEl>
                                              <p:pRg st="2" end="2"/>
                                            </p:txEl>
                                          </p:spTgt>
                                        </p:tgtEl>
                                        <p:attrNameLst>
                                          <p:attrName>style.visibility</p:attrName>
                                        </p:attrNameLst>
                                      </p:cBhvr>
                                      <p:to>
                                        <p:strVal val="visible"/>
                                      </p:to>
                                    </p:set>
                                    <p:anim calcmode="lin" valueType="num">
                                      <p:cBhvr>
                                        <p:cTn id="14" dur="1000" fill="hold"/>
                                        <p:tgtEl>
                                          <p:spTgt spid="14339">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14339">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14339">
                                            <p:txEl>
                                              <p:pRg st="2" end="2"/>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anim calcmode="lin" valueType="num">
                                      <p:cBhvr>
                                        <p:cTn id="19" dur="1000" fill="hold"/>
                                        <p:tgtEl>
                                          <p:spTgt spid="14339">
                                            <p:txEl>
                                              <p:pRg st="3" end="3"/>
                                            </p:txEl>
                                          </p:spTgt>
                                        </p:tgtEl>
                                        <p:attrNameLst>
                                          <p:attrName>ppt_w</p:attrName>
                                        </p:attrNameLst>
                                      </p:cBhvr>
                                      <p:tavLst>
                                        <p:tav tm="0">
                                          <p:val>
                                            <p:strVal val="#ppt_w*0.70"/>
                                          </p:val>
                                        </p:tav>
                                        <p:tav tm="100000">
                                          <p:val>
                                            <p:strVal val="#ppt_w"/>
                                          </p:val>
                                        </p:tav>
                                      </p:tavLst>
                                    </p:anim>
                                    <p:anim calcmode="lin" valueType="num">
                                      <p:cBhvr>
                                        <p:cTn id="20" dur="1000" fill="hold"/>
                                        <p:tgtEl>
                                          <p:spTgt spid="14339">
                                            <p:txEl>
                                              <p:pRg st="3" end="3"/>
                                            </p:txEl>
                                          </p:spTgt>
                                        </p:tgtEl>
                                        <p:attrNameLst>
                                          <p:attrName>ppt_h</p:attrName>
                                        </p:attrNameLst>
                                      </p:cBhvr>
                                      <p:tavLst>
                                        <p:tav tm="0">
                                          <p:val>
                                            <p:strVal val="#ppt_h"/>
                                          </p:val>
                                        </p:tav>
                                        <p:tav tm="100000">
                                          <p:val>
                                            <p:strVal val="#ppt_h"/>
                                          </p:val>
                                        </p:tav>
                                      </p:tavLst>
                                    </p:anim>
                                    <p:animEffect transition="in" filter="fade">
                                      <p:cBhvr>
                                        <p:cTn id="21" dur="1000"/>
                                        <p:tgtEl>
                                          <p:spTgt spid="14339">
                                            <p:txEl>
                                              <p:pRg st="3" end="3"/>
                                            </p:txEl>
                                          </p:spTgt>
                                        </p:tgtEl>
                                      </p:cBhvr>
                                    </p:animEffect>
                                  </p:childTnLst>
                                </p:cTn>
                              </p:par>
                              <p:par>
                                <p:cTn id="22" presetID="55" presetClass="entr" presetSubtype="0" fill="hold" nodeType="withEffect">
                                  <p:stCondLst>
                                    <p:cond delay="0"/>
                                  </p:stCondLst>
                                  <p:childTnLst>
                                    <p:set>
                                      <p:cBhvr>
                                        <p:cTn id="23" dur="1" fill="hold">
                                          <p:stCondLst>
                                            <p:cond delay="0"/>
                                          </p:stCondLst>
                                        </p:cTn>
                                        <p:tgtEl>
                                          <p:spTgt spid="14339">
                                            <p:txEl>
                                              <p:pRg st="4" end="4"/>
                                            </p:txEl>
                                          </p:spTgt>
                                        </p:tgtEl>
                                        <p:attrNameLst>
                                          <p:attrName>style.visibility</p:attrName>
                                        </p:attrNameLst>
                                      </p:cBhvr>
                                      <p:to>
                                        <p:strVal val="visible"/>
                                      </p:to>
                                    </p:set>
                                    <p:anim calcmode="lin" valueType="num">
                                      <p:cBhvr>
                                        <p:cTn id="24" dur="1000" fill="hold"/>
                                        <p:tgtEl>
                                          <p:spTgt spid="14339">
                                            <p:txEl>
                                              <p:pRg st="4" end="4"/>
                                            </p:txEl>
                                          </p:spTgt>
                                        </p:tgtEl>
                                        <p:attrNameLst>
                                          <p:attrName>ppt_w</p:attrName>
                                        </p:attrNameLst>
                                      </p:cBhvr>
                                      <p:tavLst>
                                        <p:tav tm="0">
                                          <p:val>
                                            <p:strVal val="#ppt_w*0.70"/>
                                          </p:val>
                                        </p:tav>
                                        <p:tav tm="100000">
                                          <p:val>
                                            <p:strVal val="#ppt_w"/>
                                          </p:val>
                                        </p:tav>
                                      </p:tavLst>
                                    </p:anim>
                                    <p:anim calcmode="lin" valueType="num">
                                      <p:cBhvr>
                                        <p:cTn id="25" dur="1000" fill="hold"/>
                                        <p:tgtEl>
                                          <p:spTgt spid="14339">
                                            <p:txEl>
                                              <p:pRg st="4" end="4"/>
                                            </p:txEl>
                                          </p:spTgt>
                                        </p:tgtEl>
                                        <p:attrNameLst>
                                          <p:attrName>ppt_h</p:attrName>
                                        </p:attrNameLst>
                                      </p:cBhvr>
                                      <p:tavLst>
                                        <p:tav tm="0">
                                          <p:val>
                                            <p:strVal val="#ppt_h"/>
                                          </p:val>
                                        </p:tav>
                                        <p:tav tm="100000">
                                          <p:val>
                                            <p:strVal val="#ppt_h"/>
                                          </p:val>
                                        </p:tav>
                                      </p:tavLst>
                                    </p:anim>
                                    <p:animEffect transition="in" filter="fade">
                                      <p:cBhvr>
                                        <p:cTn id="26" dur="1000"/>
                                        <p:tgtEl>
                                          <p:spTgt spid="1433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14339">
                                            <p:txEl>
                                              <p:pRg st="5" end="5"/>
                                            </p:txEl>
                                          </p:spTgt>
                                        </p:tgtEl>
                                        <p:attrNameLst>
                                          <p:attrName>style.visibility</p:attrName>
                                        </p:attrNameLst>
                                      </p:cBhvr>
                                      <p:to>
                                        <p:strVal val="visible"/>
                                      </p:to>
                                    </p:set>
                                    <p:anim calcmode="lin" valueType="num">
                                      <p:cBhvr>
                                        <p:cTn id="31" dur="1000" fill="hold"/>
                                        <p:tgtEl>
                                          <p:spTgt spid="14339">
                                            <p:txEl>
                                              <p:pRg st="5" end="5"/>
                                            </p:txEl>
                                          </p:spTgt>
                                        </p:tgtEl>
                                        <p:attrNameLst>
                                          <p:attrName>ppt_w</p:attrName>
                                        </p:attrNameLst>
                                      </p:cBhvr>
                                      <p:tavLst>
                                        <p:tav tm="0">
                                          <p:val>
                                            <p:strVal val="#ppt_w*0.70"/>
                                          </p:val>
                                        </p:tav>
                                        <p:tav tm="100000">
                                          <p:val>
                                            <p:strVal val="#ppt_w"/>
                                          </p:val>
                                        </p:tav>
                                      </p:tavLst>
                                    </p:anim>
                                    <p:anim calcmode="lin" valueType="num">
                                      <p:cBhvr>
                                        <p:cTn id="32" dur="1000" fill="hold"/>
                                        <p:tgtEl>
                                          <p:spTgt spid="14339">
                                            <p:txEl>
                                              <p:pRg st="5" end="5"/>
                                            </p:txEl>
                                          </p:spTgt>
                                        </p:tgtEl>
                                        <p:attrNameLst>
                                          <p:attrName>ppt_h</p:attrName>
                                        </p:attrNameLst>
                                      </p:cBhvr>
                                      <p:tavLst>
                                        <p:tav tm="0">
                                          <p:val>
                                            <p:strVal val="#ppt_h"/>
                                          </p:val>
                                        </p:tav>
                                        <p:tav tm="100000">
                                          <p:val>
                                            <p:strVal val="#ppt_h"/>
                                          </p:val>
                                        </p:tav>
                                      </p:tavLst>
                                    </p:anim>
                                    <p:animEffect transition="in" filter="fade">
                                      <p:cBhvr>
                                        <p:cTn id="33" dur="1000"/>
                                        <p:tgtEl>
                                          <p:spTgt spid="14339">
                                            <p:txEl>
                                              <p:pRg st="5" end="5"/>
                                            </p:txEl>
                                          </p:spTgt>
                                        </p:tgtEl>
                                      </p:cBhvr>
                                    </p:animEffect>
                                  </p:childTnLst>
                                </p:cTn>
                              </p:par>
                              <p:par>
                                <p:cTn id="34" presetID="55" presetClass="entr" presetSubtype="0" fill="hold" nodeType="withEffect">
                                  <p:stCondLst>
                                    <p:cond delay="0"/>
                                  </p:stCondLst>
                                  <p:childTnLst>
                                    <p:set>
                                      <p:cBhvr>
                                        <p:cTn id="35" dur="1" fill="hold">
                                          <p:stCondLst>
                                            <p:cond delay="0"/>
                                          </p:stCondLst>
                                        </p:cTn>
                                        <p:tgtEl>
                                          <p:spTgt spid="14339">
                                            <p:txEl>
                                              <p:pRg st="6" end="6"/>
                                            </p:txEl>
                                          </p:spTgt>
                                        </p:tgtEl>
                                        <p:attrNameLst>
                                          <p:attrName>style.visibility</p:attrName>
                                        </p:attrNameLst>
                                      </p:cBhvr>
                                      <p:to>
                                        <p:strVal val="visible"/>
                                      </p:to>
                                    </p:set>
                                    <p:anim calcmode="lin" valueType="num">
                                      <p:cBhvr>
                                        <p:cTn id="36" dur="1000" fill="hold"/>
                                        <p:tgtEl>
                                          <p:spTgt spid="14339">
                                            <p:txEl>
                                              <p:pRg st="6" end="6"/>
                                            </p:txEl>
                                          </p:spTgt>
                                        </p:tgtEl>
                                        <p:attrNameLst>
                                          <p:attrName>ppt_w</p:attrName>
                                        </p:attrNameLst>
                                      </p:cBhvr>
                                      <p:tavLst>
                                        <p:tav tm="0">
                                          <p:val>
                                            <p:strVal val="#ppt_w*0.70"/>
                                          </p:val>
                                        </p:tav>
                                        <p:tav tm="100000">
                                          <p:val>
                                            <p:strVal val="#ppt_w"/>
                                          </p:val>
                                        </p:tav>
                                      </p:tavLst>
                                    </p:anim>
                                    <p:anim calcmode="lin" valueType="num">
                                      <p:cBhvr>
                                        <p:cTn id="37" dur="1000" fill="hold"/>
                                        <p:tgtEl>
                                          <p:spTgt spid="14339">
                                            <p:txEl>
                                              <p:pRg st="6" end="6"/>
                                            </p:txEl>
                                          </p:spTgt>
                                        </p:tgtEl>
                                        <p:attrNameLst>
                                          <p:attrName>ppt_h</p:attrName>
                                        </p:attrNameLst>
                                      </p:cBhvr>
                                      <p:tavLst>
                                        <p:tav tm="0">
                                          <p:val>
                                            <p:strVal val="#ppt_h"/>
                                          </p:val>
                                        </p:tav>
                                        <p:tav tm="100000">
                                          <p:val>
                                            <p:strVal val="#ppt_h"/>
                                          </p:val>
                                        </p:tav>
                                      </p:tavLst>
                                    </p:anim>
                                    <p:animEffect transition="in" filter="fade">
                                      <p:cBhvr>
                                        <p:cTn id="38" dur="1000"/>
                                        <p:tgtEl>
                                          <p:spTgt spid="14339">
                                            <p:txEl>
                                              <p:pRg st="6" end="6"/>
                                            </p:txEl>
                                          </p:spTgt>
                                        </p:tgtEl>
                                      </p:cBhvr>
                                    </p:animEffect>
                                  </p:childTnLst>
                                </p:cTn>
                              </p:par>
                              <p:par>
                                <p:cTn id="39" presetID="55" presetClass="entr" presetSubtype="0" fill="hold" nodeType="withEffect">
                                  <p:stCondLst>
                                    <p:cond delay="0"/>
                                  </p:stCondLst>
                                  <p:childTnLst>
                                    <p:set>
                                      <p:cBhvr>
                                        <p:cTn id="40" dur="1" fill="hold">
                                          <p:stCondLst>
                                            <p:cond delay="0"/>
                                          </p:stCondLst>
                                        </p:cTn>
                                        <p:tgtEl>
                                          <p:spTgt spid="14339">
                                            <p:txEl>
                                              <p:pRg st="7" end="7"/>
                                            </p:txEl>
                                          </p:spTgt>
                                        </p:tgtEl>
                                        <p:attrNameLst>
                                          <p:attrName>style.visibility</p:attrName>
                                        </p:attrNameLst>
                                      </p:cBhvr>
                                      <p:to>
                                        <p:strVal val="visible"/>
                                      </p:to>
                                    </p:set>
                                    <p:anim calcmode="lin" valueType="num">
                                      <p:cBhvr>
                                        <p:cTn id="41" dur="1000" fill="hold"/>
                                        <p:tgtEl>
                                          <p:spTgt spid="14339">
                                            <p:txEl>
                                              <p:pRg st="7" end="7"/>
                                            </p:txEl>
                                          </p:spTgt>
                                        </p:tgtEl>
                                        <p:attrNameLst>
                                          <p:attrName>ppt_w</p:attrName>
                                        </p:attrNameLst>
                                      </p:cBhvr>
                                      <p:tavLst>
                                        <p:tav tm="0">
                                          <p:val>
                                            <p:strVal val="#ppt_w*0.70"/>
                                          </p:val>
                                        </p:tav>
                                        <p:tav tm="100000">
                                          <p:val>
                                            <p:strVal val="#ppt_w"/>
                                          </p:val>
                                        </p:tav>
                                      </p:tavLst>
                                    </p:anim>
                                    <p:anim calcmode="lin" valueType="num">
                                      <p:cBhvr>
                                        <p:cTn id="42" dur="1000" fill="hold"/>
                                        <p:tgtEl>
                                          <p:spTgt spid="14339">
                                            <p:txEl>
                                              <p:pRg st="7" end="7"/>
                                            </p:txEl>
                                          </p:spTgt>
                                        </p:tgtEl>
                                        <p:attrNameLst>
                                          <p:attrName>ppt_h</p:attrName>
                                        </p:attrNameLst>
                                      </p:cBhvr>
                                      <p:tavLst>
                                        <p:tav tm="0">
                                          <p:val>
                                            <p:strVal val="#ppt_h"/>
                                          </p:val>
                                        </p:tav>
                                        <p:tav tm="100000">
                                          <p:val>
                                            <p:strVal val="#ppt_h"/>
                                          </p:val>
                                        </p:tav>
                                      </p:tavLst>
                                    </p:anim>
                                    <p:animEffect transition="in" filter="fade">
                                      <p:cBhvr>
                                        <p:cTn id="43" dur="1000"/>
                                        <p:tgtEl>
                                          <p:spTgt spid="14339">
                                            <p:txEl>
                                              <p:pRg st="7" end="7"/>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nodeType="clickEffect">
                                  <p:stCondLst>
                                    <p:cond delay="0"/>
                                  </p:stCondLst>
                                  <p:childTnLst>
                                    <p:set>
                                      <p:cBhvr>
                                        <p:cTn id="47" dur="1" fill="hold">
                                          <p:stCondLst>
                                            <p:cond delay="0"/>
                                          </p:stCondLst>
                                        </p:cTn>
                                        <p:tgtEl>
                                          <p:spTgt spid="14339">
                                            <p:txEl>
                                              <p:pRg st="8" end="8"/>
                                            </p:txEl>
                                          </p:spTgt>
                                        </p:tgtEl>
                                        <p:attrNameLst>
                                          <p:attrName>style.visibility</p:attrName>
                                        </p:attrNameLst>
                                      </p:cBhvr>
                                      <p:to>
                                        <p:strVal val="visible"/>
                                      </p:to>
                                    </p:set>
                                    <p:anim calcmode="lin" valueType="num">
                                      <p:cBhvr>
                                        <p:cTn id="48" dur="1000" fill="hold"/>
                                        <p:tgtEl>
                                          <p:spTgt spid="14339">
                                            <p:txEl>
                                              <p:pRg st="8" end="8"/>
                                            </p:txEl>
                                          </p:spTgt>
                                        </p:tgtEl>
                                        <p:attrNameLst>
                                          <p:attrName>ppt_w</p:attrName>
                                        </p:attrNameLst>
                                      </p:cBhvr>
                                      <p:tavLst>
                                        <p:tav tm="0">
                                          <p:val>
                                            <p:strVal val="#ppt_w*0.70"/>
                                          </p:val>
                                        </p:tav>
                                        <p:tav tm="100000">
                                          <p:val>
                                            <p:strVal val="#ppt_w"/>
                                          </p:val>
                                        </p:tav>
                                      </p:tavLst>
                                    </p:anim>
                                    <p:anim calcmode="lin" valueType="num">
                                      <p:cBhvr>
                                        <p:cTn id="49" dur="1000" fill="hold"/>
                                        <p:tgtEl>
                                          <p:spTgt spid="14339">
                                            <p:txEl>
                                              <p:pRg st="8" end="8"/>
                                            </p:txEl>
                                          </p:spTgt>
                                        </p:tgtEl>
                                        <p:attrNameLst>
                                          <p:attrName>ppt_h</p:attrName>
                                        </p:attrNameLst>
                                      </p:cBhvr>
                                      <p:tavLst>
                                        <p:tav tm="0">
                                          <p:val>
                                            <p:strVal val="#ppt_h"/>
                                          </p:val>
                                        </p:tav>
                                        <p:tav tm="100000">
                                          <p:val>
                                            <p:strVal val="#ppt_h"/>
                                          </p:val>
                                        </p:tav>
                                      </p:tavLst>
                                    </p:anim>
                                    <p:animEffect transition="in" filter="fade">
                                      <p:cBhvr>
                                        <p:cTn id="50" dur="1000"/>
                                        <p:tgtEl>
                                          <p:spTgt spid="14339">
                                            <p:txEl>
                                              <p:pRg st="8" end="8"/>
                                            </p:txEl>
                                          </p:spTgt>
                                        </p:tgtEl>
                                      </p:cBhvr>
                                    </p:animEffect>
                                  </p:childTnLst>
                                </p:cTn>
                              </p:par>
                              <p:par>
                                <p:cTn id="51" presetID="55" presetClass="entr" presetSubtype="0" fill="hold" nodeType="withEffect">
                                  <p:stCondLst>
                                    <p:cond delay="0"/>
                                  </p:stCondLst>
                                  <p:childTnLst>
                                    <p:set>
                                      <p:cBhvr>
                                        <p:cTn id="52" dur="1" fill="hold">
                                          <p:stCondLst>
                                            <p:cond delay="0"/>
                                          </p:stCondLst>
                                        </p:cTn>
                                        <p:tgtEl>
                                          <p:spTgt spid="14339">
                                            <p:txEl>
                                              <p:pRg st="9" end="9"/>
                                            </p:txEl>
                                          </p:spTgt>
                                        </p:tgtEl>
                                        <p:attrNameLst>
                                          <p:attrName>style.visibility</p:attrName>
                                        </p:attrNameLst>
                                      </p:cBhvr>
                                      <p:to>
                                        <p:strVal val="visible"/>
                                      </p:to>
                                    </p:set>
                                    <p:anim calcmode="lin" valueType="num">
                                      <p:cBhvr>
                                        <p:cTn id="53" dur="1000" fill="hold"/>
                                        <p:tgtEl>
                                          <p:spTgt spid="14339">
                                            <p:txEl>
                                              <p:pRg st="9" end="9"/>
                                            </p:txEl>
                                          </p:spTgt>
                                        </p:tgtEl>
                                        <p:attrNameLst>
                                          <p:attrName>ppt_w</p:attrName>
                                        </p:attrNameLst>
                                      </p:cBhvr>
                                      <p:tavLst>
                                        <p:tav tm="0">
                                          <p:val>
                                            <p:strVal val="#ppt_w*0.70"/>
                                          </p:val>
                                        </p:tav>
                                        <p:tav tm="100000">
                                          <p:val>
                                            <p:strVal val="#ppt_w"/>
                                          </p:val>
                                        </p:tav>
                                      </p:tavLst>
                                    </p:anim>
                                    <p:anim calcmode="lin" valueType="num">
                                      <p:cBhvr>
                                        <p:cTn id="54" dur="1000" fill="hold"/>
                                        <p:tgtEl>
                                          <p:spTgt spid="14339">
                                            <p:txEl>
                                              <p:pRg st="9" end="9"/>
                                            </p:txEl>
                                          </p:spTgt>
                                        </p:tgtEl>
                                        <p:attrNameLst>
                                          <p:attrName>ppt_h</p:attrName>
                                        </p:attrNameLst>
                                      </p:cBhvr>
                                      <p:tavLst>
                                        <p:tav tm="0">
                                          <p:val>
                                            <p:strVal val="#ppt_h"/>
                                          </p:val>
                                        </p:tav>
                                        <p:tav tm="100000">
                                          <p:val>
                                            <p:strVal val="#ppt_h"/>
                                          </p:val>
                                        </p:tav>
                                      </p:tavLst>
                                    </p:anim>
                                    <p:animEffect transition="in" filter="fade">
                                      <p:cBhvr>
                                        <p:cTn id="55" dur="1000"/>
                                        <p:tgtEl>
                                          <p:spTgt spid="14339">
                                            <p:txEl>
                                              <p:pRg st="9" end="9"/>
                                            </p:txEl>
                                          </p:spTgt>
                                        </p:tgtEl>
                                      </p:cBhvr>
                                    </p:animEffect>
                                  </p:childTnLst>
                                </p:cTn>
                              </p:par>
                              <p:par>
                                <p:cTn id="56" presetID="55" presetClass="entr" presetSubtype="0" fill="hold" nodeType="withEffect">
                                  <p:stCondLst>
                                    <p:cond delay="0"/>
                                  </p:stCondLst>
                                  <p:childTnLst>
                                    <p:set>
                                      <p:cBhvr>
                                        <p:cTn id="57" dur="1" fill="hold">
                                          <p:stCondLst>
                                            <p:cond delay="0"/>
                                          </p:stCondLst>
                                        </p:cTn>
                                        <p:tgtEl>
                                          <p:spTgt spid="14339">
                                            <p:txEl>
                                              <p:pRg st="10" end="10"/>
                                            </p:txEl>
                                          </p:spTgt>
                                        </p:tgtEl>
                                        <p:attrNameLst>
                                          <p:attrName>style.visibility</p:attrName>
                                        </p:attrNameLst>
                                      </p:cBhvr>
                                      <p:to>
                                        <p:strVal val="visible"/>
                                      </p:to>
                                    </p:set>
                                    <p:anim calcmode="lin" valueType="num">
                                      <p:cBhvr>
                                        <p:cTn id="58" dur="1000" fill="hold"/>
                                        <p:tgtEl>
                                          <p:spTgt spid="14339">
                                            <p:txEl>
                                              <p:pRg st="10" end="10"/>
                                            </p:txEl>
                                          </p:spTgt>
                                        </p:tgtEl>
                                        <p:attrNameLst>
                                          <p:attrName>ppt_w</p:attrName>
                                        </p:attrNameLst>
                                      </p:cBhvr>
                                      <p:tavLst>
                                        <p:tav tm="0">
                                          <p:val>
                                            <p:strVal val="#ppt_w*0.70"/>
                                          </p:val>
                                        </p:tav>
                                        <p:tav tm="100000">
                                          <p:val>
                                            <p:strVal val="#ppt_w"/>
                                          </p:val>
                                        </p:tav>
                                      </p:tavLst>
                                    </p:anim>
                                    <p:anim calcmode="lin" valueType="num">
                                      <p:cBhvr>
                                        <p:cTn id="59" dur="1000" fill="hold"/>
                                        <p:tgtEl>
                                          <p:spTgt spid="14339">
                                            <p:txEl>
                                              <p:pRg st="10" end="10"/>
                                            </p:txEl>
                                          </p:spTgt>
                                        </p:tgtEl>
                                        <p:attrNameLst>
                                          <p:attrName>ppt_h</p:attrName>
                                        </p:attrNameLst>
                                      </p:cBhvr>
                                      <p:tavLst>
                                        <p:tav tm="0">
                                          <p:val>
                                            <p:strVal val="#ppt_h"/>
                                          </p:val>
                                        </p:tav>
                                        <p:tav tm="100000">
                                          <p:val>
                                            <p:strVal val="#ppt_h"/>
                                          </p:val>
                                        </p:tav>
                                      </p:tavLst>
                                    </p:anim>
                                    <p:animEffect transition="in" filter="fade">
                                      <p:cBhvr>
                                        <p:cTn id="60" dur="1000"/>
                                        <p:tgtEl>
                                          <p:spTgt spid="1433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00063"/>
            <a:ext cx="7467600" cy="857250"/>
          </a:xfrm>
          <a:solidFill>
            <a:schemeClr val="accent3">
              <a:lumMod val="20000"/>
              <a:lumOff val="80000"/>
            </a:schemeClr>
          </a:solidFill>
        </p:spPr>
        <p:txBody>
          <a:bodyPr/>
          <a:lstStyle/>
          <a:p>
            <a:pPr algn="ctr">
              <a:defRPr/>
            </a:pPr>
            <a:r>
              <a:rPr lang="fr-FR" sz="4800" dirty="0">
                <a:latin typeface="Algerian" pitchFamily="82" charset="0"/>
              </a:rPr>
              <a:t>REFERENCES</a:t>
            </a:r>
          </a:p>
        </p:txBody>
      </p:sp>
      <p:sp>
        <p:nvSpPr>
          <p:cNvPr id="34819" name="Espace réservé du contenu 2"/>
          <p:cNvSpPr>
            <a:spLocks noGrp="1"/>
          </p:cNvSpPr>
          <p:nvPr>
            <p:ph idx="1"/>
          </p:nvPr>
        </p:nvSpPr>
        <p:spPr>
          <a:xfrm>
            <a:off x="457200" y="1600200"/>
            <a:ext cx="7467600" cy="4873625"/>
          </a:xfrm>
        </p:spPr>
        <p:txBody>
          <a:bodyPr>
            <a:normAutofit/>
          </a:bodyPr>
          <a:lstStyle/>
          <a:p>
            <a:r>
              <a:rPr lang="fr-FR" sz="3200" dirty="0">
                <a:cs typeface="Times New Roman" pitchFamily="18" charset="0"/>
              </a:rPr>
              <a:t>Guide pédagogique 2009</a:t>
            </a:r>
          </a:p>
          <a:p>
            <a:r>
              <a:rPr lang="fr-FR" sz="3200" dirty="0">
                <a:cs typeface="Times New Roman" pitchFamily="18" charset="0"/>
              </a:rPr>
              <a:t>Le guide de l’intégration</a:t>
            </a:r>
          </a:p>
          <a:p>
            <a:r>
              <a:rPr lang="fr-FR" sz="3200" dirty="0">
                <a:cs typeface="Arial" charset="0"/>
              </a:rPr>
              <a:t>le petit Robert</a:t>
            </a:r>
            <a:r>
              <a:rPr lang="fr-FR" sz="3200" dirty="0">
                <a:cs typeface="Times New Roman" pitchFamily="18" charset="0"/>
              </a:rPr>
              <a:t> </a:t>
            </a:r>
          </a:p>
          <a:p>
            <a:r>
              <a:rPr lang="fr-FR" sz="3200" dirty="0">
                <a:cs typeface="Times New Roman" pitchFamily="18" charset="0"/>
              </a:rPr>
              <a:t>Grand hachette</a:t>
            </a:r>
          </a:p>
          <a:p>
            <a:r>
              <a:rPr lang="fr-FR" sz="3200" dirty="0">
                <a:cs typeface="Arial" charset="0"/>
              </a:rPr>
              <a:t>Le Bon Usage de Grevisse.</a:t>
            </a:r>
          </a:p>
          <a:p>
            <a:r>
              <a:rPr lang="fr-FR" sz="3200" dirty="0">
                <a:cs typeface="Arial" charset="0"/>
              </a:rPr>
              <a:t>Guides de professeur : </a:t>
            </a:r>
          </a:p>
          <a:p>
            <a:pPr>
              <a:buFont typeface="Wingdings" pitchFamily="2" charset="2"/>
              <a:buNone/>
            </a:pPr>
            <a:r>
              <a:rPr lang="fr-FR" sz="3200" dirty="0">
                <a:cs typeface="Arial" charset="0"/>
              </a:rPr>
              <a:t>			-</a:t>
            </a:r>
            <a:r>
              <a:rPr lang="fr-FR" dirty="0">
                <a:cs typeface="Arial" charset="0"/>
              </a:rPr>
              <a:t>le français pratique</a:t>
            </a:r>
          </a:p>
          <a:p>
            <a:pPr>
              <a:buFont typeface="Wingdings" pitchFamily="2" charset="2"/>
              <a:buNone/>
            </a:pPr>
            <a:r>
              <a:rPr lang="fr-FR" dirty="0">
                <a:cs typeface="Arial" charset="0"/>
              </a:rPr>
              <a:t>			-parcours séquence d’apprentissage</a:t>
            </a:r>
            <a:endParaRPr lang="fr-FR" dirty="0">
              <a:cs typeface="Times New Roman" pitchFamily="18" charset="0"/>
            </a:endParaRPr>
          </a:p>
          <a:p>
            <a:endParaRPr lang="fr-FR" sz="3200" dirty="0">
              <a:cs typeface="Times New Roman" pitchFamily="18" charset="0"/>
            </a:endParaRPr>
          </a:p>
          <a:p>
            <a:endParaRPr lang="fr-FR" sz="3200" dirty="0">
              <a:cs typeface="Times New Roman" pitchFamily="18" charset="0"/>
            </a:endParaRPr>
          </a:p>
        </p:txBody>
      </p:sp>
      <p:sp>
        <p:nvSpPr>
          <p:cNvPr id="4" name="Espace réservé de la date 3"/>
          <p:cNvSpPr>
            <a:spLocks noGrp="1"/>
          </p:cNvSpPr>
          <p:nvPr>
            <p:ph type="dt" sz="half" idx="10"/>
          </p:nvPr>
        </p:nvSpPr>
        <p:spPr/>
        <p:txBody>
          <a:bodyPr/>
          <a:lstStyle/>
          <a:p>
            <a:fld id="{95635D14-176B-4700-81DF-7DE7F8A5B3A9}" type="datetime1">
              <a:rPr lang="fr-FR" smtClean="0"/>
              <a:pPr/>
              <a:t>26/12/2017</a:t>
            </a:fld>
            <a:endParaRPr lang="fr-F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2013-10-02 08.48.50.jpg"/>
          <p:cNvPicPr>
            <a:picLocks noGrp="1" noChangeAspect="1"/>
          </p:cNvPicPr>
          <p:nvPr isPhoto="1"/>
        </p:nvPicPr>
        <p:blipFill>
          <a:blip r:embed="rId2">
            <a:lum/>
          </a:blip>
          <a:stretch>
            <a:fillRect/>
          </a:stretch>
        </p:blipFill>
        <p:spPr>
          <a:xfrm>
            <a:off x="0" y="0"/>
            <a:ext cx="9144000" cy="6858000"/>
          </a:xfrm>
          <a:prstGeom prst="rect">
            <a:avLst/>
          </a:prstGeom>
          <a:noFill/>
          <a:ln>
            <a:noFill/>
          </a:ln>
        </p:spPr>
      </p:pic>
      <p:sp>
        <p:nvSpPr>
          <p:cNvPr id="3" name="Espace réservé du contenu 2"/>
          <p:cNvSpPr txBox="1">
            <a:spLocks/>
          </p:cNvSpPr>
          <p:nvPr/>
        </p:nvSpPr>
        <p:spPr>
          <a:xfrm>
            <a:off x="428596" y="5429264"/>
            <a:ext cx="8229600" cy="1064892"/>
          </a:xfrm>
          <a:prstGeom prst="rect">
            <a:avLst/>
          </a:prstGeom>
        </p:spPr>
        <p:txBody>
          <a:bodyPr>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fr-FR" sz="4000" b="1" i="0" u="none" strike="noStrike" kern="1200" cap="none" spc="0" normalizeH="0" baseline="0" noProof="0" dirty="0">
                <a:ln>
                  <a:noFill/>
                </a:ln>
                <a:solidFill>
                  <a:srgbClr val="FFFF00"/>
                </a:solidFill>
                <a:effectLst/>
                <a:uLnTx/>
                <a:uFillTx/>
                <a:latin typeface="Algerian" pitchFamily="82" charset="0"/>
                <a:ea typeface="+mn-ea"/>
                <a:cs typeface="+mn-cs"/>
              </a:rPr>
              <a:t>Merci pour votre attention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1071546"/>
            <a:ext cx="7500990" cy="5054617"/>
          </a:xfrm>
        </p:spPr>
        <p:txBody>
          <a:bodyPr/>
          <a:lstStyle/>
          <a:p>
            <a:pPr algn="just">
              <a:lnSpc>
                <a:spcPct val="150000"/>
              </a:lnSpc>
              <a:buFont typeface="Wingdings" pitchFamily="2" charset="2"/>
              <a:buChar char="v"/>
            </a:pPr>
            <a:r>
              <a:rPr lang="fr-FR" b="1" u="sng" dirty="0">
                <a:solidFill>
                  <a:srgbClr val="0070C0"/>
                </a:solidFill>
              </a:rPr>
              <a:t>La distance linguistique</a:t>
            </a:r>
            <a:r>
              <a:rPr lang="fr-FR" b="1" dirty="0"/>
              <a:t>: différences entre une L.M et une L.E sur le plan phonétique, lexical, syntaxique…</a:t>
            </a:r>
          </a:p>
          <a:p>
            <a:pPr algn="just">
              <a:lnSpc>
                <a:spcPct val="150000"/>
              </a:lnSpc>
              <a:buFont typeface="Wingdings" pitchFamily="2" charset="2"/>
              <a:buChar char="v"/>
            </a:pPr>
            <a:r>
              <a:rPr lang="fr-FR" b="1" u="sng" dirty="0">
                <a:solidFill>
                  <a:srgbClr val="0070C0"/>
                </a:solidFill>
              </a:rPr>
              <a:t>La distance psychologique</a:t>
            </a:r>
            <a:r>
              <a:rPr lang="fr-FR" b="1" dirty="0"/>
              <a:t>: langue du colonialisme et impérialisme…</a:t>
            </a:r>
          </a:p>
          <a:p>
            <a:pPr>
              <a:buFont typeface="Wingdings" pitchFamily="2" charset="2"/>
              <a:buChar char="v"/>
            </a:pPr>
            <a:endParaRPr lang="fr-FR" dirty="0"/>
          </a:p>
          <a:p>
            <a:pPr>
              <a:buFont typeface="Wingdings" pitchFamily="2" charset="2"/>
              <a:buChar char="v"/>
            </a:pPr>
            <a:endParaRPr lang="fr-FR" dirty="0"/>
          </a:p>
        </p:txBody>
      </p:sp>
      <p:sp>
        <p:nvSpPr>
          <p:cNvPr id="4" name="Espace réservé du numéro de diapositive 3"/>
          <p:cNvSpPr>
            <a:spLocks noGrp="1"/>
          </p:cNvSpPr>
          <p:nvPr>
            <p:ph type="sldNum" sz="quarter" idx="12"/>
          </p:nvPr>
        </p:nvSpPr>
        <p:spPr/>
        <p:txBody>
          <a:bodyPr/>
          <a:lstStyle/>
          <a:p>
            <a:fld id="{2AD7BD17-32AF-47C6-8D0D-A785A807C1D3}" type="slidenum">
              <a:rPr lang="fr-FR" smtClean="0"/>
              <a:pPr/>
              <a:t>6</a:t>
            </a:fld>
            <a:endParaRPr lang="fr-FR" dirty="0"/>
          </a:p>
        </p:txBody>
      </p:sp>
    </p:spTree>
    <p:extLst>
      <p:ext uri="{BB962C8B-B14F-4D97-AF65-F5344CB8AC3E}">
        <p14:creationId xmlns:p14="http://schemas.microsoft.com/office/powerpoint/2010/main" val="3288980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C987B1-95B9-4E87-9763-9050FD258490}"/>
              </a:ext>
            </a:extLst>
          </p:cNvPr>
          <p:cNvSpPr>
            <a:spLocks noGrp="1"/>
          </p:cNvSpPr>
          <p:nvPr>
            <p:ph type="title"/>
          </p:nvPr>
        </p:nvSpPr>
        <p:spPr/>
        <p:txBody>
          <a:bodyPr/>
          <a:lstStyle/>
          <a:p>
            <a:r>
              <a:rPr lang="fr-FR" dirty="0"/>
              <a:t>L’enseignant souhaité :</a:t>
            </a:r>
          </a:p>
        </p:txBody>
      </p:sp>
      <p:sp>
        <p:nvSpPr>
          <p:cNvPr id="3" name="Espace réservé du contenu 2">
            <a:extLst>
              <a:ext uri="{FF2B5EF4-FFF2-40B4-BE49-F238E27FC236}">
                <a16:creationId xmlns:a16="http://schemas.microsoft.com/office/drawing/2014/main" id="{8E818129-E7F0-42B0-8400-5D26CD30B5D6}"/>
              </a:ext>
            </a:extLst>
          </p:cNvPr>
          <p:cNvSpPr>
            <a:spLocks noGrp="1"/>
          </p:cNvSpPr>
          <p:nvPr>
            <p:ph idx="1"/>
          </p:nvPr>
        </p:nvSpPr>
        <p:spPr>
          <a:xfrm>
            <a:off x="107504" y="1935480"/>
            <a:ext cx="8784976" cy="4389120"/>
          </a:xfrm>
        </p:spPr>
        <p:txBody>
          <a:bodyPr/>
          <a:lstStyle/>
          <a:p>
            <a:pPr marL="990596" lvl="2" indent="-271467" algn="just">
              <a:spcBef>
                <a:spcPts val="0"/>
              </a:spcBef>
              <a:buSzPct val="100000"/>
              <a:buFont typeface="Wingdings" pitchFamily="2"/>
              <a:buChar char="§"/>
              <a:defRPr sz="1800" b="0" i="0" u="none" strike="noStrike" kern="0" cap="none" spc="0" baseline="0">
                <a:solidFill>
                  <a:srgbClr val="000000"/>
                </a:solidFill>
                <a:uFillTx/>
              </a:defRPr>
            </a:pPr>
            <a:r>
              <a:rPr lang="fr-FR" sz="4000" dirty="0">
                <a:solidFill>
                  <a:srgbClr val="000000"/>
                </a:solidFill>
                <a:latin typeface="Calibri"/>
                <a:ea typeface=""/>
                <a:cs typeface="Arial" pitchFamily="34"/>
              </a:rPr>
              <a:t>passer de la logique de transmission des savoirs à la construction active  et finalisée des apprentissages en termes de compétences de vie contextualisées et en phase avec le vécu de l'apprenant (lire/écrire/parler);</a:t>
            </a:r>
            <a:endParaRPr lang="en-US" sz="4000" dirty="0">
              <a:solidFill>
                <a:srgbClr val="000000"/>
              </a:solidFill>
              <a:latin typeface="Calibri"/>
              <a:ea typeface=""/>
              <a:cs typeface="Arial" pitchFamily="34"/>
            </a:endParaRPr>
          </a:p>
          <a:p>
            <a:pPr marL="0" indent="0">
              <a:buNone/>
            </a:pPr>
            <a:endParaRPr lang="fr-FR" dirty="0"/>
          </a:p>
        </p:txBody>
      </p:sp>
      <p:sp>
        <p:nvSpPr>
          <p:cNvPr id="4" name="Espace réservé de la date 3">
            <a:extLst>
              <a:ext uri="{FF2B5EF4-FFF2-40B4-BE49-F238E27FC236}">
                <a16:creationId xmlns:a16="http://schemas.microsoft.com/office/drawing/2014/main" id="{9029961D-BDAF-4F9D-A5CB-7BD9842B739C}"/>
              </a:ext>
            </a:extLst>
          </p:cNvPr>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3151161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6E0F98-4EE6-4246-B1F7-5BD9B6CA7E8F}"/>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C34F57DE-16EC-49F7-935F-14F914867B1A}"/>
              </a:ext>
            </a:extLst>
          </p:cNvPr>
          <p:cNvSpPr>
            <a:spLocks noGrp="1"/>
          </p:cNvSpPr>
          <p:nvPr>
            <p:ph idx="1"/>
          </p:nvPr>
        </p:nvSpPr>
        <p:spPr/>
        <p:txBody>
          <a:bodyPr/>
          <a:lstStyle/>
          <a:p>
            <a:r>
              <a:rPr lang="fr-FR" sz="3600" dirty="0">
                <a:solidFill>
                  <a:srgbClr val="000000"/>
                </a:solidFill>
                <a:latin typeface="Calibri"/>
                <a:ea typeface=""/>
                <a:cs typeface="Arial" pitchFamily="34"/>
              </a:rPr>
              <a:t>passer de l'enseignant qui se focalise sur les savoirs ou compétences  disciplinaires cloisonnées à celui qui développe aussi  des compétences transversales (stratégiques, culturelles, communicatives, méthodologiques et technologiques);</a:t>
            </a:r>
            <a:endParaRPr lang="en-US" sz="3600" dirty="0">
              <a:solidFill>
                <a:srgbClr val="000000"/>
              </a:solidFill>
              <a:latin typeface="Calibri"/>
              <a:ea typeface=""/>
              <a:cs typeface="Arial" pitchFamily="34"/>
            </a:endParaRPr>
          </a:p>
          <a:p>
            <a:endParaRPr lang="fr-FR" dirty="0"/>
          </a:p>
        </p:txBody>
      </p:sp>
      <p:sp>
        <p:nvSpPr>
          <p:cNvPr id="4" name="Espace réservé de la date 3">
            <a:extLst>
              <a:ext uri="{FF2B5EF4-FFF2-40B4-BE49-F238E27FC236}">
                <a16:creationId xmlns:a16="http://schemas.microsoft.com/office/drawing/2014/main" id="{DAC466FE-8D33-42F7-8AB8-435A3A7D74E4}"/>
              </a:ext>
            </a:extLst>
          </p:cNvPr>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2424953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7C0777-C16B-49BE-BC86-204DE5A03BE3}"/>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33B5C6E1-760B-49B6-AA6B-798B9FA9992E}"/>
              </a:ext>
            </a:extLst>
          </p:cNvPr>
          <p:cNvSpPr>
            <a:spLocks noGrp="1"/>
          </p:cNvSpPr>
          <p:nvPr>
            <p:ph idx="1"/>
          </p:nvPr>
        </p:nvSpPr>
        <p:spPr/>
        <p:txBody>
          <a:bodyPr/>
          <a:lstStyle/>
          <a:p>
            <a:r>
              <a:rPr lang="fr-FR" sz="3600" dirty="0">
                <a:solidFill>
                  <a:srgbClr val="000000"/>
                </a:solidFill>
                <a:latin typeface="Calibri"/>
                <a:ea typeface=""/>
                <a:cs typeface="Arial" pitchFamily="34"/>
              </a:rPr>
              <a:t>passer progressivement de l'enseignant dépendant exclusivement du manuel à l'enseignant réflexif et inventif qui crée les conditions favorables à l'apprentissage.</a:t>
            </a:r>
            <a:endParaRPr lang="en-US" sz="3600" dirty="0">
              <a:solidFill>
                <a:srgbClr val="000000"/>
              </a:solidFill>
              <a:latin typeface="Calibri"/>
              <a:ea typeface=""/>
              <a:cs typeface="Arial" pitchFamily="34"/>
            </a:endParaRPr>
          </a:p>
          <a:p>
            <a:endParaRPr lang="fr-FR" dirty="0"/>
          </a:p>
        </p:txBody>
      </p:sp>
      <p:sp>
        <p:nvSpPr>
          <p:cNvPr id="4" name="Espace réservé de la date 3">
            <a:extLst>
              <a:ext uri="{FF2B5EF4-FFF2-40B4-BE49-F238E27FC236}">
                <a16:creationId xmlns:a16="http://schemas.microsoft.com/office/drawing/2014/main" id="{E8682002-889C-4C6F-AAC1-5B601FCBDE05}"/>
              </a:ext>
            </a:extLst>
          </p:cNvPr>
          <p:cNvSpPr>
            <a:spLocks noGrp="1"/>
          </p:cNvSpPr>
          <p:nvPr>
            <p:ph type="dt" sz="half" idx="10"/>
          </p:nvPr>
        </p:nvSpPr>
        <p:spPr/>
        <p:txBody>
          <a:bodyPr/>
          <a:lstStyle/>
          <a:p>
            <a:fld id="{C98C3DBA-8DDB-49B1-B1F3-CDA1EA55D7FB}" type="datetime1">
              <a:rPr lang="fr-FR" smtClean="0"/>
              <a:pPr/>
              <a:t>26/12/2017</a:t>
            </a:fld>
            <a:endParaRPr lang="fr-FR" dirty="0"/>
          </a:p>
        </p:txBody>
      </p:sp>
    </p:spTree>
    <p:extLst>
      <p:ext uri="{BB962C8B-B14F-4D97-AF65-F5344CB8AC3E}">
        <p14:creationId xmlns:p14="http://schemas.microsoft.com/office/powerpoint/2010/main" val="21569830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400</TotalTime>
  <Words>1797</Words>
  <Application>Microsoft Office PowerPoint</Application>
  <PresentationFormat>Affichage à l'écran (4:3)</PresentationFormat>
  <Paragraphs>347</Paragraphs>
  <Slides>53</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53</vt:i4>
      </vt:variant>
    </vt:vector>
  </HeadingPairs>
  <TitlesOfParts>
    <vt:vector size="69" baseType="lpstr">
      <vt:lpstr>Algerian</vt:lpstr>
      <vt:lpstr>Andalus</vt:lpstr>
      <vt:lpstr>Arabic Transparent</vt:lpstr>
      <vt:lpstr>Arial</vt:lpstr>
      <vt:lpstr>Calibri</vt:lpstr>
      <vt:lpstr>Centaur</vt:lpstr>
      <vt:lpstr>Constantia</vt:lpstr>
      <vt:lpstr>Majalla UI</vt:lpstr>
      <vt:lpstr>Monotype Corsiva</vt:lpstr>
      <vt:lpstr>Simplified Arabic</vt:lpstr>
      <vt:lpstr>Times New Roman</vt:lpstr>
      <vt:lpstr>Traditional Arabic</vt:lpstr>
      <vt:lpstr>Vivaldi</vt:lpstr>
      <vt:lpstr>Wingdings</vt:lpstr>
      <vt:lpstr>Wingdings 2</vt:lpstr>
      <vt:lpstr>Débit</vt:lpstr>
      <vt:lpstr>Didactique du Français à l’école primaire</vt:lpstr>
      <vt:lpstr>Présentation PowerPoint</vt:lpstr>
      <vt:lpstr>Statuts du français au Maroc (1)</vt:lpstr>
      <vt:lpstr>Présentation PowerPoint</vt:lpstr>
      <vt:lpstr>La langue étrangère</vt:lpstr>
      <vt:lpstr>Présentation PowerPoint</vt:lpstr>
      <vt:lpstr>L’enseignant souhaité :</vt:lpstr>
      <vt:lpstr>Présentation PowerPoint</vt:lpstr>
      <vt:lpstr>Présentation PowerPoint</vt:lpstr>
      <vt:lpstr>Présentation PowerPoint</vt:lpstr>
      <vt:lpstr>DEFINITION</vt:lpstr>
      <vt:lpstr>Présentation PowerPoint</vt:lpstr>
      <vt:lpstr>Présentation PowerPoint</vt:lpstr>
      <vt:lpstr>Présentation PowerPoint</vt:lpstr>
      <vt:lpstr>Les actes de langage </vt:lpstr>
      <vt:lpstr>Matériel et support:</vt:lpstr>
      <vt:lpstr>Définition du matériel:</vt:lpstr>
      <vt:lpstr>Les types du matériel didactique:</vt:lpstr>
      <vt:lpstr>Le materiel utilisé à l’oral:</vt:lpstr>
      <vt:lpstr>Le support:</vt:lpstr>
      <vt:lpstr>Le support:</vt:lpstr>
      <vt:lpstr>Exploitation du matériel:</vt:lpstr>
      <vt:lpstr>Démarche didactique de la compréhension orale:</vt:lpstr>
      <vt:lpstr>Présentation PowerPoint</vt:lpstr>
      <vt:lpstr>Quelques conseils à prendre en considération:</vt:lpstr>
      <vt:lpstr>Présentation PowerPoint</vt:lpstr>
      <vt:lpstr>Présentation PowerPoint</vt:lpstr>
      <vt:lpstr>Définition de l’acte de lire:</vt:lpstr>
      <vt:lpstr>(suite)</vt:lpstr>
      <vt:lpstr>(suite)</vt:lpstr>
      <vt:lpstr>(suite)</vt:lpstr>
      <vt:lpstr>Présentation PowerPoint</vt:lpstr>
      <vt:lpstr>LA LECTURE EN  3AEP</vt:lpstr>
      <vt:lpstr> La 3AEP est une année charnière à l’école primaire pour l’enseignement de la langue française en général, et l’apprentissage de la lecture en particulier, à ce niveau l’apprenant entre progressivement dans la lecture d’une langue étrangère. </vt:lpstr>
      <vt:lpstr>Les compétences à développer en lecture:</vt:lpstr>
      <vt:lpstr>(suite)</vt:lpstr>
      <vt:lpstr>LES DEMARCHES METHODOLOGIQUES </vt:lpstr>
      <vt:lpstr>LES DEMARCHES METHODOLOGIQUES (SUITE)</vt:lpstr>
      <vt:lpstr>LES DEMARCHES METHODOLOGIQUES</vt:lpstr>
      <vt:lpstr>LES DEMARCHES METHODOLOGIQUES</vt:lpstr>
      <vt:lpstr>LES DEMARCHES METHODOLOGIQUES</vt:lpstr>
      <vt:lpstr>LES DEMARCHES METHODOLOGIQUES</vt:lpstr>
      <vt:lpstr>LES DEMARCHES METHODOLOGIQUES</vt:lpstr>
      <vt:lpstr>Présentation PowerPoint</vt:lpstr>
      <vt:lpstr>Présentation PowerPoint</vt:lpstr>
      <vt:lpstr>Présentation PowerPoint</vt:lpstr>
      <vt:lpstr>Le livret de l’élève</vt:lpstr>
      <vt:lpstr>Présentation PowerPoint</vt:lpstr>
      <vt:lpstr>Présentation PowerPoint</vt:lpstr>
      <vt:lpstr>Présentation PowerPoint</vt:lpstr>
      <vt:lpstr>Présentation PowerPoint</vt:lpstr>
      <vt:lpstr>REFERENCES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med</dc:creator>
  <cp:lastModifiedBy>khal</cp:lastModifiedBy>
  <cp:revision>26</cp:revision>
  <dcterms:created xsi:type="dcterms:W3CDTF">2014-04-30T09:33:06Z</dcterms:created>
  <dcterms:modified xsi:type="dcterms:W3CDTF">2017-12-26T00:43:41Z</dcterms:modified>
</cp:coreProperties>
</file>