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33" r:id="rId2"/>
    <p:sldMasterId id="2147483746" r:id="rId3"/>
    <p:sldMasterId id="2147483758" r:id="rId4"/>
  </p:sldMasterIdLst>
  <p:notesMasterIdLst>
    <p:notesMasterId r:id="rId46"/>
  </p:notesMasterIdLst>
  <p:sldIdLst>
    <p:sldId id="328" r:id="rId5"/>
    <p:sldId id="375" r:id="rId6"/>
    <p:sldId id="373" r:id="rId7"/>
    <p:sldId id="333" r:id="rId8"/>
    <p:sldId id="334" r:id="rId9"/>
    <p:sldId id="374" r:id="rId10"/>
    <p:sldId id="336" r:id="rId11"/>
    <p:sldId id="337" r:id="rId12"/>
    <p:sldId id="338" r:id="rId13"/>
    <p:sldId id="339" r:id="rId14"/>
    <p:sldId id="340" r:id="rId15"/>
    <p:sldId id="367" r:id="rId16"/>
    <p:sldId id="369" r:id="rId17"/>
    <p:sldId id="368" r:id="rId18"/>
    <p:sldId id="341" r:id="rId19"/>
    <p:sldId id="342" r:id="rId20"/>
    <p:sldId id="372" r:id="rId21"/>
    <p:sldId id="344" r:id="rId22"/>
    <p:sldId id="345" r:id="rId23"/>
    <p:sldId id="332" r:id="rId24"/>
    <p:sldId id="331" r:id="rId25"/>
    <p:sldId id="376" r:id="rId26"/>
    <p:sldId id="347" r:id="rId27"/>
    <p:sldId id="348" r:id="rId28"/>
    <p:sldId id="349" r:id="rId29"/>
    <p:sldId id="350" r:id="rId30"/>
    <p:sldId id="351" r:id="rId31"/>
    <p:sldId id="352" r:id="rId32"/>
    <p:sldId id="364" r:id="rId33"/>
    <p:sldId id="354" r:id="rId34"/>
    <p:sldId id="355" r:id="rId35"/>
    <p:sldId id="356" r:id="rId36"/>
    <p:sldId id="365" r:id="rId37"/>
    <p:sldId id="357" r:id="rId38"/>
    <p:sldId id="358" r:id="rId39"/>
    <p:sldId id="359" r:id="rId40"/>
    <p:sldId id="360" r:id="rId41"/>
    <p:sldId id="361" r:id="rId42"/>
    <p:sldId id="362" r:id="rId43"/>
    <p:sldId id="363" r:id="rId44"/>
    <p:sldId id="292" r:id="rId4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F76F"/>
    <a:srgbClr val="0000FF"/>
    <a:srgbClr val="66FFFF"/>
    <a:srgbClr val="EF4DEF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5" autoAdjust="0"/>
    <p:restoredTop sz="94660"/>
  </p:normalViewPr>
  <p:slideViewPr>
    <p:cSldViewPr>
      <p:cViewPr varScale="1">
        <p:scale>
          <a:sx n="49" d="100"/>
          <a:sy n="49" d="100"/>
        </p:scale>
        <p:origin x="123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F3F3FD-9B36-4992-A437-EAF0BDB3DB5D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0E136215-922E-4C30-8390-9DB9302074E9}">
      <dgm:prSet phldrT="[Texte]"/>
      <dgm:spPr>
        <a:solidFill>
          <a:schemeClr val="tx2"/>
        </a:solidFill>
        <a:ln>
          <a:solidFill>
            <a:srgbClr val="FFC000"/>
          </a:solidFill>
        </a:ln>
        <a:effectLst>
          <a:innerShdw blurRad="63500" dist="50800" dir="10800000">
            <a:prstClr val="black">
              <a:alpha val="50000"/>
            </a:prstClr>
          </a:innerShdw>
        </a:effectLst>
      </dgm:spPr>
      <dgm:t>
        <a:bodyPr/>
        <a:lstStyle/>
        <a:p>
          <a:pPr rtl="1"/>
          <a:r>
            <a:rPr lang="ar-MA" dirty="0"/>
            <a:t>منهج حل المشكلات</a:t>
          </a:r>
          <a:endParaRPr lang="fr-FR" dirty="0"/>
        </a:p>
      </dgm:t>
    </dgm:pt>
    <dgm:pt modelId="{23DF739A-CB5D-44F8-A1C3-D0136E526FE0}" type="parTrans" cxnId="{3DC384B8-1A1A-4EE2-BD98-822D51EBAF98}">
      <dgm:prSet/>
      <dgm:spPr/>
      <dgm:t>
        <a:bodyPr/>
        <a:lstStyle/>
        <a:p>
          <a:endParaRPr lang="fr-FR"/>
        </a:p>
      </dgm:t>
    </dgm:pt>
    <dgm:pt modelId="{6E6C5F37-C8E6-4B18-8CE5-6803C1DE8621}" type="sibTrans" cxnId="{3DC384B8-1A1A-4EE2-BD98-822D51EBAF98}">
      <dgm:prSet/>
      <dgm:spPr/>
      <dgm:t>
        <a:bodyPr/>
        <a:lstStyle/>
        <a:p>
          <a:endParaRPr lang="fr-FR"/>
        </a:p>
      </dgm:t>
    </dgm:pt>
    <dgm:pt modelId="{B4EAD4ED-33E4-498A-B0ED-27824DF31411}">
      <dgm:prSet phldrT="[Texte]"/>
      <dgm:spPr>
        <a:solidFill>
          <a:schemeClr val="accent6">
            <a:lumMod val="50000"/>
          </a:schemeClr>
        </a:solidFill>
        <a:ln>
          <a:solidFill>
            <a:srgbClr val="7030A0"/>
          </a:solidFill>
        </a:ln>
        <a:effectLst>
          <a:innerShdw blurRad="63500" dist="50800" dir="10800000">
            <a:prstClr val="black">
              <a:alpha val="50000"/>
            </a:prstClr>
          </a:innerShdw>
        </a:effectLst>
      </dgm:spPr>
      <dgm:t>
        <a:bodyPr/>
        <a:lstStyle/>
        <a:p>
          <a:r>
            <a:rPr lang="ar-SA" dirty="0"/>
            <a:t>النهج التاريخي </a:t>
          </a:r>
          <a:endParaRPr lang="fr-FR" dirty="0"/>
        </a:p>
      </dgm:t>
    </dgm:pt>
    <dgm:pt modelId="{75D732E5-2ACC-42E4-9AD9-AC8B48C8608F}" type="parTrans" cxnId="{881D9DF7-243B-45B1-97EE-DB2B8DB815A7}">
      <dgm:prSet/>
      <dgm:spPr/>
      <dgm:t>
        <a:bodyPr/>
        <a:lstStyle/>
        <a:p>
          <a:endParaRPr lang="fr-FR"/>
        </a:p>
      </dgm:t>
    </dgm:pt>
    <dgm:pt modelId="{F7F50048-D13F-4A81-ABD7-314F9C4BB269}" type="sibTrans" cxnId="{881D9DF7-243B-45B1-97EE-DB2B8DB815A7}">
      <dgm:prSet/>
      <dgm:spPr/>
      <dgm:t>
        <a:bodyPr/>
        <a:lstStyle/>
        <a:p>
          <a:endParaRPr lang="fr-FR"/>
        </a:p>
      </dgm:t>
    </dgm:pt>
    <dgm:pt modelId="{B00BA54F-4BB7-4683-8B02-3443EE57D1FD}">
      <dgm:prSet phldrT="[Texte]"/>
      <dgm:spPr>
        <a:solidFill>
          <a:schemeClr val="accent6">
            <a:lumMod val="75000"/>
          </a:schemeClr>
        </a:solidFill>
        <a:ln>
          <a:solidFill>
            <a:srgbClr val="FFC000"/>
          </a:solidFill>
        </a:ln>
        <a:effectLst>
          <a:innerShdw blurRad="63500" dist="50800" dir="16200000">
            <a:prstClr val="black">
              <a:alpha val="50000"/>
            </a:prstClr>
          </a:innerShdw>
        </a:effectLst>
      </dgm:spPr>
      <dgm:t>
        <a:bodyPr/>
        <a:lstStyle/>
        <a:p>
          <a:r>
            <a:rPr lang="ar-MA" dirty="0"/>
            <a:t>نهج التقصي</a:t>
          </a:r>
          <a:endParaRPr lang="fr-FR" dirty="0"/>
        </a:p>
      </dgm:t>
    </dgm:pt>
    <dgm:pt modelId="{24D7C49A-2589-4ACE-80D3-C1EF4ED773E0}" type="parTrans" cxnId="{5F705C75-67C4-4898-9F0A-B6D78EFCD4DB}">
      <dgm:prSet/>
      <dgm:spPr/>
      <dgm:t>
        <a:bodyPr/>
        <a:lstStyle/>
        <a:p>
          <a:endParaRPr lang="fr-FR"/>
        </a:p>
      </dgm:t>
    </dgm:pt>
    <dgm:pt modelId="{35A9CEE3-4ECA-442E-A23B-37CC1554C474}" type="sibTrans" cxnId="{5F705C75-67C4-4898-9F0A-B6D78EFCD4DB}">
      <dgm:prSet/>
      <dgm:spPr/>
      <dgm:t>
        <a:bodyPr/>
        <a:lstStyle/>
        <a:p>
          <a:endParaRPr lang="fr-FR"/>
        </a:p>
      </dgm:t>
    </dgm:pt>
    <dgm:pt modelId="{FBCA0774-48AB-4044-9BB3-4FFA4620C257}">
      <dgm:prSet phldrT="[Texte]"/>
      <dgm:spPr>
        <a:solidFill>
          <a:srgbClr val="00B050"/>
        </a:solidFill>
        <a:ln>
          <a:solidFill>
            <a:srgbClr val="FF0000"/>
          </a:solidFill>
        </a:ln>
        <a:scene3d>
          <a:camera prst="perspectiveLeft"/>
          <a:lightRig rig="threePt" dir="t"/>
        </a:scene3d>
      </dgm:spPr>
      <dgm:t>
        <a:bodyPr/>
        <a:lstStyle/>
        <a:p>
          <a:r>
            <a:rPr lang="ar-MA" dirty="0"/>
            <a:t>المنهج التجريبي</a:t>
          </a:r>
          <a:endParaRPr lang="fr-FR" dirty="0"/>
        </a:p>
      </dgm:t>
    </dgm:pt>
    <dgm:pt modelId="{0D69A60F-E6E3-4A6C-B43F-560E995B7395}" type="parTrans" cxnId="{44ABF723-8055-4720-A4CF-D4D2B7CC8B5D}">
      <dgm:prSet/>
      <dgm:spPr/>
      <dgm:t>
        <a:bodyPr/>
        <a:lstStyle/>
        <a:p>
          <a:endParaRPr lang="fr-FR"/>
        </a:p>
      </dgm:t>
    </dgm:pt>
    <dgm:pt modelId="{9E260B9D-2F2D-4C2B-A8A4-54C260E52CE7}" type="sibTrans" cxnId="{44ABF723-8055-4720-A4CF-D4D2B7CC8B5D}">
      <dgm:prSet/>
      <dgm:spPr/>
      <dgm:t>
        <a:bodyPr/>
        <a:lstStyle/>
        <a:p>
          <a:endParaRPr lang="fr-FR"/>
        </a:p>
      </dgm:t>
    </dgm:pt>
    <dgm:pt modelId="{15F803B1-3563-44EA-A0EF-FEACC313C885}">
      <dgm:prSet phldrT="[Texte]"/>
      <dgm:spPr>
        <a:solidFill>
          <a:schemeClr val="accent2">
            <a:lumMod val="50000"/>
          </a:schemeClr>
        </a:solidFill>
        <a:ln>
          <a:solidFill>
            <a:schemeClr val="accent6">
              <a:lumMod val="60000"/>
              <a:lumOff val="40000"/>
            </a:schemeClr>
          </a:solidFill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r>
            <a:rPr lang="ar-MA" dirty="0"/>
            <a:t>تدريس العلوم</a:t>
          </a:r>
          <a:endParaRPr lang="fr-FR" dirty="0"/>
        </a:p>
      </dgm:t>
    </dgm:pt>
    <dgm:pt modelId="{9E1D1D02-2A2E-453A-B876-CBA43731FB63}" type="sibTrans" cxnId="{1FF71EDC-5F3C-44FD-94B2-7155A0A4E35A}">
      <dgm:prSet/>
      <dgm:spPr/>
      <dgm:t>
        <a:bodyPr/>
        <a:lstStyle/>
        <a:p>
          <a:endParaRPr lang="fr-FR"/>
        </a:p>
      </dgm:t>
    </dgm:pt>
    <dgm:pt modelId="{427D634C-BD0F-4830-A7CD-7F48D074AC12}" type="parTrans" cxnId="{1FF71EDC-5F3C-44FD-94B2-7155A0A4E35A}">
      <dgm:prSet/>
      <dgm:spPr/>
      <dgm:t>
        <a:bodyPr/>
        <a:lstStyle/>
        <a:p>
          <a:endParaRPr lang="fr-FR"/>
        </a:p>
      </dgm:t>
    </dgm:pt>
    <dgm:pt modelId="{DC2C15F4-8A21-4F88-A501-DCC4F1A70241}" type="pres">
      <dgm:prSet presAssocID="{2EF3F3FD-9B36-4992-A437-EAF0BDB3DB5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35ED9B9-1F0E-4EBA-82AD-B55E2BB06F48}" type="pres">
      <dgm:prSet presAssocID="{15F803B1-3563-44EA-A0EF-FEACC313C885}" presName="centerShape" presStyleLbl="node0" presStyleIdx="0" presStyleCnt="1" custLinFactNeighborX="-282" custLinFactNeighborY="4579"/>
      <dgm:spPr/>
    </dgm:pt>
    <dgm:pt modelId="{E522D93B-024D-473C-8205-095AB1D97757}" type="pres">
      <dgm:prSet presAssocID="{23DF739A-CB5D-44F8-A1C3-D0136E526FE0}" presName="parTrans" presStyleLbl="bgSibTrans2D1" presStyleIdx="0" presStyleCnt="4" custLinFactNeighborX="11767" custLinFactNeighborY="-10620"/>
      <dgm:spPr/>
    </dgm:pt>
    <dgm:pt modelId="{68FBC147-CF82-48EE-A9C7-3A530F195E03}" type="pres">
      <dgm:prSet presAssocID="{0E136215-922E-4C30-8390-9DB9302074E9}" presName="node" presStyleLbl="node1" presStyleIdx="0" presStyleCnt="4" custScaleY="51753" custRadScaleRad="95620" custRadScaleInc="1640">
        <dgm:presLayoutVars>
          <dgm:bulletEnabled val="1"/>
        </dgm:presLayoutVars>
      </dgm:prSet>
      <dgm:spPr/>
    </dgm:pt>
    <dgm:pt modelId="{0434FDDE-016B-4502-8AB3-D7C9F57B342C}" type="pres">
      <dgm:prSet presAssocID="{75D732E5-2ACC-42E4-9AD9-AC8B48C8608F}" presName="parTrans" presStyleLbl="bgSibTrans2D1" presStyleIdx="1" presStyleCnt="4" custLinFactNeighborX="12045" custLinFactNeighborY="8997"/>
      <dgm:spPr/>
    </dgm:pt>
    <dgm:pt modelId="{6A5FECFC-FA36-42E9-9D84-B48EAEF05604}" type="pres">
      <dgm:prSet presAssocID="{B4EAD4ED-33E4-498A-B0ED-27824DF31411}" presName="node" presStyleLbl="node1" presStyleIdx="1" presStyleCnt="4" custScaleY="50942" custRadScaleRad="98307" custRadScaleInc="-3133">
        <dgm:presLayoutVars>
          <dgm:bulletEnabled val="1"/>
        </dgm:presLayoutVars>
      </dgm:prSet>
      <dgm:spPr/>
    </dgm:pt>
    <dgm:pt modelId="{525956BB-AE5D-477C-B36E-3B7D2A382211}" type="pres">
      <dgm:prSet presAssocID="{24D7C49A-2589-4ACE-80D3-C1EF4ED773E0}" presName="parTrans" presStyleLbl="bgSibTrans2D1" presStyleIdx="2" presStyleCnt="4" custLinFactNeighborX="-8934" custLinFactNeighborY="12819"/>
      <dgm:spPr/>
    </dgm:pt>
    <dgm:pt modelId="{A38AFA21-E3E8-430E-B17D-3651579C39F7}" type="pres">
      <dgm:prSet presAssocID="{B00BA54F-4BB7-4683-8B02-3443EE57D1FD}" presName="node" presStyleLbl="node1" presStyleIdx="2" presStyleCnt="4" custScaleY="55255" custRadScaleRad="102713" custRadScaleInc="13321">
        <dgm:presLayoutVars>
          <dgm:bulletEnabled val="1"/>
        </dgm:presLayoutVars>
      </dgm:prSet>
      <dgm:spPr/>
    </dgm:pt>
    <dgm:pt modelId="{AF9586CE-8539-4458-9A7A-019B668254E0}" type="pres">
      <dgm:prSet presAssocID="{0D69A60F-E6E3-4A6C-B43F-560E995B7395}" presName="parTrans" presStyleLbl="bgSibTrans2D1" presStyleIdx="3" presStyleCnt="4" custLinFactNeighborX="-9908" custLinFactNeighborY="944"/>
      <dgm:spPr/>
    </dgm:pt>
    <dgm:pt modelId="{D33A7FDF-D67B-448C-91FB-D1AAB23F6345}" type="pres">
      <dgm:prSet presAssocID="{FBCA0774-48AB-4044-9BB3-4FFA4620C257}" presName="node" presStyleLbl="node1" presStyleIdx="3" presStyleCnt="4" custScaleY="51551">
        <dgm:presLayoutVars>
          <dgm:bulletEnabled val="1"/>
        </dgm:presLayoutVars>
      </dgm:prSet>
      <dgm:spPr/>
    </dgm:pt>
  </dgm:ptLst>
  <dgm:cxnLst>
    <dgm:cxn modelId="{0F175F18-72C2-40F8-B9DB-634DFD8FA98E}" type="presOf" srcId="{23DF739A-CB5D-44F8-A1C3-D0136E526FE0}" destId="{E522D93B-024D-473C-8205-095AB1D97757}" srcOrd="0" destOrd="0" presId="urn:microsoft.com/office/officeart/2005/8/layout/radial4"/>
    <dgm:cxn modelId="{F0B4641A-D529-404D-BEAE-07FA09EE045F}" type="presOf" srcId="{75D732E5-2ACC-42E4-9AD9-AC8B48C8608F}" destId="{0434FDDE-016B-4502-8AB3-D7C9F57B342C}" srcOrd="0" destOrd="0" presId="urn:microsoft.com/office/officeart/2005/8/layout/radial4"/>
    <dgm:cxn modelId="{44ABF723-8055-4720-A4CF-D4D2B7CC8B5D}" srcId="{15F803B1-3563-44EA-A0EF-FEACC313C885}" destId="{FBCA0774-48AB-4044-9BB3-4FFA4620C257}" srcOrd="3" destOrd="0" parTransId="{0D69A60F-E6E3-4A6C-B43F-560E995B7395}" sibTransId="{9E260B9D-2F2D-4C2B-A8A4-54C260E52CE7}"/>
    <dgm:cxn modelId="{B7998E27-6F2B-4ED9-86B4-E14A8272CB43}" type="presOf" srcId="{FBCA0774-48AB-4044-9BB3-4FFA4620C257}" destId="{D33A7FDF-D67B-448C-91FB-D1AAB23F6345}" srcOrd="0" destOrd="0" presId="urn:microsoft.com/office/officeart/2005/8/layout/radial4"/>
    <dgm:cxn modelId="{BD3F863C-3D9E-4E95-9488-3D7FBB666872}" type="presOf" srcId="{B00BA54F-4BB7-4683-8B02-3443EE57D1FD}" destId="{A38AFA21-E3E8-430E-B17D-3651579C39F7}" srcOrd="0" destOrd="0" presId="urn:microsoft.com/office/officeart/2005/8/layout/radial4"/>
    <dgm:cxn modelId="{5F705C75-67C4-4898-9F0A-B6D78EFCD4DB}" srcId="{15F803B1-3563-44EA-A0EF-FEACC313C885}" destId="{B00BA54F-4BB7-4683-8B02-3443EE57D1FD}" srcOrd="2" destOrd="0" parTransId="{24D7C49A-2589-4ACE-80D3-C1EF4ED773E0}" sibTransId="{35A9CEE3-4ECA-442E-A23B-37CC1554C474}"/>
    <dgm:cxn modelId="{EE63C17D-7B8C-48FB-8073-2EA1EB4F84E5}" type="presOf" srcId="{0E136215-922E-4C30-8390-9DB9302074E9}" destId="{68FBC147-CF82-48EE-A9C7-3A530F195E03}" srcOrd="0" destOrd="0" presId="urn:microsoft.com/office/officeart/2005/8/layout/radial4"/>
    <dgm:cxn modelId="{3DC384B8-1A1A-4EE2-BD98-822D51EBAF98}" srcId="{15F803B1-3563-44EA-A0EF-FEACC313C885}" destId="{0E136215-922E-4C30-8390-9DB9302074E9}" srcOrd="0" destOrd="0" parTransId="{23DF739A-CB5D-44F8-A1C3-D0136E526FE0}" sibTransId="{6E6C5F37-C8E6-4B18-8CE5-6803C1DE8621}"/>
    <dgm:cxn modelId="{6A289FB9-9641-481F-850A-C43FFD37A321}" type="presOf" srcId="{15F803B1-3563-44EA-A0EF-FEACC313C885}" destId="{735ED9B9-1F0E-4EBA-82AD-B55E2BB06F48}" srcOrd="0" destOrd="0" presId="urn:microsoft.com/office/officeart/2005/8/layout/radial4"/>
    <dgm:cxn modelId="{5C96C1B9-AD15-4571-988C-E758A7C6BDE6}" type="presOf" srcId="{2EF3F3FD-9B36-4992-A437-EAF0BDB3DB5D}" destId="{DC2C15F4-8A21-4F88-A501-DCC4F1A70241}" srcOrd="0" destOrd="0" presId="urn:microsoft.com/office/officeart/2005/8/layout/radial4"/>
    <dgm:cxn modelId="{35F109C4-D537-43F3-8CB2-6A9B71065558}" type="presOf" srcId="{24D7C49A-2589-4ACE-80D3-C1EF4ED773E0}" destId="{525956BB-AE5D-477C-B36E-3B7D2A382211}" srcOrd="0" destOrd="0" presId="urn:microsoft.com/office/officeart/2005/8/layout/radial4"/>
    <dgm:cxn modelId="{778957CE-8F50-4F40-9000-7408AFD00FB8}" type="presOf" srcId="{0D69A60F-E6E3-4A6C-B43F-560E995B7395}" destId="{AF9586CE-8539-4458-9A7A-019B668254E0}" srcOrd="0" destOrd="0" presId="urn:microsoft.com/office/officeart/2005/8/layout/radial4"/>
    <dgm:cxn modelId="{1FF71EDC-5F3C-44FD-94B2-7155A0A4E35A}" srcId="{2EF3F3FD-9B36-4992-A437-EAF0BDB3DB5D}" destId="{15F803B1-3563-44EA-A0EF-FEACC313C885}" srcOrd="0" destOrd="0" parTransId="{427D634C-BD0F-4830-A7CD-7F48D074AC12}" sibTransId="{9E1D1D02-2A2E-453A-B876-CBA43731FB63}"/>
    <dgm:cxn modelId="{881D9DF7-243B-45B1-97EE-DB2B8DB815A7}" srcId="{15F803B1-3563-44EA-A0EF-FEACC313C885}" destId="{B4EAD4ED-33E4-498A-B0ED-27824DF31411}" srcOrd="1" destOrd="0" parTransId="{75D732E5-2ACC-42E4-9AD9-AC8B48C8608F}" sibTransId="{F7F50048-D13F-4A81-ABD7-314F9C4BB269}"/>
    <dgm:cxn modelId="{3C2F01FF-1BFE-477A-9E65-EA24758CCF11}" type="presOf" srcId="{B4EAD4ED-33E4-498A-B0ED-27824DF31411}" destId="{6A5FECFC-FA36-42E9-9D84-B48EAEF05604}" srcOrd="0" destOrd="0" presId="urn:microsoft.com/office/officeart/2005/8/layout/radial4"/>
    <dgm:cxn modelId="{BF91FAE5-BCCB-4F23-9D89-0EF8893D6FEE}" type="presParOf" srcId="{DC2C15F4-8A21-4F88-A501-DCC4F1A70241}" destId="{735ED9B9-1F0E-4EBA-82AD-B55E2BB06F48}" srcOrd="0" destOrd="0" presId="urn:microsoft.com/office/officeart/2005/8/layout/radial4"/>
    <dgm:cxn modelId="{DAE77A49-F4DB-434A-BEFB-AC96BCBFDFD5}" type="presParOf" srcId="{DC2C15F4-8A21-4F88-A501-DCC4F1A70241}" destId="{E522D93B-024D-473C-8205-095AB1D97757}" srcOrd="1" destOrd="0" presId="urn:microsoft.com/office/officeart/2005/8/layout/radial4"/>
    <dgm:cxn modelId="{2E9B4956-566D-4CBF-92FE-F35C04927130}" type="presParOf" srcId="{DC2C15F4-8A21-4F88-A501-DCC4F1A70241}" destId="{68FBC147-CF82-48EE-A9C7-3A530F195E03}" srcOrd="2" destOrd="0" presId="urn:microsoft.com/office/officeart/2005/8/layout/radial4"/>
    <dgm:cxn modelId="{1BCE7F71-9495-4738-A222-EC65C1B7AC85}" type="presParOf" srcId="{DC2C15F4-8A21-4F88-A501-DCC4F1A70241}" destId="{0434FDDE-016B-4502-8AB3-D7C9F57B342C}" srcOrd="3" destOrd="0" presId="urn:microsoft.com/office/officeart/2005/8/layout/radial4"/>
    <dgm:cxn modelId="{6EC2E1FF-0749-43CE-9DB1-BA107FAB691E}" type="presParOf" srcId="{DC2C15F4-8A21-4F88-A501-DCC4F1A70241}" destId="{6A5FECFC-FA36-42E9-9D84-B48EAEF05604}" srcOrd="4" destOrd="0" presId="urn:microsoft.com/office/officeart/2005/8/layout/radial4"/>
    <dgm:cxn modelId="{375615AE-6A3D-4A5F-9C07-24F54EFC7EB1}" type="presParOf" srcId="{DC2C15F4-8A21-4F88-A501-DCC4F1A70241}" destId="{525956BB-AE5D-477C-B36E-3B7D2A382211}" srcOrd="5" destOrd="0" presId="urn:microsoft.com/office/officeart/2005/8/layout/radial4"/>
    <dgm:cxn modelId="{0FFD3AB1-A2D6-4619-8C42-50A70B9F9244}" type="presParOf" srcId="{DC2C15F4-8A21-4F88-A501-DCC4F1A70241}" destId="{A38AFA21-E3E8-430E-B17D-3651579C39F7}" srcOrd="6" destOrd="0" presId="urn:microsoft.com/office/officeart/2005/8/layout/radial4"/>
    <dgm:cxn modelId="{160551B4-7F26-421F-8CC8-0B0815C28DF8}" type="presParOf" srcId="{DC2C15F4-8A21-4F88-A501-DCC4F1A70241}" destId="{AF9586CE-8539-4458-9A7A-019B668254E0}" srcOrd="7" destOrd="0" presId="urn:microsoft.com/office/officeart/2005/8/layout/radial4"/>
    <dgm:cxn modelId="{5B4A768F-6F74-4326-AE98-B222AFAC0CA0}" type="presParOf" srcId="{DC2C15F4-8A21-4F88-A501-DCC4F1A70241}" destId="{D33A7FDF-D67B-448C-91FB-D1AAB23F6345}" srcOrd="8" destOrd="0" presId="urn:microsoft.com/office/officeart/2005/8/layout/radial4"/>
  </dgm:cxnLst>
  <dgm:bg>
    <a:effectLst>
      <a:innerShdw blurRad="63500" dist="50800" dir="13500000">
        <a:prstClr val="black">
          <a:alpha val="50000"/>
        </a:prstClr>
      </a:innerShd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5ED9B9-1F0E-4EBA-82AD-B55E2BB06F48}">
      <dsp:nvSpPr>
        <dsp:cNvPr id="0" name=""/>
        <dsp:cNvSpPr/>
      </dsp:nvSpPr>
      <dsp:spPr>
        <a:xfrm>
          <a:off x="2952315" y="2699579"/>
          <a:ext cx="2196964" cy="2196964"/>
        </a:xfrm>
        <a:prstGeom prst="ellipse">
          <a:avLst/>
        </a:prstGeom>
        <a:solidFill>
          <a:schemeClr val="accent2">
            <a:lumMod val="50000"/>
          </a:schemeClr>
        </a:solidFill>
        <a:ln w="25400" cap="flat" cmpd="sng" algn="ctr">
          <a:solidFill>
            <a:schemeClr val="accent6">
              <a:lumMod val="60000"/>
              <a:lumOff val="40000"/>
            </a:schemeClr>
          </a:solidFill>
          <a:prstDash val="solid"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MA" sz="5400" kern="1200" dirty="0"/>
            <a:t>تدريس العلوم</a:t>
          </a:r>
          <a:endParaRPr lang="fr-FR" sz="5400" kern="1200" dirty="0"/>
        </a:p>
      </dsp:txBody>
      <dsp:txXfrm>
        <a:off x="3274053" y="3021317"/>
        <a:ext cx="1553488" cy="1553488"/>
      </dsp:txXfrm>
    </dsp:sp>
    <dsp:sp modelId="{E522D93B-024D-473C-8205-095AB1D97757}">
      <dsp:nvSpPr>
        <dsp:cNvPr id="0" name=""/>
        <dsp:cNvSpPr/>
      </dsp:nvSpPr>
      <dsp:spPr>
        <a:xfrm rot="12020776">
          <a:off x="1347353" y="2677952"/>
          <a:ext cx="1847731" cy="626134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FBC147-CF82-48EE-A9C7-3A530F195E03}">
      <dsp:nvSpPr>
        <dsp:cNvPr id="0" name=""/>
        <dsp:cNvSpPr/>
      </dsp:nvSpPr>
      <dsp:spPr>
        <a:xfrm>
          <a:off x="144014" y="2304235"/>
          <a:ext cx="2087115" cy="864116"/>
        </a:xfrm>
        <a:prstGeom prst="roundRect">
          <a:avLst>
            <a:gd name="adj" fmla="val 10000"/>
          </a:avLst>
        </a:prstGeom>
        <a:solidFill>
          <a:schemeClr val="tx2"/>
        </a:solidFill>
        <a:ln w="25400" cap="flat" cmpd="sng" algn="ctr">
          <a:solidFill>
            <a:srgbClr val="FFC000"/>
          </a:solidFill>
          <a:prstDash val="solid"/>
        </a:ln>
        <a:effectLst>
          <a:innerShdw blurRad="63500" dist="50800" dir="10800000">
            <a:prstClr val="black">
              <a:alpha val="50000"/>
            </a:prstClr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MA" sz="2600" kern="1200" dirty="0"/>
            <a:t>منهج حل المشكلات</a:t>
          </a:r>
          <a:endParaRPr lang="fr-FR" sz="2600" kern="1200" dirty="0"/>
        </a:p>
      </dsp:txBody>
      <dsp:txXfrm>
        <a:off x="169323" y="2329544"/>
        <a:ext cx="2036497" cy="813498"/>
      </dsp:txXfrm>
    </dsp:sp>
    <dsp:sp modelId="{0434FDDE-016B-4502-8AB3-D7C9F57B342C}">
      <dsp:nvSpPr>
        <dsp:cNvPr id="0" name=""/>
        <dsp:cNvSpPr/>
      </dsp:nvSpPr>
      <dsp:spPr>
        <a:xfrm rot="14747894">
          <a:off x="2337280" y="1482265"/>
          <a:ext cx="2076305" cy="626134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5FECFC-FA36-42E9-9D84-B48EAEF05604}">
      <dsp:nvSpPr>
        <dsp:cNvPr id="0" name=""/>
        <dsp:cNvSpPr/>
      </dsp:nvSpPr>
      <dsp:spPr>
        <a:xfrm>
          <a:off x="1656192" y="366805"/>
          <a:ext cx="2087115" cy="850574"/>
        </a:xfrm>
        <a:prstGeom prst="roundRect">
          <a:avLst>
            <a:gd name="adj" fmla="val 10000"/>
          </a:avLst>
        </a:prstGeom>
        <a:solidFill>
          <a:schemeClr val="accent6">
            <a:lumMod val="50000"/>
          </a:schemeClr>
        </a:solidFill>
        <a:ln w="25400" cap="flat" cmpd="sng" algn="ctr">
          <a:solidFill>
            <a:srgbClr val="7030A0"/>
          </a:solidFill>
          <a:prstDash val="solid"/>
        </a:ln>
        <a:effectLst>
          <a:innerShdw blurRad="63500" dist="50800" dir="10800000">
            <a:prstClr val="black">
              <a:alpha val="50000"/>
            </a:prstClr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2600" kern="1200" dirty="0"/>
            <a:t>النهج التاريخي </a:t>
          </a:r>
          <a:endParaRPr lang="fr-FR" sz="2600" kern="1200" dirty="0"/>
        </a:p>
      </dsp:txBody>
      <dsp:txXfrm>
        <a:off x="1681104" y="391717"/>
        <a:ext cx="2037291" cy="800750"/>
      </dsp:txXfrm>
    </dsp:sp>
    <dsp:sp modelId="{525956BB-AE5D-477C-B36E-3B7D2A382211}">
      <dsp:nvSpPr>
        <dsp:cNvPr id="0" name=""/>
        <dsp:cNvSpPr/>
      </dsp:nvSpPr>
      <dsp:spPr>
        <a:xfrm rot="17946163">
          <a:off x="3881674" y="1526103"/>
          <a:ext cx="2213033" cy="626134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8AFA21-E3E8-430E-B17D-3651579C39F7}">
      <dsp:nvSpPr>
        <dsp:cNvPr id="0" name=""/>
        <dsp:cNvSpPr/>
      </dsp:nvSpPr>
      <dsp:spPr>
        <a:xfrm>
          <a:off x="4680530" y="330794"/>
          <a:ext cx="2087115" cy="922588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rgbClr val="FFC000"/>
          </a:solidFill>
          <a:prstDash val="solid"/>
        </a:ln>
        <a:effectLst>
          <a:innerShdw blurRad="63500" dist="50800" dir="16200000">
            <a:prstClr val="black">
              <a:alpha val="50000"/>
            </a:prstClr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MA" sz="2600" kern="1200" dirty="0"/>
            <a:t>نهج التقصي</a:t>
          </a:r>
          <a:endParaRPr lang="fr-FR" sz="2600" kern="1200" dirty="0"/>
        </a:p>
      </dsp:txBody>
      <dsp:txXfrm>
        <a:off x="4707552" y="357816"/>
        <a:ext cx="2033071" cy="868544"/>
      </dsp:txXfrm>
    </dsp:sp>
    <dsp:sp modelId="{AF9586CE-8539-4458-9A7A-019B668254E0}">
      <dsp:nvSpPr>
        <dsp:cNvPr id="0" name=""/>
        <dsp:cNvSpPr/>
      </dsp:nvSpPr>
      <dsp:spPr>
        <a:xfrm rot="20446964">
          <a:off x="4943710" y="2760872"/>
          <a:ext cx="2005443" cy="626134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3A7FDF-D67B-448C-91FB-D1AAB23F6345}">
      <dsp:nvSpPr>
        <dsp:cNvPr id="0" name=""/>
        <dsp:cNvSpPr/>
      </dsp:nvSpPr>
      <dsp:spPr>
        <a:xfrm>
          <a:off x="6048421" y="2307610"/>
          <a:ext cx="2087115" cy="860743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rgbClr val="FF0000"/>
          </a:solidFill>
          <a:prstDash val="solid"/>
        </a:ln>
        <a:effectLst/>
        <a:scene3d>
          <a:camera prst="perspectiveLeft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MA" sz="2600" kern="1200" dirty="0"/>
            <a:t>المنهج التجريبي</a:t>
          </a:r>
          <a:endParaRPr lang="fr-FR" sz="2600" kern="1200" dirty="0"/>
        </a:p>
      </dsp:txBody>
      <dsp:txXfrm>
        <a:off x="6073631" y="2332820"/>
        <a:ext cx="2036695" cy="8103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M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D83D19E-4824-4562-9D4E-8730BA0CCD62}" type="datetimeFigureOut">
              <a:rPr lang="ar-MA" smtClean="0"/>
              <a:pPr/>
              <a:t>07-04-1439</a:t>
            </a:fld>
            <a:endParaRPr lang="ar-M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M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ar-M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M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B159A7C-C556-431F-B5F5-0885DBE9C001}" type="slidenum">
              <a:rPr lang="ar-MA" smtClean="0"/>
              <a:pPr/>
              <a:t>‹N°›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600371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8D3488-B007-46A8-83E1-8B1A85349780}" type="slidenum">
              <a:rPr lang="ar-SA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45E626-2417-475A-9F15-8E6704322695}" type="slidenum">
              <a: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73430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SA" dirty="0"/>
              <a:t>حل</a:t>
            </a:r>
            <a:r>
              <a:rPr lang="ar-SA" baseline="0" dirty="0"/>
              <a:t> </a:t>
            </a:r>
            <a:r>
              <a:rPr lang="ar-SA" baseline="0" dirty="0" err="1"/>
              <a:t>الشكلات</a:t>
            </a:r>
            <a:r>
              <a:rPr lang="ar-SA" baseline="0" dirty="0"/>
              <a:t> يهجف إلى حل المشكل بينما القصي يهدف إلى فهم المشكل و طريقة اشتغاله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159A7C-C556-431F-B5F5-0885DBE9C001}" type="slidenum">
              <a:rPr lang="ar-MA" smtClean="0"/>
              <a:pPr/>
              <a:t>21</a:t>
            </a:fld>
            <a:endParaRPr lang="ar-MA"/>
          </a:p>
        </p:txBody>
      </p:sp>
    </p:spTree>
    <p:extLst>
      <p:ext uri="{BB962C8B-B14F-4D97-AF65-F5344CB8AC3E}">
        <p14:creationId xmlns:p14="http://schemas.microsoft.com/office/powerpoint/2010/main" val="1667175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45E626-2417-475A-9F15-8E6704322695}" type="slidenum">
              <a: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39211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le rect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/>
              <a:t>Cliquez pour modifier le style des sous-titres du masque</a:t>
            </a:r>
            <a:endParaRPr kumimoji="0" lang="en-US"/>
          </a:p>
        </p:txBody>
      </p:sp>
      <p:grpSp>
        <p:nvGrpSpPr>
          <p:cNvPr id="2" name="Grou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e lib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orme lib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orme lib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necteur droit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0E19FE7-9449-42AF-9E3C-07F21367EE07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0F47F4A-326A-4445-A29F-59682902C53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19FE7-9449-42AF-9E3C-07F21367EE07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7F4A-326A-4445-A29F-59682902C53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19FE7-9449-42AF-9E3C-07F21367EE07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7F4A-326A-4445-A29F-59682902C53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ar-MA"/>
              <a:t>أهمية تكنولوجيا الإعلام والاتصال في التأطير عن بعد</a:t>
            </a:r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C3676-BDCA-4711-8D04-6CC5F0C6B9D8}" type="slidenum">
              <a:rPr lang="ar-SA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D4B473-9996-41EC-B394-C5D098200A19}" type="datetime1">
              <a:rPr lang="fr-FR"/>
              <a:pPr>
                <a:defRPr/>
              </a:pPr>
              <a:t>25/12/2017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984FB-F2AB-417C-AAA8-DA689DC7ED9D}" type="datetime1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5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D8DB022F-2FB4-4E82-9D1D-F902570719A7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024235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90FC9-528E-4B4C-B55C-4C387199A167}" type="datetime1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DF4D9-21FB-4AB9-ABAC-99BEF42C583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2166493"/>
      </p:ext>
    </p:extLst>
  </p:cSld>
  <p:clrMapOvr>
    <a:masterClrMapping/>
  </p:clrMapOvr>
  <p:transition>
    <p:zoom dir="in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25EA8-F943-4B05-892D-D5AABD07111D}" type="datetime1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5BB4A3A3-6457-4710-A41C-470F6B91A5D8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8357203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51CD3-5F5F-405E-A473-2DF0696B5F14}" type="datetime1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6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B1144-97E5-47B8-8D8F-68EEBF4DAC2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702905631"/>
      </p:ext>
    </p:extLst>
  </p:cSld>
  <p:clrMapOvr>
    <a:masterClrMapping/>
  </p:clrMapOvr>
  <p:transition>
    <p:zoom dir="in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80E4E-1653-49BD-BF2E-6225884A23AD}" type="datetime1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8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86EB1-8877-41AF-AE3C-6E1C6AB29B6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902572551"/>
      </p:ext>
    </p:extLst>
  </p:cSld>
  <p:clrMapOvr>
    <a:masterClrMapping/>
  </p:clrMapOvr>
  <p:transition>
    <p:zoom dir="in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5B8A8-4BAA-43A9-8FE2-990F463F23CB}" type="datetime1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4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C49B9-78DB-430F-B995-42EBA121E0C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310150668"/>
      </p:ext>
    </p:extLst>
  </p:cSld>
  <p:clrMapOvr>
    <a:masterClrMapping/>
  </p:clrMapOvr>
  <p:transition>
    <p:zoom dir="in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C6455-EC93-404D-BB2E-2F5165AB502F}" type="datetime1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3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5ED90-D213-4C7C-9850-647AEE8E73F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833421137"/>
      </p:ext>
    </p:extLst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19FE7-9449-42AF-9E3C-07F21367EE07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7F4A-326A-4445-A29F-59682902C53C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627B9-8621-4C11-823E-DFDDA16B3496}" type="datetime1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6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ABC16-4592-48C9-B71E-9D8D5A47579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253821321"/>
      </p:ext>
    </p:extLst>
  </p:cSld>
  <p:clrMapOvr>
    <a:masterClrMapping/>
  </p:clrMapOvr>
  <p:transition>
    <p:zoom dir="in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gner et arrondir un rectangle à un seul coin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Triangle rect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Forme libre 15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8" name="Forme libre 16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fr-FR" noProof="0"/>
              <a:t>Cliquez sur l'icône pour ajouter une image</a:t>
            </a:r>
            <a:endParaRPr lang="en-US" noProof="0" dirty="0"/>
          </a:p>
        </p:txBody>
      </p:sp>
      <p:sp>
        <p:nvSpPr>
          <p:cNvPr id="9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4EF1B-8E58-42FD-A0FB-A1EE7D02AF56}" type="datetime1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10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E2ACE7B-DF38-4945-B4DC-BDECCF9E852C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18117362"/>
      </p:ext>
    </p:extLst>
  </p:cSld>
  <p:clrMapOvr>
    <a:masterClrMapping/>
  </p:clrMapOvr>
  <p:transition>
    <p:zoom dir="in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48636-72B2-43C6-B09D-03D0317D0A83}" type="datetime1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4939C-66E0-4D8C-AFFF-BFC85F82ED4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717983044"/>
      </p:ext>
    </p:extLst>
  </p:cSld>
  <p:clrMapOvr>
    <a:masterClrMapping/>
  </p:clrMapOvr>
  <p:transition>
    <p:zoom dir="in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90E51-7A9D-4B4F-BCB3-966AED2D2E83}" type="datetime1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77323-269C-422B-B3F9-6341A067C21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491421399"/>
      </p:ext>
    </p:extLst>
  </p:cSld>
  <p:clrMapOvr>
    <a:masterClrMapping/>
  </p:clrMapOvr>
  <p:transition>
    <p:zoom dir="in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M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935163"/>
            <a:ext cx="4038600" cy="4389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M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35163"/>
            <a:ext cx="4038600" cy="4389437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MA"/>
          </a:p>
        </p:txBody>
      </p:sp>
      <p:sp>
        <p:nvSpPr>
          <p:cNvPr id="5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3533-035B-45D0-8309-37B50A4E87EF}" type="datetime1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6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D03D0-622F-49F1-9A38-359DD6F2EF5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587485399"/>
      </p:ext>
    </p:extLst>
  </p:cSld>
  <p:clrMapOvr>
    <a:masterClrMapping/>
  </p:clrMapOvr>
  <p:transition>
    <p:zoom dir="in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D895-6316-43D3-9635-0D4DD94271A1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9386-7925-431C-ADBE-0D3C8DF5E0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21914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D895-6316-43D3-9635-0D4DD94271A1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9386-7925-431C-ADBE-0D3C8DF5E0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86008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D895-6316-43D3-9635-0D4DD94271A1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9386-7925-431C-ADBE-0D3C8DF5E0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6674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D895-6316-43D3-9635-0D4DD94271A1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9386-7925-431C-ADBE-0D3C8DF5E0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61682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D895-6316-43D3-9635-0D4DD94271A1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9386-7925-431C-ADBE-0D3C8DF5E0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2273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19FE7-9449-42AF-9E3C-07F21367EE07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7F4A-326A-4445-A29F-59682902C53C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D895-6316-43D3-9635-0D4DD94271A1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9386-7925-431C-ADBE-0D3C8DF5E0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81855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D895-6316-43D3-9635-0D4DD94271A1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9386-7925-431C-ADBE-0D3C8DF5E0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22521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D895-6316-43D3-9635-0D4DD94271A1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9386-7925-431C-ADBE-0D3C8DF5E0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24691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D895-6316-43D3-9635-0D4DD94271A1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9386-7925-431C-ADBE-0D3C8DF5E0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31047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D895-6316-43D3-9635-0D4DD94271A1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9386-7925-431C-ADBE-0D3C8DF5E0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3390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D895-6316-43D3-9635-0D4DD94271A1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9386-7925-431C-ADBE-0D3C8DF5E0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93402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26E19-37E8-465B-8152-70E8D752A74F}" type="datetimeFigureOut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5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4724E34F-ECED-464C-809F-E51E1C28020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4884108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1EA1D-FA09-4753-B159-58D8DC62B469}" type="datetimeFigureOut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7300-70E3-41FD-9362-86FEA0536B4C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7223501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C7348-439A-4F93-8818-20198DE6348A}" type="datetimeFigureOut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3B46E422-FACF-44D2-9CE8-E72BA1B6277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4019373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26233-647C-4791-BA4D-159AF7B4061B}" type="datetimeFigureOut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6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10D5C-881C-4B7D-B4A6-B144663DE40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88291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19FE7-9449-42AF-9E3C-07F21367EE07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7F4A-326A-4445-A29F-59682902C53C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542A1-63A7-4248-94AA-1F6609D74BAD}" type="datetimeFigureOut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8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5D3D8-5ED5-482D-874B-0D696DEDDA31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8660863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F250E-FA37-4814-B900-8D389BF1729D}" type="datetimeFigureOut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4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3BA80-42F8-452E-8845-F279C029892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17460242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3DEF4-3668-4932-9E31-AA7B4253E8A9}" type="datetimeFigureOut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3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1D32A-90F5-42FE-82F2-B7377E8DF44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4854764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68121-A22A-42CB-8131-4FFE902ACCF0}" type="datetimeFigureOut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6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C4E1C-EBEA-47FB-9820-E53E3B514C2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3325483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gner et arrondir un rectangle à un seul coin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riangle rect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orme libre 15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orme libre 16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fr-FR" noProof="0"/>
              <a:t>Cliquez sur l'icône pour ajouter une image</a:t>
            </a:r>
            <a:endParaRPr lang="en-US" noProof="0" dirty="0"/>
          </a:p>
        </p:txBody>
      </p:sp>
      <p:sp>
        <p:nvSpPr>
          <p:cNvPr id="9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1FD3E-41AB-4D04-A553-1EF7040800D5}" type="datetimeFigureOut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10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A661F11-412F-4A88-ACCF-8C5D4FDEE97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4366970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D5734-88DE-443C-8D52-2847C2C737A6}" type="datetimeFigureOut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29FD3-ACCA-457B-B009-0EE82EA403D2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743437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8FBF4-5B6B-42FF-80CB-734CB90CE75B}" type="datetimeFigureOut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4EDCD-6149-4C67-A441-D26E6D31E5C6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183661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19FE7-9449-42AF-9E3C-07F21367EE07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7F4A-326A-4445-A29F-59682902C53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19FE7-9449-42AF-9E3C-07F21367EE07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7F4A-326A-4445-A29F-59682902C53C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19FE7-9449-42AF-9E3C-07F21367EE07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7F4A-326A-4445-A29F-59682902C53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/>
              <a:t>Cliquez pour modifier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B0E19FE7-9449-42AF-9E3C-07F21367EE07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47F4A-326A-4445-A29F-59682902C53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/>
              <a:t>Cliquez pour modifier les styles du texte du masque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/>
              <a:t>Cliquez sur l'icône pour ajouter une image</a:t>
            </a:r>
            <a:endParaRPr kumimoji="0" lang="en-US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0E19FE7-9449-42AF-9E3C-07F21367EE07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0F47F4A-326A-4445-A29F-59682902C53C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Triangle rect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Connecteur droit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e libre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Triangle rect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Connecteur droit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fr-FR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/>
              <a:t>Cliquez pour modifier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0E19FE7-9449-42AF-9E3C-07F21367EE07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0F47F4A-326A-4445-A29F-59682902C53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732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</a:t>
            </a:r>
            <a:endParaRPr lang="en-US" altLang="fr-FR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37A728A6-F4F0-48AA-9AF3-1A8A0349B83A}" type="datetime1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fld id="{AED17802-F01D-44DE-9558-69C3C0C1F447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  <p:grpSp>
        <p:nvGrpSpPr>
          <p:cNvPr id="2057" name="Groupe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6761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4D895-6316-43D3-9635-0D4DD94271A1}" type="datetimeFigureOut">
              <a:rPr lang="fr-FR" smtClean="0"/>
              <a:pPr/>
              <a:t>25/12/2017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E9386-7925-431C-ADBE-0D3C8DF5E0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2703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Espace réservé du titre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</a:t>
            </a:r>
            <a:endParaRPr lang="en-US" altLang="fr-FR"/>
          </a:p>
        </p:txBody>
      </p:sp>
      <p:sp>
        <p:nvSpPr>
          <p:cNvPr id="1029" name="Espace réservé du texte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765C7AC-2DDD-4678-A05C-75A58EA4B281}" type="datetimeFigureOut">
              <a:rPr lang="fr-FR"/>
              <a:pPr>
                <a:defRPr/>
              </a:pPr>
              <a:t>25/12/2017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045C75"/>
                </a:solidFill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5E636451-76D5-4EE9-B130-1D449152AC9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  <p:grpSp>
        <p:nvGrpSpPr>
          <p:cNvPr id="1033" name="Groupe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7547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rabat%2014-12-2011_SVT/rabat%2014-12-2011_SVT/&#1575;&#1604;&#1578;&#1606;&#1601;&#1587;%20&#1575;&#1604;&#1605;&#1587;&#1578;&#1608;&#1609;%20&#1575;&#1604;&#1571;&#1608;&#1604;/Doc%203%20Resp.pdf" TargetMode="External"/><Relationship Id="rId2" Type="http://schemas.openxmlformats.org/officeDocument/2006/relationships/hyperlink" Target="rabat%2014-12-2011_SVT/rabat%2014-12-2011_SVT/&#1575;&#1604;&#1578;&#1606;&#1601;&#1587;%20&#1575;&#1604;&#1605;&#1587;&#1578;&#1608;&#1609;%20&#1575;&#1604;&#1571;&#1608;&#1604;/respiration.wmv" TargetMode="External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ar-SA" sz="3600" dirty="0" err="1">
                <a:solidFill>
                  <a:srgbClr val="FF3300"/>
                </a:solidFill>
                <a:latin typeface="ae_Ouhod" pitchFamily="34" charset="-78"/>
                <a:cs typeface="ae_Ouhod" pitchFamily="34" charset="-78"/>
              </a:rPr>
              <a:t>ديداكتيك</a:t>
            </a:r>
            <a:r>
              <a:rPr lang="ar-SA" sz="3600" dirty="0">
                <a:solidFill>
                  <a:srgbClr val="FF3300"/>
                </a:solidFill>
                <a:latin typeface="ae_Ouhod" pitchFamily="34" charset="-78"/>
                <a:cs typeface="ae_Ouhod" pitchFamily="34" charset="-78"/>
              </a:rPr>
              <a:t> العلوم ونهج </a:t>
            </a:r>
            <a:r>
              <a:rPr lang="ar-SA" sz="3600" b="1" dirty="0">
                <a:solidFill>
                  <a:srgbClr val="FF3300"/>
                </a:solidFill>
                <a:latin typeface="ae_Ouhod" pitchFamily="34" charset="-78"/>
                <a:cs typeface="ae_Ouhod" pitchFamily="34" charset="-78"/>
              </a:rPr>
              <a:t>التقصي</a:t>
            </a:r>
            <a:endParaRPr lang="en-US" sz="3600" b="1" dirty="0">
              <a:solidFill>
                <a:srgbClr val="FF3300"/>
              </a:solidFill>
              <a:latin typeface="ae_Ouhod" pitchFamily="34" charset="-78"/>
              <a:cs typeface="ae_Ouhod" pitchFamily="34" charset="-78"/>
            </a:endParaRPr>
          </a:p>
        </p:txBody>
      </p:sp>
      <p:sp>
        <p:nvSpPr>
          <p:cNvPr id="2" name="Sous-titre 1"/>
          <p:cNvSpPr>
            <a:spLocks noGrp="1"/>
          </p:cNvSpPr>
          <p:nvPr>
            <p:ph type="subTitle" idx="1"/>
          </p:nvPr>
        </p:nvSpPr>
        <p:spPr>
          <a:xfrm>
            <a:off x="634433" y="4293096"/>
            <a:ext cx="7772400" cy="1199704"/>
          </a:xfrm>
        </p:spPr>
        <p:txBody>
          <a:bodyPr/>
          <a:lstStyle/>
          <a:p>
            <a:pPr algn="ctr"/>
            <a:r>
              <a:rPr lang="ar-SA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عبدالرحمان خال</a:t>
            </a:r>
            <a:endParaRPr lang="fr-FR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7" name="Rectangle à coins arrondis 5"/>
          <p:cNvSpPr>
            <a:spLocks noChangeArrowheads="1"/>
          </p:cNvSpPr>
          <p:nvPr/>
        </p:nvSpPr>
        <p:spPr bwMode="auto">
          <a:xfrm>
            <a:off x="642938" y="500063"/>
            <a:ext cx="1357312" cy="857250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3078" name="Rectangle à coins arrondis 7"/>
          <p:cNvSpPr>
            <a:spLocks noChangeArrowheads="1"/>
          </p:cNvSpPr>
          <p:nvPr/>
        </p:nvSpPr>
        <p:spPr bwMode="auto">
          <a:xfrm>
            <a:off x="714375" y="1214438"/>
            <a:ext cx="3000375" cy="1357312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الانبوب الهضمي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49275"/>
            <a:ext cx="8135937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4396555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/>
          </p:nvPr>
        </p:nvSpPr>
        <p:spPr>
          <a:xfrm>
            <a:off x="323528" y="14779"/>
            <a:ext cx="8229600" cy="1143000"/>
          </a:xfrm>
        </p:spPr>
        <p:txBody>
          <a:bodyPr/>
          <a:lstStyle/>
          <a:p>
            <a:pPr algn="r" rtl="1"/>
            <a:r>
              <a:rPr lang="fr-MA" altLang="fr-FR" dirty="0"/>
              <a:t> </a:t>
            </a:r>
            <a:r>
              <a:rPr lang="ar-SA" altLang="fr-FR" sz="3200" b="1" i="1" u="sng" dirty="0">
                <a:solidFill>
                  <a:srgbClr val="A50021"/>
                </a:solidFill>
              </a:rPr>
              <a:t>4-2 المعرفة المدر</a:t>
            </a:r>
            <a:r>
              <a:rPr lang="ar-MA" altLang="fr-FR" sz="3200" b="1" i="1" u="sng" dirty="0">
                <a:solidFill>
                  <a:srgbClr val="A50021"/>
                </a:solidFill>
              </a:rPr>
              <a:t> سية</a:t>
            </a:r>
            <a:endParaRPr lang="fr-FR" altLang="fr-FR" dirty="0">
              <a:solidFill>
                <a:srgbClr val="A50021"/>
              </a:solidFill>
            </a:endParaRPr>
          </a:p>
        </p:txBody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>
          <a:xfrm>
            <a:off x="457200" y="1157779"/>
            <a:ext cx="8229600" cy="4719493"/>
          </a:xfrm>
        </p:spPr>
        <p:txBody>
          <a:bodyPr/>
          <a:lstStyle/>
          <a:p>
            <a:pPr algn="ctr" rtl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ar-MA" altLang="fr-FR" sz="2000" b="1" dirty="0">
                <a:ea typeface="Majalla UI"/>
              </a:rPr>
              <a:t> </a:t>
            </a:r>
            <a:r>
              <a:rPr lang="ar-MA" altLang="fr-FR" sz="2800" b="1" dirty="0">
                <a:ea typeface="Majalla UI"/>
              </a:rPr>
              <a:t>* </a:t>
            </a:r>
            <a:r>
              <a:rPr lang="ar-SA" altLang="fr-FR" sz="4400" b="1" dirty="0">
                <a:solidFill>
                  <a:srgbClr val="FF0000"/>
                </a:solidFill>
                <a:ea typeface="Majalla UI"/>
              </a:rPr>
              <a:t>لكن</a:t>
            </a:r>
          </a:p>
          <a:p>
            <a:pPr algn="ctr" rtl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ar-SA" altLang="fr-FR" sz="2800" b="1" dirty="0">
                <a:ea typeface="Majalla UI"/>
              </a:rPr>
              <a:t> </a:t>
            </a:r>
            <a:r>
              <a:rPr lang="ar-SA" altLang="fr-FR" sz="2800" b="1" dirty="0">
                <a:solidFill>
                  <a:srgbClr val="0000FF"/>
                </a:solidFill>
                <a:ea typeface="Majalla UI"/>
              </a:rPr>
              <a:t>هل تقدم عملية الهضم لتلميذ المستوى الرابع على النحو السابق ؟ </a:t>
            </a:r>
          </a:p>
          <a:p>
            <a:pPr algn="r" rtl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ar-MA" altLang="fr-FR" sz="2800" b="1" dirty="0">
                <a:ea typeface="Majalla UI"/>
              </a:rPr>
              <a:t> *</a:t>
            </a:r>
            <a:r>
              <a:rPr lang="ar-SA" altLang="fr-FR" sz="3200" b="1" i="1" dirty="0">
                <a:solidFill>
                  <a:srgbClr val="FF0000"/>
                </a:solidFill>
                <a:ea typeface="Majalla UI"/>
              </a:rPr>
              <a:t>الجواب . طبعا  لا لأن مستواه الإدراكي لا يقوى على ذلك .</a:t>
            </a:r>
          </a:p>
          <a:p>
            <a:pPr algn="r" rtl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ar-SA" altLang="fr-FR" sz="2800" b="1" dirty="0">
                <a:ea typeface="Majalla UI"/>
              </a:rPr>
              <a:t>إذن يجب ملائمة المعارف لمستوى إدراك التلميذ وبالتالي ينبغي الانتقال من المعرفة العلمية الشاسعة والمجردة إلى المعرفة المدرسية البسيطة والمحسوسة.</a:t>
            </a:r>
            <a:r>
              <a:rPr lang="ar-MA" altLang="fr-FR" sz="2800" b="1" dirty="0">
                <a:ea typeface="Majalla UI"/>
              </a:rPr>
              <a:t> </a:t>
            </a:r>
            <a:r>
              <a:rPr lang="ar-SA" altLang="fr-FR" sz="2800" b="1" dirty="0">
                <a:ea typeface="Majalla UI"/>
              </a:rPr>
              <a:t>وهكذا فعملية الهضم عند تلميذ المستوى الرابع حسب الكتاب المدرسي تتجلى في  :</a:t>
            </a:r>
          </a:p>
          <a:p>
            <a:pPr algn="r" rtl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ar-MA" altLang="fr-FR" sz="2800" b="1" dirty="0">
                <a:ea typeface="Majalla UI"/>
              </a:rPr>
              <a:t> </a:t>
            </a:r>
            <a:r>
              <a:rPr lang="ar-MA" altLang="fr-FR" sz="2800" b="1" dirty="0">
                <a:solidFill>
                  <a:srgbClr val="45F7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ajalla UI"/>
              </a:rPr>
              <a:t>ا- </a:t>
            </a:r>
            <a:r>
              <a:rPr lang="ar-SA" altLang="fr-FR" sz="2800" b="1" dirty="0">
                <a:solidFill>
                  <a:srgbClr val="45F7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ajalla UI"/>
              </a:rPr>
              <a:t>معرفة </a:t>
            </a:r>
            <a:r>
              <a:rPr lang="ar-SA" altLang="fr-FR" sz="2800" b="1" dirty="0">
                <a:ea typeface="Majalla UI"/>
              </a:rPr>
              <a:t>الأعضاء الهضمية التي يمر منها الطعام عند الإنسان بالترتيب.</a:t>
            </a:r>
          </a:p>
          <a:p>
            <a:pPr algn="r" rtl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ar-MA" altLang="fr-FR" sz="2800" b="1" dirty="0">
                <a:solidFill>
                  <a:srgbClr val="45F7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ajalla UI"/>
              </a:rPr>
              <a:t>  ب- </a:t>
            </a:r>
            <a:r>
              <a:rPr lang="ar-SA" altLang="fr-FR" sz="2800" b="1" dirty="0">
                <a:solidFill>
                  <a:srgbClr val="45F7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ajalla UI"/>
              </a:rPr>
              <a:t>معرفة </a:t>
            </a:r>
            <a:r>
              <a:rPr lang="ar-SA" altLang="fr-FR" sz="2800" b="1" dirty="0">
                <a:ea typeface="Majalla UI"/>
              </a:rPr>
              <a:t>أن هذه الأعضاء الهضمية مجتمعة هي التي تكون لنا ما نسميه بـ " الأنبوب الهضمي " .</a:t>
            </a:r>
          </a:p>
          <a:p>
            <a:pPr algn="r" rtl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ar-MA" altLang="fr-FR" sz="2800" b="1" dirty="0">
                <a:ea typeface="Majalla UI"/>
              </a:rPr>
              <a:t> </a:t>
            </a:r>
            <a:r>
              <a:rPr lang="ar-SA" altLang="fr-FR" sz="2800" b="1" dirty="0">
                <a:ea typeface="Majalla UI"/>
              </a:rPr>
              <a:t>  </a:t>
            </a:r>
            <a:r>
              <a:rPr lang="ar-MA" altLang="fr-FR" sz="2800" b="1" dirty="0">
                <a:solidFill>
                  <a:srgbClr val="45F7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ajalla UI"/>
              </a:rPr>
              <a:t>ج-</a:t>
            </a:r>
            <a:r>
              <a:rPr lang="ar-SA" altLang="fr-FR" sz="2800" b="1" dirty="0">
                <a:solidFill>
                  <a:srgbClr val="45F7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ajalla UI"/>
              </a:rPr>
              <a:t> معرفة </a:t>
            </a:r>
            <a:r>
              <a:rPr lang="ar-SA" altLang="fr-FR" sz="2800" b="1" dirty="0">
                <a:ea typeface="Majalla UI"/>
              </a:rPr>
              <a:t>حالة الطعام بعد كل عضو من أعضاء الأنبوب الهضمي</a:t>
            </a:r>
            <a:r>
              <a:rPr lang="ar-SA" altLang="fr-FR" sz="2800" b="1" dirty="0"/>
              <a:t>.</a:t>
            </a:r>
            <a:endParaRPr lang="fr-FR" alt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3774112512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4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4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8208912" cy="54726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458452" y="157863"/>
            <a:ext cx="391164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altLang="fr-FR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ب-</a:t>
            </a:r>
            <a:r>
              <a:rPr kumimoji="0" lang="fr-FR" altLang="fr-FR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ar-MA" altLang="fr-FR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فقرات </a:t>
            </a:r>
            <a:r>
              <a:rPr kumimoji="0" lang="fr-FR" altLang="fr-FR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ar-MA" altLang="fr-FR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البرنامج السنوي</a:t>
            </a:r>
            <a:endParaRPr kumimoji="0" lang="en-US" altLang="fr-FR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631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32929" y="188640"/>
            <a:ext cx="8229600" cy="1008112"/>
          </a:xfrm>
        </p:spPr>
        <p:txBody>
          <a:bodyPr/>
          <a:lstStyle/>
          <a:p>
            <a:pPr algn="ctr"/>
            <a:r>
              <a:rPr lang="ar-MA" b="1" dirty="0"/>
              <a:t>تحليل برنامج النشاط العلمي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196752"/>
            <a:ext cx="8507288" cy="5544615"/>
          </a:xfrm>
        </p:spPr>
        <p:txBody>
          <a:bodyPr/>
          <a:lstStyle/>
          <a:p>
            <a:pPr algn="r" rtl="1"/>
            <a:r>
              <a:rPr lang="ar-MA" dirty="0"/>
              <a:t>تتناول المواضيع التي تم إدراجها في برنامج النشاط العلمي بالمدرسة الابتدائية مفاهيم اعتمدت بشكل تدريجي:</a:t>
            </a:r>
          </a:p>
          <a:p>
            <a:pPr algn="r" rtl="1"/>
            <a:r>
              <a:rPr lang="ar-MA" dirty="0"/>
              <a:t> </a:t>
            </a:r>
            <a:r>
              <a:rPr lang="ar-SA" b="1" dirty="0"/>
              <a:t>ما القصد من إدراج </a:t>
            </a:r>
            <a:r>
              <a:rPr lang="ar-MA" b="1" dirty="0"/>
              <a:t>مفهوم الكائن الحي</a:t>
            </a:r>
            <a:r>
              <a:rPr lang="ar-MA" dirty="0"/>
              <a:t>:</a:t>
            </a:r>
            <a:r>
              <a:rPr lang="ar-SA" dirty="0"/>
              <a:t>؟</a:t>
            </a:r>
          </a:p>
          <a:p>
            <a:pPr marL="0" indent="0" algn="r" rtl="1">
              <a:buNone/>
            </a:pPr>
            <a:r>
              <a:rPr lang="ar-MA" dirty="0"/>
              <a:t>لتقريب مفهوم الحياة ، اعتمدت أنشطة تتعرض </a:t>
            </a:r>
            <a:r>
              <a:rPr lang="ar-MA" b="1" dirty="0">
                <a:solidFill>
                  <a:srgbClr val="C00000"/>
                </a:solidFill>
              </a:rPr>
              <a:t>للوظائف الحياتية الكبرى </a:t>
            </a:r>
            <a:r>
              <a:rPr lang="ar-MA" dirty="0"/>
              <a:t>( </a:t>
            </a:r>
            <a:r>
              <a:rPr lang="ar-MA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التغذية ، التنفس ، التوالد ، الربط </a:t>
            </a:r>
            <a:r>
              <a:rPr lang="ar-MA" dirty="0"/>
              <a:t>.... ) ، و تتخلل هذه المواضيع أنشطة الفرز و الترتيب و فق معايير مبسطة كترتيب الكائنات الحية حسب نظام التغذية ( لاحم ، عاشب ) أو حسب نمط التنقل ( مشي ، قفز ، سباحة ، طيران ، زحف ، جري ) أو بناء على نمط التوالد ( بيوض ، ولود ) .</a:t>
            </a:r>
          </a:p>
          <a:p>
            <a:pPr algn="r" rtl="1"/>
            <a:r>
              <a:rPr lang="ar-MA" dirty="0"/>
              <a:t>  </a:t>
            </a:r>
            <a:r>
              <a:rPr lang="ar-SA" b="1" dirty="0"/>
              <a:t>ما القصد من إدراج </a:t>
            </a:r>
            <a:r>
              <a:rPr lang="ar-MA" b="1" dirty="0"/>
              <a:t>مفهوم الزمان</a:t>
            </a:r>
            <a:r>
              <a:rPr lang="ar-SA" dirty="0"/>
              <a:t>؟</a:t>
            </a:r>
          </a:p>
          <a:p>
            <a:pPr marL="0" indent="0" algn="r" rtl="1">
              <a:buNone/>
            </a:pPr>
            <a:r>
              <a:rPr lang="ar-MA" dirty="0"/>
              <a:t> للمساهمة في بناء مفهوم الزمان أدرجت مواضيع تتعرض </a:t>
            </a:r>
            <a:r>
              <a:rPr lang="ar-MA" b="1" dirty="0">
                <a:solidFill>
                  <a:srgbClr val="C00000"/>
                </a:solidFill>
              </a:rPr>
              <a:t>لمفهوم الدورة </a:t>
            </a:r>
            <a:r>
              <a:rPr lang="ar-MA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الد</a:t>
            </a:r>
            <a:r>
              <a:rPr lang="ar-SA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MA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رة</a:t>
            </a:r>
            <a:r>
              <a:rPr lang="ar-MA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الفصلية ، دورة توالد بعض أنولع الحيوانات ، دورة النباتات ...) </a:t>
            </a:r>
            <a:r>
              <a:rPr lang="ar-MA" dirty="0"/>
              <a:t>و </a:t>
            </a:r>
            <a:r>
              <a:rPr lang="ar-MA" b="1" dirty="0">
                <a:solidFill>
                  <a:srgbClr val="C00000"/>
                </a:solidFill>
              </a:rPr>
              <a:t>مفهوم التزامن </a:t>
            </a:r>
            <a:r>
              <a:rPr lang="ar-MA" dirty="0"/>
              <a:t>( الحركات الصدرية ( شهيق ، زفير ) و أخرى </a:t>
            </a:r>
            <a:r>
              <a:rPr lang="ar-MA" b="1" dirty="0">
                <a:solidFill>
                  <a:srgbClr val="C00000"/>
                </a:solidFill>
              </a:rPr>
              <a:t>لمفهوم الفترة الزمنية و </a:t>
            </a:r>
            <a:r>
              <a:rPr lang="ar-MA" b="1" dirty="0" err="1">
                <a:solidFill>
                  <a:srgbClr val="C00000"/>
                </a:solidFill>
              </a:rPr>
              <a:t>التازامن</a:t>
            </a:r>
            <a:r>
              <a:rPr lang="ar-MA" b="1" dirty="0">
                <a:solidFill>
                  <a:srgbClr val="C00000"/>
                </a:solidFill>
              </a:rPr>
              <a:t> و التعاقب المنتظم و الغير المنتظم</a:t>
            </a:r>
            <a:endParaRPr lang="fr-F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60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 algn="r" rtl="1">
              <a:buNone/>
            </a:pPr>
            <a:r>
              <a:rPr lang="ar-MA" dirty="0"/>
              <a:t>. </a:t>
            </a:r>
            <a:r>
              <a:rPr lang="ar-MA" sz="3200" b="1" dirty="0"/>
              <a:t> </a:t>
            </a:r>
            <a:r>
              <a:rPr lang="ar-MA" sz="3200" dirty="0"/>
              <a:t> </a:t>
            </a:r>
            <a:r>
              <a:rPr lang="ar-SA" sz="3200" b="1" dirty="0"/>
              <a:t>ما القصد من إدراج </a:t>
            </a:r>
            <a:r>
              <a:rPr lang="ar-MA" sz="3200" b="1" dirty="0"/>
              <a:t>مفهوم المكان:</a:t>
            </a:r>
            <a:r>
              <a:rPr lang="ar-MA" sz="3200" dirty="0"/>
              <a:t> </a:t>
            </a:r>
            <a:endParaRPr lang="ar-SA" sz="3200" dirty="0"/>
          </a:p>
          <a:p>
            <a:pPr marL="0" indent="0" algn="r" rtl="1">
              <a:buNone/>
            </a:pPr>
            <a:r>
              <a:rPr lang="ar-MA" sz="3200" dirty="0"/>
              <a:t>أدرجت مواضيع تسعى إلى تركيب هذا المفهوم كالعلاقات الفضائية ، الأوساط الخاصة بالتنقل عند الحيوانات ، وكذا المتعلقة بالتوجه في الفضاء الحي .</a:t>
            </a:r>
          </a:p>
          <a:p>
            <a:pPr algn="r" rtl="1"/>
            <a:r>
              <a:rPr lang="ar-MA" sz="3200" dirty="0"/>
              <a:t> </a:t>
            </a:r>
            <a:r>
              <a:rPr lang="ar-SA" sz="3200" b="1" dirty="0"/>
              <a:t>ما القصد من إدراج </a:t>
            </a:r>
            <a:r>
              <a:rPr lang="ar-MA" sz="3200" dirty="0"/>
              <a:t> </a:t>
            </a:r>
            <a:r>
              <a:rPr lang="ar-MA" sz="3200" b="1" dirty="0"/>
              <a:t>مفهوم المادة</a:t>
            </a:r>
            <a:r>
              <a:rPr lang="ar-MA" sz="3200" dirty="0"/>
              <a:t>:</a:t>
            </a:r>
            <a:endParaRPr lang="ar-SA" sz="3200" dirty="0"/>
          </a:p>
          <a:p>
            <a:pPr marL="0" indent="0" algn="r" rtl="1">
              <a:buNone/>
            </a:pPr>
            <a:r>
              <a:rPr lang="ar-MA" sz="3200" dirty="0"/>
              <a:t> أدرجت أنشطة تعنى بالتمييز بين الجسم و المادة أو المواد المكونة له. وتصنيف بعض المواد المألوفة إلى صلبة أو سائلة و غازية . و التعرض لخاصيات بعض الأجسام ، و التعرف على مادة ما من خلال مميزاتها و خاصياتها الثابتة .</a:t>
            </a:r>
          </a:p>
          <a:p>
            <a:pPr algn="r" rtl="1"/>
            <a:r>
              <a:rPr lang="ar-MA" sz="3200" dirty="0"/>
              <a:t>  </a:t>
            </a:r>
            <a:r>
              <a:rPr lang="ar-SA" sz="3200" b="1" dirty="0"/>
              <a:t>ما القصد من إدراج </a:t>
            </a:r>
            <a:r>
              <a:rPr lang="ar-MA" sz="3200" b="1" dirty="0"/>
              <a:t>مفهوم السببية:</a:t>
            </a:r>
            <a:endParaRPr lang="ar-SA" sz="3200" b="1" dirty="0"/>
          </a:p>
          <a:p>
            <a:pPr marL="0" indent="0" algn="r" rtl="1">
              <a:buNone/>
            </a:pPr>
            <a:r>
              <a:rPr lang="ar-MA" sz="3200" dirty="0"/>
              <a:t> اعتمدت دراسة ظواهر فيزيائية ( الكهرباء، المغناطيس، الضوء، ...) حيث تعرف الظاهرة من خلال تأثيراتها مع ربط السبب بالمسبب، كما يتضمن البرنامج أمثلة من العلاقات الغذائية التي ت</a:t>
            </a:r>
            <a:r>
              <a:rPr lang="ar-SA" sz="3200" dirty="0" err="1"/>
              <a:t>ؤو</a:t>
            </a:r>
            <a:r>
              <a:rPr lang="ar-MA" sz="3200" dirty="0"/>
              <a:t>ل إلى مقاربة مفهوم السلسلة الغذائية.</a:t>
            </a:r>
          </a:p>
          <a:p>
            <a:pPr marL="0" indent="0" algn="ctr" rtl="1">
              <a:buNone/>
            </a:pPr>
            <a:r>
              <a:rPr lang="ar-MA" sz="3200" dirty="0"/>
              <a:t>يتم ترويج مفاهيم غذائية و صحية و سكانية و بيئية أي الجانب المرتبط بالتربية المستدامة </a:t>
            </a:r>
            <a:r>
              <a:rPr lang="ar-MA" dirty="0"/>
              <a:t>.</a:t>
            </a:r>
          </a:p>
          <a:p>
            <a:pPr algn="r" rt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3644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ar-SA" sz="13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نهج التقصي</a:t>
            </a:r>
            <a:endParaRPr lang="fr-FR" sz="13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A90FC9-528E-4B4C-B55C-4C387199A167}" type="datetime1">
              <a:rPr lang="fr-FR" smtClean="0"/>
              <a:pPr>
                <a:defRPr/>
              </a:pPr>
              <a:t>25/12/2017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28593"/>
      </p:ext>
    </p:extLst>
  </p:cSld>
  <p:clrMapOvr>
    <a:masterClrMapping/>
  </p:clrMapOvr>
  <p:transition>
    <p:zoom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72400" cy="1152129"/>
          </a:xfrm>
        </p:spPr>
        <p:txBody>
          <a:bodyPr>
            <a:normAutofit fontScale="90000"/>
          </a:bodyPr>
          <a:lstStyle/>
          <a:p>
            <a:pPr rtl="1"/>
            <a:r>
              <a:rPr lang="ar-SA" dirty="0">
                <a:cs typeface="AdvertisingExtraBold" pitchFamily="2" charset="-78"/>
              </a:rPr>
              <a:t>بعض المناهج العلمية التي يمكن اعتمادها </a:t>
            </a:r>
            <a:r>
              <a:rPr lang="ar-MA" dirty="0">
                <a:cs typeface="AdvertisingExtraBold" pitchFamily="2" charset="-78"/>
              </a:rPr>
              <a:t> </a:t>
            </a:r>
            <a:r>
              <a:rPr lang="ar-SA" dirty="0">
                <a:cs typeface="AdvertisingExtraBold" pitchFamily="2" charset="-78"/>
              </a:rPr>
              <a:t>في تدريس العلوم</a:t>
            </a:r>
            <a:endParaRPr lang="fr-FR" dirty="0">
              <a:cs typeface="AdvertisingExtraBold" pitchFamily="2" charset="-78"/>
            </a:endParaRPr>
          </a:p>
        </p:txBody>
      </p:sp>
      <p:graphicFrame>
        <p:nvGraphicFramePr>
          <p:cNvPr id="5" name="Diagramme 4"/>
          <p:cNvGraphicFramePr/>
          <p:nvPr/>
        </p:nvGraphicFramePr>
        <p:xfrm>
          <a:off x="395536" y="1484784"/>
          <a:ext cx="813690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6471244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 rtl="1"/>
            <a:r>
              <a:rPr lang="ar-SA" sz="5400" dirty="0"/>
              <a:t>من قبل، هناك نهجين</a:t>
            </a:r>
          </a:p>
          <a:p>
            <a:pPr marL="914400" indent="-914400" algn="r" rtl="1">
              <a:buFont typeface="+mj-lt"/>
              <a:buAutoNum type="arabicPeriod"/>
            </a:pPr>
            <a:r>
              <a:rPr lang="ar-SA" sz="5400" dirty="0"/>
              <a:t>التجريبي</a:t>
            </a:r>
          </a:p>
          <a:p>
            <a:pPr marL="914400" indent="-914400" algn="r" rtl="1">
              <a:buFont typeface="+mj-lt"/>
              <a:buAutoNum type="arabicPeriod"/>
            </a:pPr>
            <a:r>
              <a:rPr lang="ar-SA" sz="5400" dirty="0"/>
              <a:t>حل المشكلات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18535139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857752" y="71414"/>
            <a:ext cx="3643338" cy="50006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المعرف القبلية (المرجع النظري)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28662" y="71414"/>
            <a:ext cx="1928826" cy="50006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الملاحظة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57290" y="1428736"/>
            <a:ext cx="2714644" cy="42862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صياغة فرضيات تفسيرية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29190" y="1428736"/>
            <a:ext cx="2357454" cy="42862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فرضية تفسيرية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29124" y="2357430"/>
            <a:ext cx="3429024" cy="78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اختبار الفرضية بواسطة التجريب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57752" y="3286124"/>
            <a:ext cx="2714644" cy="42862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النتائج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57752" y="3857628"/>
            <a:ext cx="2714644" cy="42862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تحليل النتائج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857752" y="4429132"/>
            <a:ext cx="2714644" cy="42862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الاستنتاج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57752" y="5143512"/>
            <a:ext cx="2714644" cy="42862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تأكيد صحة الفرضية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857752" y="5715016"/>
            <a:ext cx="2786082" cy="42862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صياغة حل المشكل/السؤال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2629319" y="617371"/>
            <a:ext cx="2786082" cy="50006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طرح مشكل/سؤال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00496" y="6286520"/>
            <a:ext cx="4143404" cy="42862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تعميم نتائج الدراسة (قانون أو نظرية)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42976" y="5072074"/>
            <a:ext cx="2714644" cy="42862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تأكيد عدم صحة الفرضية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20" name="Connecteur droit avec flèche 19"/>
          <p:cNvCxnSpPr/>
          <p:nvPr/>
        </p:nvCxnSpPr>
        <p:spPr>
          <a:xfrm rot="5400000">
            <a:off x="6107123" y="3249611"/>
            <a:ext cx="21431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 rot="5400000">
            <a:off x="6108711" y="3821115"/>
            <a:ext cx="21431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 rot="5400000">
            <a:off x="6107123" y="4390456"/>
            <a:ext cx="21431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 rot="5400000">
            <a:off x="6107123" y="5678503"/>
            <a:ext cx="21431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 rot="5400000">
            <a:off x="6107123" y="6250007"/>
            <a:ext cx="21431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/>
          <p:nvPr/>
        </p:nvCxnSpPr>
        <p:spPr>
          <a:xfrm rot="5400000">
            <a:off x="6036479" y="5036355"/>
            <a:ext cx="356396" cy="79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/>
          <p:cNvCxnSpPr/>
          <p:nvPr/>
        </p:nvCxnSpPr>
        <p:spPr>
          <a:xfrm rot="5400000">
            <a:off x="5986618" y="2128179"/>
            <a:ext cx="457707" cy="79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>
            <a:off x="2899053" y="228145"/>
            <a:ext cx="200026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35"/>
          <p:cNvCxnSpPr/>
          <p:nvPr/>
        </p:nvCxnSpPr>
        <p:spPr>
          <a:xfrm>
            <a:off x="4143372" y="1643050"/>
            <a:ext cx="78581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1142976" y="1357298"/>
            <a:ext cx="6429420" cy="8572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1285852" y="1924958"/>
            <a:ext cx="4357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ترجيح الفرضية الأقرب منطقيا إلى الصحة (</a:t>
            </a:r>
            <a:r>
              <a:rPr kumimoji="0" lang="ar-SA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مجابهة ومقارنة المعطيات)</a:t>
            </a:r>
            <a:endParaRPr kumimoji="0" lang="fr-FR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5786446" y="785794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جمع المعطيات المتوفرة وربط العلاقة بينها</a:t>
            </a:r>
            <a:endParaRPr kumimoji="0" lang="fr-FR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44" name="Connecteur droit avec flèche 43"/>
          <p:cNvCxnSpPr/>
          <p:nvPr/>
        </p:nvCxnSpPr>
        <p:spPr>
          <a:xfrm rot="5400000">
            <a:off x="3929456" y="1214025"/>
            <a:ext cx="285753" cy="79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avec flèche 46"/>
          <p:cNvCxnSpPr/>
          <p:nvPr/>
        </p:nvCxnSpPr>
        <p:spPr>
          <a:xfrm rot="10800000" flipV="1">
            <a:off x="4143372" y="1142984"/>
            <a:ext cx="1928826" cy="14287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Forme 74"/>
          <p:cNvCxnSpPr>
            <a:stCxn id="18" idx="1"/>
            <a:endCxn id="7" idx="1"/>
          </p:cNvCxnSpPr>
          <p:nvPr/>
        </p:nvCxnSpPr>
        <p:spPr>
          <a:xfrm rot="10800000" flipH="1">
            <a:off x="1142976" y="1643050"/>
            <a:ext cx="214314" cy="3643338"/>
          </a:xfrm>
          <a:prstGeom prst="bentConnector3">
            <a:avLst>
              <a:gd name="adj1" fmla="val -106666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Connecteur en angle 94"/>
          <p:cNvCxnSpPr>
            <a:endCxn id="15" idx="2"/>
          </p:cNvCxnSpPr>
          <p:nvPr/>
        </p:nvCxnSpPr>
        <p:spPr>
          <a:xfrm rot="5400000" flipH="1" flipV="1">
            <a:off x="-573378" y="2226568"/>
            <a:ext cx="4561861" cy="1843534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onnecteur droit 119"/>
          <p:cNvCxnSpPr/>
          <p:nvPr/>
        </p:nvCxnSpPr>
        <p:spPr>
          <a:xfrm>
            <a:off x="785786" y="5429264"/>
            <a:ext cx="28575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ZoneTexte 122"/>
          <p:cNvSpPr txBox="1"/>
          <p:nvPr/>
        </p:nvSpPr>
        <p:spPr>
          <a:xfrm>
            <a:off x="354899" y="1428736"/>
            <a:ext cx="430887" cy="285752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مراجعة صياغة المشكل أو السؤال (تعديل)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" name="ZoneTexte 124"/>
          <p:cNvSpPr txBox="1"/>
          <p:nvPr/>
        </p:nvSpPr>
        <p:spPr>
          <a:xfrm>
            <a:off x="857224" y="2857496"/>
            <a:ext cx="677108" cy="19288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مراجعة الفرضية أو تبني فرضية أخرى (تعديل)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29" name="Forme 128"/>
          <p:cNvCxnSpPr>
            <a:stCxn id="18" idx="0"/>
            <a:endCxn id="9" idx="1"/>
          </p:cNvCxnSpPr>
          <p:nvPr/>
        </p:nvCxnSpPr>
        <p:spPr>
          <a:xfrm rot="5400000" flipH="1" flipV="1">
            <a:off x="2303844" y="2946794"/>
            <a:ext cx="2321735" cy="1928826"/>
          </a:xfrm>
          <a:prstGeom prst="bentConnector2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ZoneTexte 129"/>
          <p:cNvSpPr txBox="1"/>
          <p:nvPr/>
        </p:nvSpPr>
        <p:spPr>
          <a:xfrm>
            <a:off x="2500298" y="3351914"/>
            <a:ext cx="677108" cy="143440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مراجعة خطة </a:t>
            </a:r>
            <a:r>
              <a:rPr kumimoji="0" lang="ar-SA" sz="16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اخت</a:t>
            </a:r>
            <a:r>
              <a:rPr kumimoji="0" lang="ar-MA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ب</a:t>
            </a:r>
            <a:r>
              <a:rPr kumimoji="0" lang="ar-SA" sz="16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ار</a:t>
            </a:r>
            <a:r>
              <a:rPr kumimoji="0" lang="ar-SA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الفرضية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32" name="Connecteur en angle 131"/>
          <p:cNvCxnSpPr>
            <a:stCxn id="16" idx="3"/>
            <a:endCxn id="8" idx="3"/>
          </p:cNvCxnSpPr>
          <p:nvPr/>
        </p:nvCxnSpPr>
        <p:spPr>
          <a:xfrm flipH="1" flipV="1">
            <a:off x="7286644" y="1643050"/>
            <a:ext cx="857256" cy="4857784"/>
          </a:xfrm>
          <a:prstGeom prst="bentConnector3">
            <a:avLst>
              <a:gd name="adj1" fmla="val -13538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ZoneTexte 134"/>
          <p:cNvSpPr txBox="1"/>
          <p:nvPr/>
        </p:nvSpPr>
        <p:spPr>
          <a:xfrm>
            <a:off x="8356051" y="3833928"/>
            <a:ext cx="785818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مجابهة الفرضية مع النتائج المحصلة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6" name="ZoneTexte 135"/>
          <p:cNvSpPr txBox="1"/>
          <p:nvPr/>
        </p:nvSpPr>
        <p:spPr>
          <a:xfrm>
            <a:off x="8286776" y="5384085"/>
            <a:ext cx="785818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استنباط فرضيات جديدة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37" name="Connecteur droit avec flèche 136"/>
          <p:cNvCxnSpPr>
            <a:endCxn id="13" idx="0"/>
          </p:cNvCxnSpPr>
          <p:nvPr/>
        </p:nvCxnSpPr>
        <p:spPr>
          <a:xfrm rot="10800000" flipV="1">
            <a:off x="6215074" y="4857760"/>
            <a:ext cx="2214578" cy="28575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necteur droit avec flèche 140"/>
          <p:cNvCxnSpPr/>
          <p:nvPr/>
        </p:nvCxnSpPr>
        <p:spPr>
          <a:xfrm rot="10800000" flipV="1">
            <a:off x="8143902" y="6000769"/>
            <a:ext cx="285751" cy="28574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necteur droit avec flèche 143"/>
          <p:cNvCxnSpPr/>
          <p:nvPr/>
        </p:nvCxnSpPr>
        <p:spPr>
          <a:xfrm rot="10800000" flipV="1">
            <a:off x="3929058" y="4929198"/>
            <a:ext cx="2214578" cy="28575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ZoneTexte 144"/>
          <p:cNvSpPr txBox="1"/>
          <p:nvPr/>
        </p:nvSpPr>
        <p:spPr>
          <a:xfrm>
            <a:off x="7786710" y="1928802"/>
            <a:ext cx="121444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صياغة الفرضية</a:t>
            </a:r>
            <a:endParaRPr kumimoji="0" lang="fr-FR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46" name="Connecteur droit avec flèche 145"/>
          <p:cNvCxnSpPr/>
          <p:nvPr/>
        </p:nvCxnSpPr>
        <p:spPr>
          <a:xfrm rot="10800000" flipV="1">
            <a:off x="6215074" y="2143116"/>
            <a:ext cx="1714512" cy="21431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Connecteur droit 148"/>
          <p:cNvCxnSpPr>
            <a:endCxn id="15" idx="0"/>
          </p:cNvCxnSpPr>
          <p:nvPr/>
        </p:nvCxnSpPr>
        <p:spPr>
          <a:xfrm rot="16200000" flipH="1">
            <a:off x="3809889" y="404900"/>
            <a:ext cx="403080" cy="218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8766830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3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2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5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8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4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9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0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8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9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40" grpId="0" animBg="1"/>
      <p:bldP spid="42" grpId="0"/>
      <p:bldP spid="43" grpId="0"/>
      <p:bldP spid="123" grpId="0"/>
      <p:bldP spid="125" grpId="0"/>
      <p:bldP spid="130" grpId="0"/>
      <p:bldP spid="135" grpId="0"/>
      <p:bldP spid="136" grpId="0"/>
      <p:bldP spid="14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399758" y="714356"/>
            <a:ext cx="2286016" cy="500066"/>
          </a:xfrm>
          <a:prstGeom prst="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هل </a:t>
            </a: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السؤال</a:t>
            </a: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واضح؟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Rectangle 5"/>
          <p:cNvSpPr/>
          <p:nvPr/>
        </p:nvSpPr>
        <p:spPr>
          <a:xfrm rot="16200000">
            <a:off x="-386455" y="3098848"/>
            <a:ext cx="2714644" cy="85725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هل ينبغي إعادة صياغة السؤال المطروح؟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5984" y="1428736"/>
            <a:ext cx="5000660" cy="428628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جمع المعلومات وتحليلها قصد صياغة الفرضية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58094" y="2143116"/>
            <a:ext cx="4643470" cy="50006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sz="2400" b="1" kern="0" dirty="0">
                <a:solidFill>
                  <a:sysClr val="windowText" lastClr="000000"/>
                </a:solidFill>
              </a:rPr>
              <a:t>هل تكفي المعلومات لصياغة الفرضية؟</a:t>
            </a:r>
            <a:endParaRPr lang="fr-FR" sz="24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57555" y="3212523"/>
            <a:ext cx="2714644" cy="428628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صياغة الفرضية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643174" y="3674708"/>
            <a:ext cx="4429156" cy="662698"/>
          </a:xfrm>
          <a:prstGeom prst="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تحديد خطة البحث</a:t>
            </a:r>
            <a:r>
              <a:rPr kumimoji="0" lang="ar-SA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r>
              <a:rPr kumimoji="0" lang="ar-MA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الملائمة لاختبار الفرضية</a:t>
            </a: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57488" y="4508948"/>
            <a:ext cx="3357586" cy="428628"/>
          </a:xfrm>
          <a:prstGeom prst="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MA" sz="2400" b="1" kern="0" dirty="0">
                <a:solidFill>
                  <a:schemeClr val="bg1"/>
                </a:solidFill>
              </a:rPr>
              <a:t>تطبيق خطة اختبار الفرضية</a:t>
            </a:r>
            <a:endParaRPr lang="fr-FR" sz="2400" b="1" kern="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59122" y="5103971"/>
            <a:ext cx="2714644" cy="428628"/>
          </a:xfrm>
          <a:prstGeom prst="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MA" sz="2400" b="1" kern="0" dirty="0">
                <a:solidFill>
                  <a:schemeClr val="bg1"/>
                </a:solidFill>
              </a:rPr>
              <a:t>تحليل النتائج</a:t>
            </a:r>
            <a:endParaRPr lang="fr-FR" sz="2400" b="1" kern="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714612" y="5633831"/>
            <a:ext cx="4572032" cy="509813"/>
          </a:xfrm>
          <a:prstGeom prst="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MA" b="1" kern="0" dirty="0">
                <a:solidFill>
                  <a:schemeClr val="bg1"/>
                </a:solidFill>
              </a:rPr>
              <a:t>هل تمكن هذه النتائج من الإجابة على السؤال المطروح</a:t>
            </a:r>
            <a:r>
              <a:rPr kumimoji="0" lang="ar-MA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؟</a:t>
            </a:r>
            <a:r>
              <a:rPr kumimoji="0" lang="ar-SA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endParaRPr kumimoji="0" lang="fr-FR" sz="1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3257980" y="71414"/>
            <a:ext cx="2786082" cy="500066"/>
          </a:xfrm>
          <a:prstGeom prst="ellipse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صياغة </a:t>
            </a:r>
            <a:r>
              <a:rPr kumimoji="0" lang="ar-MA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ال</a:t>
            </a: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سؤال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43174" y="6286520"/>
            <a:ext cx="4143404" cy="428628"/>
          </a:xfrm>
          <a:prstGeom prst="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MA" sz="2400" b="1" kern="0" dirty="0">
                <a:solidFill>
                  <a:schemeClr val="bg1"/>
                </a:solidFill>
              </a:rPr>
              <a:t>التصريح بحل المشكلة والتعميم</a:t>
            </a:r>
            <a:endParaRPr lang="fr-FR" sz="2400" b="1" kern="0" dirty="0">
              <a:solidFill>
                <a:schemeClr val="bg1"/>
              </a:solidFill>
            </a:endParaRPr>
          </a:p>
        </p:txBody>
      </p:sp>
      <p:cxnSp>
        <p:nvCxnSpPr>
          <p:cNvPr id="18" name="Connecteur droit avec flèche 17"/>
          <p:cNvCxnSpPr/>
          <p:nvPr/>
        </p:nvCxnSpPr>
        <p:spPr>
          <a:xfrm rot="5400000">
            <a:off x="4751389" y="3821115"/>
            <a:ext cx="21431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 rot="5400000">
            <a:off x="4749801" y="4390456"/>
            <a:ext cx="21431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 rot="5400000">
            <a:off x="4749801" y="5678503"/>
            <a:ext cx="21431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 rot="5400000">
            <a:off x="4679157" y="5036355"/>
            <a:ext cx="356396" cy="79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655880" y="1142984"/>
            <a:ext cx="642942" cy="50006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نعم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2214546" y="714356"/>
            <a:ext cx="642942" cy="50006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نعم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7572396" y="2928934"/>
            <a:ext cx="642942" cy="50006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نعم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572396" y="6243218"/>
            <a:ext cx="642942" cy="500066"/>
          </a:xfrm>
          <a:prstGeom prst="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MA" sz="2400" b="1" kern="0" dirty="0">
                <a:solidFill>
                  <a:schemeClr val="bg1"/>
                </a:solidFill>
              </a:rPr>
              <a:t>نعم</a:t>
            </a:r>
            <a:endParaRPr lang="fr-FR" sz="2400" b="1" kern="0" dirty="0">
              <a:solidFill>
                <a:schemeClr val="bg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7572396" y="2143116"/>
            <a:ext cx="642942" cy="50006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لا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42911" y="5679297"/>
            <a:ext cx="642942" cy="500066"/>
          </a:xfrm>
          <a:prstGeom prst="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MA" sz="2400" b="1" kern="0" dirty="0">
                <a:solidFill>
                  <a:schemeClr val="bg1"/>
                </a:solidFill>
              </a:rPr>
              <a:t>لا</a:t>
            </a:r>
            <a:endParaRPr lang="fr-FR" sz="2400" b="1" kern="0" dirty="0">
              <a:solidFill>
                <a:schemeClr val="bg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7572396" y="714356"/>
            <a:ext cx="642942" cy="500066"/>
          </a:xfrm>
          <a:prstGeom prst="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MA" sz="2400" b="1" kern="0" dirty="0">
                <a:solidFill>
                  <a:schemeClr val="bg1"/>
                </a:solidFill>
              </a:rPr>
              <a:t>لا</a:t>
            </a:r>
            <a:endParaRPr lang="fr-FR" sz="2400" b="1" kern="0" dirty="0">
              <a:solidFill>
                <a:schemeClr val="bg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1928794" y="2786058"/>
            <a:ext cx="642942" cy="50006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لا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61" name="Forme 60"/>
          <p:cNvCxnSpPr>
            <a:stCxn id="13" idx="3"/>
            <a:endCxn id="55" idx="0"/>
          </p:cNvCxnSpPr>
          <p:nvPr/>
        </p:nvCxnSpPr>
        <p:spPr>
          <a:xfrm>
            <a:off x="7286644" y="5888738"/>
            <a:ext cx="607223" cy="354480"/>
          </a:xfrm>
          <a:prstGeom prst="bentConnector2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Connecteur droit avec flèche 62"/>
          <p:cNvCxnSpPr>
            <a:stCxn id="55" idx="1"/>
            <a:endCxn id="15" idx="3"/>
          </p:cNvCxnSpPr>
          <p:nvPr/>
        </p:nvCxnSpPr>
        <p:spPr>
          <a:xfrm rot="10800000" flipV="1">
            <a:off x="6786578" y="6493250"/>
            <a:ext cx="785818" cy="758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Connecteur droit avec flèche 64"/>
          <p:cNvCxnSpPr>
            <a:endCxn id="57" idx="3"/>
          </p:cNvCxnSpPr>
          <p:nvPr/>
        </p:nvCxnSpPr>
        <p:spPr>
          <a:xfrm rot="10800000">
            <a:off x="1285853" y="5929330"/>
            <a:ext cx="1428760" cy="109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Connecteur droit avec flèche 67"/>
          <p:cNvCxnSpPr>
            <a:stCxn id="57" idx="0"/>
            <a:endCxn id="6" idx="1"/>
          </p:cNvCxnSpPr>
          <p:nvPr/>
        </p:nvCxnSpPr>
        <p:spPr>
          <a:xfrm flipV="1">
            <a:off x="964382" y="4884798"/>
            <a:ext cx="6485" cy="79449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Connecteur droit avec flèche 69"/>
          <p:cNvCxnSpPr>
            <a:stCxn id="6" idx="3"/>
            <a:endCxn id="52" idx="2"/>
          </p:cNvCxnSpPr>
          <p:nvPr/>
        </p:nvCxnSpPr>
        <p:spPr>
          <a:xfrm rot="5400000" flipH="1" flipV="1">
            <a:off x="710557" y="1903360"/>
            <a:ext cx="527104" cy="648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Forme 75"/>
          <p:cNvCxnSpPr>
            <a:stCxn id="52" idx="0"/>
            <a:endCxn id="14" idx="2"/>
          </p:cNvCxnSpPr>
          <p:nvPr/>
        </p:nvCxnSpPr>
        <p:spPr>
          <a:xfrm rot="5400000" flipH="1" flipV="1">
            <a:off x="1706897" y="-408098"/>
            <a:ext cx="821537" cy="2280629"/>
          </a:xfrm>
          <a:prstGeom prst="bentConnector2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Connecteur droit avec flèche 77"/>
          <p:cNvCxnSpPr>
            <a:stCxn id="5" idx="1"/>
            <a:endCxn id="53" idx="3"/>
          </p:cNvCxnSpPr>
          <p:nvPr/>
        </p:nvCxnSpPr>
        <p:spPr>
          <a:xfrm rot="10800000">
            <a:off x="2857488" y="964389"/>
            <a:ext cx="54227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Connecteur en angle 79"/>
          <p:cNvCxnSpPr>
            <a:stCxn id="53" idx="1"/>
            <a:endCxn id="7" idx="1"/>
          </p:cNvCxnSpPr>
          <p:nvPr/>
        </p:nvCxnSpPr>
        <p:spPr>
          <a:xfrm rot="10800000" flipH="1" flipV="1">
            <a:off x="2214546" y="964388"/>
            <a:ext cx="71438" cy="678661"/>
          </a:xfrm>
          <a:prstGeom prst="bentConnector3">
            <a:avLst>
              <a:gd name="adj1" fmla="val -319998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Connecteur droit avec flèche 81"/>
          <p:cNvCxnSpPr>
            <a:stCxn id="14" idx="4"/>
          </p:cNvCxnSpPr>
          <p:nvPr/>
        </p:nvCxnSpPr>
        <p:spPr>
          <a:xfrm rot="5400000">
            <a:off x="4561724" y="625059"/>
            <a:ext cx="142876" cy="3571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Forme 83"/>
          <p:cNvCxnSpPr>
            <a:stCxn id="58" idx="0"/>
            <a:endCxn id="14" idx="6"/>
          </p:cNvCxnSpPr>
          <p:nvPr/>
        </p:nvCxnSpPr>
        <p:spPr>
          <a:xfrm rot="16200000" flipV="1">
            <a:off x="6772511" y="-407001"/>
            <a:ext cx="392909" cy="1849805"/>
          </a:xfrm>
          <a:prstGeom prst="bentConnector2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Connecteur droit avec flèche 85"/>
          <p:cNvCxnSpPr>
            <a:stCxn id="5" idx="3"/>
            <a:endCxn id="58" idx="1"/>
          </p:cNvCxnSpPr>
          <p:nvPr/>
        </p:nvCxnSpPr>
        <p:spPr>
          <a:xfrm>
            <a:off x="5685774" y="964389"/>
            <a:ext cx="1886622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Connecteur droit avec flèche 87"/>
          <p:cNvCxnSpPr>
            <a:stCxn id="7" idx="2"/>
            <a:endCxn id="8" idx="0"/>
          </p:cNvCxnSpPr>
          <p:nvPr/>
        </p:nvCxnSpPr>
        <p:spPr>
          <a:xfrm rot="5400000">
            <a:off x="4640196" y="1996998"/>
            <a:ext cx="285752" cy="648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Forme 89"/>
          <p:cNvCxnSpPr>
            <a:stCxn id="56" idx="0"/>
            <a:endCxn id="7" idx="3"/>
          </p:cNvCxnSpPr>
          <p:nvPr/>
        </p:nvCxnSpPr>
        <p:spPr>
          <a:xfrm rot="16200000" flipV="1">
            <a:off x="7340223" y="1589471"/>
            <a:ext cx="500066" cy="607223"/>
          </a:xfrm>
          <a:prstGeom prst="bentConnector2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Connecteur droit avec flèche 91"/>
          <p:cNvCxnSpPr>
            <a:stCxn id="8" idx="3"/>
            <a:endCxn id="56" idx="1"/>
          </p:cNvCxnSpPr>
          <p:nvPr/>
        </p:nvCxnSpPr>
        <p:spPr>
          <a:xfrm>
            <a:off x="7101564" y="2393149"/>
            <a:ext cx="470832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4" name="Forme 93"/>
          <p:cNvCxnSpPr>
            <a:stCxn id="8" idx="2"/>
            <a:endCxn id="54" idx="1"/>
          </p:cNvCxnSpPr>
          <p:nvPr/>
        </p:nvCxnSpPr>
        <p:spPr>
          <a:xfrm rot="16200000" flipH="1">
            <a:off x="5908220" y="1514790"/>
            <a:ext cx="535785" cy="2792567"/>
          </a:xfrm>
          <a:prstGeom prst="bentConnector2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Forme 95"/>
          <p:cNvCxnSpPr>
            <a:stCxn id="54" idx="2"/>
            <a:endCxn id="9" idx="3"/>
          </p:cNvCxnSpPr>
          <p:nvPr/>
        </p:nvCxnSpPr>
        <p:spPr>
          <a:xfrm rot="5400000" flipH="1">
            <a:off x="6981951" y="2517085"/>
            <a:ext cx="2163" cy="1821668"/>
          </a:xfrm>
          <a:prstGeom prst="bentConnector4">
            <a:avLst>
              <a:gd name="adj1" fmla="val -10568655"/>
              <a:gd name="adj2" fmla="val 58824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Connecteur droit avec flèche 101"/>
          <p:cNvCxnSpPr/>
          <p:nvPr/>
        </p:nvCxnSpPr>
        <p:spPr>
          <a:xfrm>
            <a:off x="1357290" y="3071810"/>
            <a:ext cx="571504" cy="2233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4" name="Rectangle à coins arrondis 103"/>
          <p:cNvSpPr/>
          <p:nvPr/>
        </p:nvSpPr>
        <p:spPr>
          <a:xfrm rot="16200000">
            <a:off x="5393560" y="3107528"/>
            <a:ext cx="6858001" cy="64294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3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خطـــوات طريقة حــــل المشكــــــلات</a:t>
            </a:r>
            <a:endParaRPr kumimoji="0" lang="fr-FR" sz="32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</a:endParaRPr>
          </a:p>
        </p:txBody>
      </p:sp>
      <p:cxnSp>
        <p:nvCxnSpPr>
          <p:cNvPr id="60" name="Forme 59"/>
          <p:cNvCxnSpPr>
            <a:stCxn id="59" idx="2"/>
            <a:endCxn id="9" idx="1"/>
          </p:cNvCxnSpPr>
          <p:nvPr/>
        </p:nvCxnSpPr>
        <p:spPr>
          <a:xfrm rot="16200000" flipH="1">
            <a:off x="2733554" y="2802835"/>
            <a:ext cx="140713" cy="1107290"/>
          </a:xfrm>
          <a:prstGeom prst="bentConnector2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8833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78F2CC12-FE1E-4335-95C5-49FDB2DF1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/>
              <a:t>ماهي مكونات منهاج النشاط العلمي؟</a:t>
            </a:r>
          </a:p>
          <a:p>
            <a:pPr algn="r" rtl="1"/>
            <a:r>
              <a:rPr lang="ar-SA" dirty="0"/>
              <a:t>ماهي أهم المفاهيم التي تستهدفها مادة النشاط العلمي؟</a:t>
            </a:r>
          </a:p>
          <a:p>
            <a:pPr algn="r" rtl="1"/>
            <a:r>
              <a:rPr lang="ar-SA" dirty="0"/>
              <a:t>المدة الزمنية الاسبوعية المخصصة للمادة؟</a:t>
            </a:r>
          </a:p>
          <a:p>
            <a:pPr algn="r" rtl="1"/>
            <a:r>
              <a:rPr lang="ar-SA" dirty="0"/>
              <a:t>كم عدد الدروس السنوية؟ ماهي مدة كل درس؟</a:t>
            </a:r>
          </a:p>
          <a:p>
            <a:pPr algn="r" rtl="1"/>
            <a:r>
              <a:rPr lang="ar-SA" dirty="0"/>
              <a:t>ماهي المواضيع المبرمجة في كل سنة؟</a:t>
            </a:r>
          </a:p>
          <a:p>
            <a:pPr algn="l" rt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574770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pace réservé du contenu 2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457200" y="836712"/>
            <a:ext cx="8229600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98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138" y="260648"/>
            <a:ext cx="8645334" cy="659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124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2844" y="908720"/>
            <a:ext cx="8786874" cy="5805834"/>
          </a:xfrm>
          <a:prstGeom prst="rect">
            <a:avLst/>
          </a:prstGeom>
          <a:solidFill>
            <a:schemeClr val="bg1"/>
          </a:solidFill>
          <a:ln w="571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MA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 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571472" y="0"/>
            <a:ext cx="7929618" cy="642942"/>
          </a:xfrm>
          <a:prstGeom prst="round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تصريف نهج التقصي في الممارسة داخل الفصل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285720" y="1052736"/>
          <a:ext cx="8446590" cy="3657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516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9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9014">
                <a:tc>
                  <a:txBody>
                    <a:bodyPr/>
                    <a:lstStyle/>
                    <a:p>
                      <a:pPr algn="ctr" rtl="1"/>
                      <a:r>
                        <a:rPr lang="ar-MA" dirty="0"/>
                        <a:t>مراحل نهج التقصي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MA" dirty="0"/>
                        <a:t>توجيهات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285720" y="1634480"/>
          <a:ext cx="8446590" cy="640080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2516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9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9014">
                <a:tc>
                  <a:txBody>
                    <a:bodyPr/>
                    <a:lstStyle/>
                    <a:p>
                      <a:pPr algn="ctr" rtl="1"/>
                      <a:r>
                        <a:rPr lang="ar-MA" dirty="0">
                          <a:solidFill>
                            <a:schemeClr val="tx1"/>
                          </a:solidFill>
                        </a:rPr>
                        <a:t>وضعية الانطلاق</a:t>
                      </a:r>
                      <a:endParaRPr lang="ar-MA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MA" dirty="0">
                          <a:solidFill>
                            <a:schemeClr val="tx1"/>
                          </a:solidFill>
                        </a:rPr>
                        <a:t>يمكن الاعتماد</a:t>
                      </a:r>
                      <a:r>
                        <a:rPr lang="ar-MA" baseline="0" dirty="0">
                          <a:solidFill>
                            <a:schemeClr val="tx1"/>
                          </a:solidFill>
                        </a:rPr>
                        <a:t> على وثيقة أو صورة أو مقطع فيديو... ينتج عنه صراع ذهني لدى المتعلم </a:t>
                      </a:r>
                      <a:r>
                        <a:rPr lang="ar-MA" baseline="0" dirty="0" err="1">
                          <a:solidFill>
                            <a:schemeClr val="tx1"/>
                          </a:solidFill>
                        </a:rPr>
                        <a:t>و</a:t>
                      </a:r>
                      <a:r>
                        <a:rPr lang="ar-MA" baseline="0" dirty="0">
                          <a:solidFill>
                            <a:schemeClr val="tx1"/>
                          </a:solidFill>
                        </a:rPr>
                        <a:t> يولد لديه مجموعة من الأسئلة.</a:t>
                      </a:r>
                      <a:endParaRPr lang="ar-MA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>
            <p:extLst/>
          </p:nvPr>
        </p:nvGraphicFramePr>
        <p:xfrm>
          <a:off x="285720" y="2348383"/>
          <a:ext cx="8446590" cy="640080"/>
        </p:xfrm>
        <a:graphic>
          <a:graphicData uri="http://schemas.openxmlformats.org/drawingml/2006/table">
            <a:tbl>
              <a:tblPr rtl="1" firstRow="1" bandRow="1">
                <a:tableStyleId>{00A15C55-8517-42AA-B614-E9B94910E393}</a:tableStyleId>
              </a:tblPr>
              <a:tblGrid>
                <a:gridCol w="2516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9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9014">
                <a:tc>
                  <a:txBody>
                    <a:bodyPr/>
                    <a:lstStyle/>
                    <a:p>
                      <a:pPr algn="ctr" rtl="1"/>
                      <a:r>
                        <a:rPr lang="ar-SA" dirty="0">
                          <a:solidFill>
                            <a:schemeClr val="tx1"/>
                          </a:solidFill>
                        </a:rPr>
                        <a:t>فهم</a:t>
                      </a:r>
                      <a:r>
                        <a:rPr lang="ar-MA" dirty="0">
                          <a:solidFill>
                            <a:schemeClr val="tx1"/>
                          </a:solidFill>
                        </a:rPr>
                        <a:t> وصياغة المشكل</a:t>
                      </a:r>
                      <a:endParaRPr lang="ar-MA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buFontTx/>
                        <a:buChar char="-"/>
                      </a:pPr>
                      <a:r>
                        <a:rPr lang="ar-MA" dirty="0">
                          <a:solidFill>
                            <a:schemeClr val="tx1"/>
                          </a:solidFill>
                        </a:rPr>
                        <a:t>مساعدة المتعلم على صياغة سؤال أو أسئلة</a:t>
                      </a:r>
                      <a:r>
                        <a:rPr lang="ar-MA" baseline="0" dirty="0">
                          <a:solidFill>
                            <a:schemeClr val="tx1"/>
                          </a:solidFill>
                        </a:rPr>
                        <a:t> التقصي للاشتغال عليها خلال مرحلة تقديم الحلول.</a:t>
                      </a:r>
                      <a:endParaRPr lang="ar-MA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au 9"/>
          <p:cNvGraphicFramePr>
            <a:graphicFrameLocks noGrp="1"/>
          </p:cNvGraphicFramePr>
          <p:nvPr/>
        </p:nvGraphicFramePr>
        <p:xfrm>
          <a:off x="285720" y="3062286"/>
          <a:ext cx="8446590" cy="6400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516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9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9014">
                <a:tc>
                  <a:txBody>
                    <a:bodyPr/>
                    <a:lstStyle/>
                    <a:p>
                      <a:pPr algn="ctr" rtl="1"/>
                      <a:r>
                        <a:rPr lang="ar-MA" b="1" dirty="0">
                          <a:solidFill>
                            <a:schemeClr val="tx1"/>
                          </a:solidFill>
                        </a:rPr>
                        <a:t>صياغة الفرضيات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MA" b="1" dirty="0">
                          <a:solidFill>
                            <a:schemeClr val="tx1"/>
                          </a:solidFill>
                        </a:rPr>
                        <a:t>استخدام تقنية الزوبعة الذهنية أو بحث وثائق أو فرز معطيات... بهدف تقديم الحلول</a:t>
                      </a:r>
                      <a:r>
                        <a:rPr lang="ar-MA" b="1" baseline="0" dirty="0">
                          <a:solidFill>
                            <a:schemeClr val="tx1"/>
                          </a:solidFill>
                        </a:rPr>
                        <a:t> الممكنة للوضعية.</a:t>
                      </a:r>
                      <a:endParaRPr lang="ar-MA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au 10"/>
          <p:cNvGraphicFramePr>
            <a:graphicFrameLocks noGrp="1"/>
          </p:cNvGraphicFramePr>
          <p:nvPr/>
        </p:nvGraphicFramePr>
        <p:xfrm>
          <a:off x="285720" y="3776189"/>
          <a:ext cx="8446590" cy="6400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516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9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9014">
                <a:tc>
                  <a:txBody>
                    <a:bodyPr/>
                    <a:lstStyle/>
                    <a:p>
                      <a:pPr algn="ctr" rtl="1"/>
                      <a:r>
                        <a:rPr lang="ar-MA" b="1" dirty="0">
                          <a:solidFill>
                            <a:schemeClr val="tx1"/>
                          </a:solidFill>
                        </a:rPr>
                        <a:t>اختبار</a:t>
                      </a:r>
                      <a:r>
                        <a:rPr lang="ar-MA" b="1" baseline="0" dirty="0">
                          <a:solidFill>
                            <a:schemeClr val="tx1"/>
                          </a:solidFill>
                        </a:rPr>
                        <a:t> صحة الفرضيات </a:t>
                      </a:r>
                      <a:endParaRPr lang="ar-MA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MA" b="1" dirty="0">
                          <a:solidFill>
                            <a:schemeClr val="tx1"/>
                          </a:solidFill>
                        </a:rPr>
                        <a:t>استعمال جميع وسائل التقصي</a:t>
                      </a:r>
                      <a:r>
                        <a:rPr lang="ar-MA" b="1" baseline="0" dirty="0">
                          <a:solidFill>
                            <a:schemeClr val="tx1"/>
                          </a:solidFill>
                        </a:rPr>
                        <a:t> ( التجريب، البحث في الوثائق، استعمال </a:t>
                      </a:r>
                      <a:r>
                        <a:rPr lang="ar-MA" b="1" baseline="0" dirty="0" err="1">
                          <a:solidFill>
                            <a:schemeClr val="tx1"/>
                          </a:solidFill>
                        </a:rPr>
                        <a:t>الحاسوب...</a:t>
                      </a:r>
                      <a:r>
                        <a:rPr lang="ar-MA" b="1" baseline="0" dirty="0">
                          <a:solidFill>
                            <a:schemeClr val="tx1"/>
                          </a:solidFill>
                        </a:rPr>
                        <a:t>) للتأكد من </a:t>
                      </a:r>
                      <a:r>
                        <a:rPr lang="ar-MA" b="1" baseline="0" dirty="0" err="1">
                          <a:solidFill>
                            <a:schemeClr val="tx1"/>
                          </a:solidFill>
                        </a:rPr>
                        <a:t>نجاعة</a:t>
                      </a:r>
                      <a:r>
                        <a:rPr lang="ar-MA" b="1" baseline="0" dirty="0">
                          <a:solidFill>
                            <a:schemeClr val="tx1"/>
                          </a:solidFill>
                        </a:rPr>
                        <a:t> الحلول.</a:t>
                      </a:r>
                      <a:endParaRPr lang="ar-MA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au 11"/>
          <p:cNvGraphicFramePr>
            <a:graphicFrameLocks noGrp="1"/>
          </p:cNvGraphicFramePr>
          <p:nvPr>
            <p:extLst/>
          </p:nvPr>
        </p:nvGraphicFramePr>
        <p:xfrm>
          <a:off x="285720" y="4490092"/>
          <a:ext cx="8446590" cy="52308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4941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2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3084">
                <a:tc>
                  <a:txBody>
                    <a:bodyPr/>
                    <a:lstStyle/>
                    <a:p>
                      <a:pPr algn="ctr" rtl="1"/>
                      <a:r>
                        <a:rPr lang="ar-MA" b="1" dirty="0">
                          <a:solidFill>
                            <a:schemeClr val="tx1"/>
                          </a:solidFill>
                        </a:rPr>
                        <a:t>التقاسم</a:t>
                      </a:r>
                      <a:r>
                        <a:rPr lang="ar-SA" b="1" dirty="0">
                          <a:solidFill>
                            <a:schemeClr val="tx1"/>
                          </a:solidFill>
                        </a:rPr>
                        <a:t> والتفسير</a:t>
                      </a:r>
                      <a:endParaRPr lang="ar-MA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MA" b="1" dirty="0">
                          <a:solidFill>
                            <a:schemeClr val="tx1"/>
                          </a:solidFill>
                        </a:rPr>
                        <a:t>تقديم نتائج عمليات التقصي المنجزة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Tableau 12"/>
          <p:cNvGraphicFramePr>
            <a:graphicFrameLocks noGrp="1"/>
          </p:cNvGraphicFramePr>
          <p:nvPr/>
        </p:nvGraphicFramePr>
        <p:xfrm>
          <a:off x="285720" y="5203995"/>
          <a:ext cx="8446590" cy="3657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516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9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9014">
                <a:tc>
                  <a:txBody>
                    <a:bodyPr/>
                    <a:lstStyle/>
                    <a:p>
                      <a:pPr algn="ctr" rtl="1"/>
                      <a:r>
                        <a:rPr lang="ar-MA" b="1" dirty="0" err="1">
                          <a:solidFill>
                            <a:schemeClr val="tx1"/>
                          </a:solidFill>
                        </a:rPr>
                        <a:t>المأسسة</a:t>
                      </a:r>
                      <a:endParaRPr lang="ar-MA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MA" b="1" dirty="0">
                          <a:solidFill>
                            <a:schemeClr val="tx1"/>
                          </a:solidFill>
                        </a:rPr>
                        <a:t>إعادة استثمار حصيلة</a:t>
                      </a:r>
                      <a:r>
                        <a:rPr lang="ar-MA" b="1" baseline="0" dirty="0">
                          <a:solidFill>
                            <a:schemeClr val="tx1"/>
                          </a:solidFill>
                        </a:rPr>
                        <a:t> التقصي </a:t>
                      </a:r>
                      <a:r>
                        <a:rPr lang="ar-MA" b="1" baseline="0" dirty="0" err="1">
                          <a:solidFill>
                            <a:schemeClr val="tx1"/>
                          </a:solidFill>
                        </a:rPr>
                        <a:t>و</a:t>
                      </a:r>
                      <a:r>
                        <a:rPr lang="ar-MA" b="1" baseline="0" dirty="0">
                          <a:solidFill>
                            <a:schemeClr val="tx1"/>
                          </a:solidFill>
                        </a:rPr>
                        <a:t> وثيقة المتعلم لتدوين المعارف.</a:t>
                      </a:r>
                      <a:endParaRPr lang="ar-MA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au 13"/>
          <p:cNvGraphicFramePr>
            <a:graphicFrameLocks noGrp="1"/>
          </p:cNvGraphicFramePr>
          <p:nvPr/>
        </p:nvGraphicFramePr>
        <p:xfrm>
          <a:off x="323528" y="5643578"/>
          <a:ext cx="8446590" cy="914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516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9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9014">
                <a:tc>
                  <a:txBody>
                    <a:bodyPr/>
                    <a:lstStyle/>
                    <a:p>
                      <a:pPr algn="ctr" rtl="1"/>
                      <a:r>
                        <a:rPr lang="ar-MA" b="1" dirty="0">
                          <a:solidFill>
                            <a:schemeClr val="tx1"/>
                          </a:solidFill>
                        </a:rPr>
                        <a:t>التقويم </a:t>
                      </a:r>
                      <a:r>
                        <a:rPr lang="ar-MA" b="1" dirty="0" err="1">
                          <a:solidFill>
                            <a:schemeClr val="tx1"/>
                          </a:solidFill>
                        </a:rPr>
                        <a:t>و</a:t>
                      </a:r>
                      <a:r>
                        <a:rPr lang="ar-MA" b="1" dirty="0">
                          <a:solidFill>
                            <a:schemeClr val="tx1"/>
                          </a:solidFill>
                        </a:rPr>
                        <a:t> التتبع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MA" b="1" dirty="0">
                          <a:solidFill>
                            <a:schemeClr val="tx1"/>
                          </a:solidFill>
                        </a:rPr>
                        <a:t>تمكين المتعلمين من استثمار </a:t>
                      </a:r>
                      <a:r>
                        <a:rPr lang="ar-MA" b="1" dirty="0" err="1">
                          <a:solidFill>
                            <a:schemeClr val="tx1"/>
                          </a:solidFill>
                        </a:rPr>
                        <a:t>تعلماتهم</a:t>
                      </a:r>
                      <a:r>
                        <a:rPr lang="ar-MA" b="1" dirty="0">
                          <a:solidFill>
                            <a:schemeClr val="tx1"/>
                          </a:solidFill>
                        </a:rPr>
                        <a:t> من خلال حل تمارين تطبيقية أو الاشتغال على وضعية مشكلة أخرى قصد إدماج مجموع</a:t>
                      </a:r>
                      <a:r>
                        <a:rPr lang="ar-MA" b="1" baseline="0" dirty="0">
                          <a:solidFill>
                            <a:schemeClr val="tx1"/>
                          </a:solidFill>
                        </a:rPr>
                        <a:t> المعارف و البرهنة على الكفاية.</a:t>
                      </a:r>
                      <a:r>
                        <a:rPr lang="ar-MA" b="1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709589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21296" y="1268760"/>
            <a:ext cx="6419056" cy="70609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 rtl="1"/>
            <a:br>
              <a:rPr lang="ar-MA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MS PGothic" pitchFamily="34" charset="-128"/>
              </a:rPr>
            </a:br>
            <a:r>
              <a:rPr lang="ar-MA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MS PGothic" pitchFamily="34" charset="-128"/>
              </a:rPr>
              <a:t>دلالات مفهوم التقصي</a:t>
            </a:r>
            <a:br>
              <a:rPr lang="fr-FR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MS PGothic" pitchFamily="34" charset="-128"/>
              </a:rPr>
            </a:b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864" y="2204864"/>
            <a:ext cx="8229600" cy="4104456"/>
          </a:xfrm>
        </p:spPr>
        <p:txBody>
          <a:bodyPr>
            <a:normAutofit fontScale="92500"/>
          </a:bodyPr>
          <a:lstStyle/>
          <a:p>
            <a:pPr algn="just" rtl="1">
              <a:lnSpc>
                <a:spcPts val="3400"/>
              </a:lnSpc>
              <a:spcAft>
                <a:spcPts val="0"/>
              </a:spcAft>
              <a:buNone/>
            </a:pPr>
            <a:endParaRPr lang="ar-MA" b="1" dirty="0">
              <a:solidFill>
                <a:srgbClr val="0070C0"/>
              </a:solidFill>
            </a:endParaRPr>
          </a:p>
          <a:p>
            <a:pPr algn="just" rtl="1">
              <a:lnSpc>
                <a:spcPct val="150000"/>
              </a:lnSpc>
              <a:spcAft>
                <a:spcPts val="0"/>
              </a:spcAft>
            </a:pPr>
            <a:r>
              <a:rPr lang="ar-MA" b="1" dirty="0" err="1">
                <a:solidFill>
                  <a:srgbClr val="0070C0"/>
                </a:solidFill>
              </a:rPr>
              <a:t>لغة  </a:t>
            </a:r>
            <a:r>
              <a:rPr lang="ar-MA" b="1" dirty="0">
                <a:solidFill>
                  <a:srgbClr val="0070C0"/>
                </a:solidFill>
              </a:rPr>
              <a:t>: </a:t>
            </a:r>
            <a:r>
              <a:rPr lang="ar-MA" dirty="0">
                <a:solidFill>
                  <a:schemeClr val="tx1"/>
                </a:solidFill>
              </a:rPr>
              <a:t>بلوغ الغاية، </a:t>
            </a:r>
            <a:r>
              <a:rPr lang="ar-MA" dirty="0" err="1">
                <a:solidFill>
                  <a:schemeClr val="tx1"/>
                </a:solidFill>
              </a:rPr>
              <a:t>التحري،....</a:t>
            </a:r>
            <a:endParaRPr lang="ar-MA" dirty="0">
              <a:solidFill>
                <a:schemeClr val="tx1"/>
              </a:solidFill>
            </a:endParaRPr>
          </a:p>
          <a:p>
            <a:pPr algn="just" rtl="1">
              <a:lnSpc>
                <a:spcPct val="150000"/>
              </a:lnSpc>
              <a:spcAft>
                <a:spcPts val="0"/>
              </a:spcAft>
            </a:pPr>
            <a:r>
              <a:rPr lang="ar-MA" b="1" dirty="0" err="1">
                <a:solidFill>
                  <a:srgbClr val="0070C0"/>
                </a:solidFill>
              </a:rPr>
              <a:t>اصطلاحا</a:t>
            </a:r>
            <a:r>
              <a:rPr lang="ar-MA" dirty="0" err="1">
                <a:solidFill>
                  <a:schemeClr val="tx1"/>
                </a:solidFill>
              </a:rPr>
              <a:t>:</a:t>
            </a:r>
            <a:endParaRPr lang="ar-MA" dirty="0">
              <a:solidFill>
                <a:schemeClr val="tx1"/>
              </a:solidFill>
            </a:endParaRPr>
          </a:p>
          <a:p>
            <a:pPr algn="just" rtl="1">
              <a:lnSpc>
                <a:spcPct val="150000"/>
              </a:lnSpc>
              <a:spcAft>
                <a:spcPts val="0"/>
              </a:spcAft>
              <a:buNone/>
            </a:pPr>
            <a:r>
              <a:rPr lang="ar-MA" dirty="0"/>
              <a:t>           </a:t>
            </a:r>
            <a:r>
              <a:rPr lang="ar-MA" dirty="0">
                <a:solidFill>
                  <a:schemeClr val="tx1"/>
                </a:solidFill>
              </a:rPr>
              <a:t>مجموع الطرائق التي يدرس </a:t>
            </a:r>
            <a:r>
              <a:rPr lang="ar-MA" dirty="0" err="1">
                <a:solidFill>
                  <a:schemeClr val="tx1"/>
                </a:solidFill>
              </a:rPr>
              <a:t>بها</a:t>
            </a:r>
            <a:r>
              <a:rPr lang="ar-MA" dirty="0">
                <a:solidFill>
                  <a:schemeClr val="tx1"/>
                </a:solidFill>
              </a:rPr>
              <a:t> الباحثون العالم الطبيعي و يقترحون تفسيرات علمية بناء على الأدلة المشتقة من </a:t>
            </a:r>
            <a:r>
              <a:rPr lang="ar-MA" dirty="0" err="1">
                <a:solidFill>
                  <a:schemeClr val="tx1"/>
                </a:solidFill>
              </a:rPr>
              <a:t>أعمالهم.</a:t>
            </a:r>
            <a:r>
              <a:rPr lang="ar-MA" dirty="0">
                <a:solidFill>
                  <a:schemeClr val="tx1"/>
                </a:solidFill>
              </a:rPr>
              <a:t> </a:t>
            </a:r>
          </a:p>
          <a:p>
            <a:pPr algn="just" rtl="1">
              <a:lnSpc>
                <a:spcPts val="3400"/>
              </a:lnSpc>
              <a:spcAft>
                <a:spcPts val="0"/>
              </a:spcAft>
              <a:buNone/>
            </a:pPr>
            <a:endParaRPr lang="ar-MA" sz="2800" b="1" dirty="0">
              <a:solidFill>
                <a:schemeClr val="tx1"/>
              </a:solidFill>
            </a:endParaRPr>
          </a:p>
          <a:p>
            <a:endParaRPr lang="fr-FR" dirty="0"/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ar-MA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ar-SA" sz="4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نهج التقصي </a:t>
            </a:r>
            <a:br>
              <a:rPr kumimoji="0" lang="fr-FR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fr-FR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614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40560"/>
          </a:xfrm>
        </p:spPr>
        <p:txBody>
          <a:bodyPr>
            <a:normAutofit/>
          </a:bodyPr>
          <a:lstStyle/>
          <a:p>
            <a:pPr algn="just" rtl="1"/>
            <a:endParaRPr lang="ar-MA" sz="4000" dirty="0"/>
          </a:p>
          <a:p>
            <a:pPr algn="just" rtl="1"/>
            <a:endParaRPr lang="ar-MA" sz="4000" dirty="0"/>
          </a:p>
          <a:p>
            <a:pPr algn="just" rtl="1">
              <a:buNone/>
            </a:pPr>
            <a:r>
              <a:rPr lang="ar-MA" sz="4000" dirty="0"/>
              <a:t>    نشاط تربوي و موقف نضع فیه المتعلمین حیث یدبرون  نشاطھم البحثي خلال مراحل البحث العلمي.</a:t>
            </a:r>
          </a:p>
          <a:p>
            <a:pPr algn="just" rtl="1">
              <a:buNone/>
            </a:pPr>
            <a:endParaRPr lang="ar-MA" sz="4000" dirty="0"/>
          </a:p>
          <a:p>
            <a:pPr algn="just" rtl="1">
              <a:buNone/>
            </a:pPr>
            <a:endParaRPr lang="ar-MA" dirty="0"/>
          </a:p>
          <a:p>
            <a:pPr algn="just" rtl="1"/>
            <a:endParaRPr lang="fr-FR" dirty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1321296" y="562670"/>
            <a:ext cx="6419056" cy="70609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 rtl="1"/>
            <a:br>
              <a:rPr lang="ar-MA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MS PGothic" pitchFamily="34" charset="-128"/>
              </a:rPr>
            </a:br>
            <a:r>
              <a:rPr lang="ar-MA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MS PGothic" pitchFamily="34" charset="-128"/>
              </a:rPr>
              <a:t>دلالات مفهوم التقصي</a:t>
            </a:r>
            <a:br>
              <a:rPr lang="fr-FR" kern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MS PGothic" pitchFamily="34" charset="-128"/>
              </a:rPr>
            </a:br>
            <a:endParaRPr lang="fr-F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46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4852" y="883452"/>
            <a:ext cx="8677628" cy="5857916"/>
          </a:xfrm>
          <a:prstGeom prst="rect">
            <a:avLst/>
          </a:prstGeom>
          <a:solidFill>
            <a:schemeClr val="bg1"/>
          </a:solidFill>
          <a:ln w="571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marR="0" lvl="0" indent="-5143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ar-MA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تغيير وضعیة </a:t>
            </a:r>
            <a:r>
              <a:rPr kumimoji="0" lang="ar-MA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المتعلم.</a:t>
            </a:r>
            <a:r>
              <a:rPr kumimoji="0" lang="ar-MA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  <a:p>
            <a:pPr marL="514350" marR="0" lvl="0" indent="-5143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ar-MA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النماء المتدرج </a:t>
            </a:r>
            <a:r>
              <a:rPr kumimoji="0" lang="ar-MA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للكفایات</a:t>
            </a:r>
            <a:r>
              <a:rPr kumimoji="0" lang="ar-MA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الاستراتیجیة والتواصلیة.</a:t>
            </a:r>
          </a:p>
          <a:p>
            <a:pPr marL="514350" marR="0" lvl="0" indent="-5143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ar-MA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إذكاء الحس النقدي والفكر الإبداعي.</a:t>
            </a:r>
          </a:p>
          <a:p>
            <a:pPr marL="514350" marR="0" lvl="0" indent="-5143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ar-MA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الوقوف على </a:t>
            </a:r>
            <a:r>
              <a:rPr kumimoji="0" lang="ar-MA" sz="32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تمثلات</a:t>
            </a:r>
            <a:r>
              <a:rPr kumimoji="0" lang="ar-MA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المتعلم.</a:t>
            </a:r>
          </a:p>
        </p:txBody>
      </p:sp>
      <p:sp>
        <p:nvSpPr>
          <p:cNvPr id="5" name="Rectangle à coins arrondis 4"/>
          <p:cNvSpPr/>
          <p:nvPr/>
        </p:nvSpPr>
        <p:spPr>
          <a:xfrm>
            <a:off x="571472" y="121762"/>
            <a:ext cx="7929618" cy="642942"/>
          </a:xfrm>
          <a:prstGeom prst="round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MS PGothic" pitchFamily="34" charset="-128"/>
              </a:rPr>
              <a:t>إيجابيات نهج التقصي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8824462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2844" y="785794"/>
            <a:ext cx="8786874" cy="5857916"/>
          </a:xfrm>
          <a:prstGeom prst="rect">
            <a:avLst/>
          </a:prstGeom>
          <a:solidFill>
            <a:schemeClr val="bg1"/>
          </a:solidFill>
          <a:ln w="571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الركيزة الأولى</a:t>
            </a:r>
            <a:endParaRPr kumimoji="0" lang="en-US" sz="5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</a:t>
            </a:r>
            <a:r>
              <a:rPr kumimoji="0" lang="ar-MA" sz="2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إنتاج المعرفة العلمية يتم حسب منهجية يمكن </a:t>
            </a:r>
            <a:r>
              <a:rPr kumimoji="0" lang="ar-MA" sz="2600" b="1" i="1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نمذجتها</a:t>
            </a:r>
            <a:r>
              <a:rPr kumimoji="0" lang="ar-MA" sz="2600" b="1" i="1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كما يلي</a:t>
            </a:r>
            <a:r>
              <a:rPr kumimoji="0" lang="ar-MA" sz="2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</a:t>
            </a:r>
            <a:endParaRPr kumimoji="0" lang="en-US" sz="2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MA" sz="26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القيام بملاحظات</a:t>
            </a:r>
            <a:r>
              <a:rPr kumimoji="0" lang="fr-FR" sz="26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.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MA" sz="26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وضع أسئلة.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MA" sz="26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فحص الكتب وباقي مصادر المعلومات للإطلاع على ما هو معروف بخصوص موضوع البحث.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MA" sz="26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اقتراح تفسيرات أولية (فرضيات</a:t>
            </a:r>
            <a:r>
              <a:rPr kumimoji="0" lang="ar-MA" sz="2600" b="1" i="0" u="none" strike="noStrike" kern="0" cap="none" spc="0" normalizeH="0" baseline="0" noProof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).</a:t>
            </a:r>
            <a:endParaRPr kumimoji="0" lang="ar-MA" sz="26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MA" sz="26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تخطيط </a:t>
            </a:r>
            <a:r>
              <a:rPr kumimoji="0" lang="ar-MA" sz="2600" b="1" i="0" u="none" strike="noStrike" kern="0" cap="none" spc="0" normalizeH="0" baseline="0" noProof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تقصيات</a:t>
            </a:r>
            <a:r>
              <a:rPr kumimoji="0" lang="ar-MA" sz="26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</a:t>
            </a:r>
            <a:r>
              <a:rPr kumimoji="0" lang="ar-SA" sz="26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مختلفة</a:t>
            </a: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MA" sz="26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استعمال أدوات لجمع المعطيات وتحليلها وتأويلها.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MA" sz="26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تقديم أجوبة وتفسيرات في ضوء النتائج التجريبية.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MA" sz="26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تبليغ النتائج وإيصالها إلى المجتمع العلمي.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 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571472" y="0"/>
            <a:ext cx="7929618" cy="642942"/>
          </a:xfrm>
          <a:prstGeom prst="round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MS PGothic" pitchFamily="34" charset="-128"/>
              </a:rPr>
              <a:t>الأسس النظرية لاعتماد نهج التقصي 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53446949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2844" y="785794"/>
            <a:ext cx="8786874" cy="5857916"/>
          </a:xfrm>
          <a:prstGeom prst="rect">
            <a:avLst/>
          </a:prstGeom>
          <a:solidFill>
            <a:schemeClr val="bg1"/>
          </a:solidFill>
          <a:ln w="571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MA" sz="2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MA" sz="2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algn="ctr" rtl="1">
              <a:defRPr/>
            </a:pPr>
            <a:r>
              <a:rPr lang="ar-MA" sz="5400" b="1" kern="0" dirty="0">
                <a:solidFill>
                  <a:srgbClr val="FF0000"/>
                </a:solidFill>
              </a:rPr>
              <a:t>الركيزة الثانية </a:t>
            </a:r>
            <a:endParaRPr lang="en-US" sz="5400" b="1" kern="0" dirty="0">
              <a:solidFill>
                <a:srgbClr val="FF0000"/>
              </a:solidFill>
            </a:endParaRPr>
          </a:p>
          <a:p>
            <a:pPr marL="457200" marR="0" lvl="0" indent="-45720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ar-MA" sz="2600" b="1" kern="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الطفل مثله مثل  العالم أو الباحث   يفهم العالم  الطبيعي والتكنولوجي اعتمادا على </a:t>
            </a:r>
            <a:r>
              <a:rPr lang="ar-SA" sz="2600" b="1" kern="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الاستقصاء</a:t>
            </a:r>
            <a:r>
              <a:rPr lang="ar-MA" sz="2600" b="1" kern="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، </a:t>
            </a:r>
            <a:endParaRPr lang="ar-SA" sz="2600" b="1" kern="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5800" marR="0" lvl="0" indent="-68580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ar-MA" sz="5400" b="1" kern="0" dirty="0">
                <a:solidFill>
                  <a:srgbClr val="FF0000"/>
                </a:solidFill>
              </a:rPr>
              <a:t>الركيزة الثالثة</a:t>
            </a:r>
            <a:endParaRPr lang="en-US" sz="5400" b="1" kern="0" dirty="0">
              <a:solidFill>
                <a:srgbClr val="FF0000"/>
              </a:solidFill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MA" sz="2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- </a:t>
            </a:r>
            <a:r>
              <a:rPr lang="ar-MA" sz="2600" b="1" kern="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الأطفال يطورون خلال </a:t>
            </a:r>
            <a:r>
              <a:rPr lang="ar-MA" sz="2600" b="1" kern="0" dirty="0" err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سيرورة</a:t>
            </a:r>
            <a:r>
              <a:rPr lang="ar-MA" sz="2600" b="1" kern="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تعلمهم تصورات  ونظريات خاصة حول العالم وحول كيفية اشتغاله.</a:t>
            </a:r>
            <a:endParaRPr lang="en-US" sz="2600" b="1" kern="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ar-MA" sz="2600" b="1" kern="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يتعلمون بشكل أفضل إذا استطاعوا أن يربطوا المعلومات الجديدة  بتلك  التي يعرفونها.</a:t>
            </a:r>
            <a:endParaRPr lang="en-US" sz="2600" b="1" kern="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ar-MA" sz="2600" b="1" kern="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يساعد الصراع المعرفي، على مستوى وعي الفرد، وكذلك الصراع المعرفي الاجتماعي بين أفراد جماعة المتعلمين، على تطور تصورات الأفراد وإحداث التغيير المفاهيمي الذي يضمن اكتسابهم المعارف العلمية.</a:t>
            </a:r>
            <a:endParaRPr lang="en-US" sz="2600" b="1" kern="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 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571472" y="0"/>
            <a:ext cx="7929618" cy="642942"/>
          </a:xfrm>
          <a:prstGeom prst="round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MS PGothic" pitchFamily="34" charset="-128"/>
              </a:rPr>
              <a:t>الأسس النظرية لاعتماد نهج التقصي 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02337434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2844" y="1268760"/>
            <a:ext cx="8786874" cy="5374950"/>
          </a:xfrm>
          <a:prstGeom prst="rect">
            <a:avLst/>
          </a:prstGeom>
          <a:solidFill>
            <a:schemeClr val="bg1"/>
          </a:solidFill>
          <a:ln w="571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marR="0" lvl="0" indent="-5143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MA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lang="ar-MA" sz="2600" b="1" kern="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برنامج العلوم و التكنولوجيا بالمنهاج : إكساب المتعلمين المفاهيم و المهارات و المواقف العلمية ، في علاقتها </a:t>
            </a:r>
            <a:r>
              <a:rPr lang="ar-MA" sz="2600" b="1" kern="0" dirty="0" err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بالانتظارات</a:t>
            </a:r>
            <a:r>
              <a:rPr lang="ar-MA" sz="2600" b="1" kern="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المجتمعية التي تأمل من هذا التعليم تطوير </a:t>
            </a:r>
            <a:r>
              <a:rPr lang="ar-SA" sz="2600" b="1" kern="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البحث العلمي</a:t>
            </a:r>
            <a:endParaRPr lang="ar-MA" sz="2600" b="1" kern="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ar-MA" sz="2600" b="1" kern="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الواقع يبين أن تدريس العلوم تشوبه عدة نقائص و إكراهات :</a:t>
            </a:r>
          </a:p>
          <a:p>
            <a:pPr marL="514350" marR="0" lvl="0" indent="-5143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ar-MA" sz="2600" b="1" kern="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إقبال غير كاف على الشعب العلمية و التقنية</a:t>
            </a:r>
            <a:r>
              <a:rPr lang="fr-FR" sz="2600" b="1" kern="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ar-MA" sz="2600" b="1" kern="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ar-MA" sz="2600" b="1" kern="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حصول المتعلمين على نتائج غير مرضية في </a:t>
            </a:r>
            <a:r>
              <a:rPr lang="ar-MA" sz="2600" b="1" kern="0" dirty="0" err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الروائز</a:t>
            </a:r>
            <a:r>
              <a:rPr lang="ar-MA" sz="2600" b="1" kern="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الوطنية و الدولية</a:t>
            </a:r>
            <a:r>
              <a:rPr kumimoji="0" lang="ar-MA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.</a:t>
            </a:r>
          </a:p>
        </p:txBody>
      </p:sp>
      <p:sp>
        <p:nvSpPr>
          <p:cNvPr id="5" name="Rectangle à coins arrondis 4"/>
          <p:cNvSpPr/>
          <p:nvPr/>
        </p:nvSpPr>
        <p:spPr>
          <a:xfrm>
            <a:off x="571472" y="0"/>
            <a:ext cx="7929618" cy="1052736"/>
          </a:xfrm>
          <a:prstGeom prst="round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MS PGothic" pitchFamily="34" charset="-128"/>
              </a:rPr>
              <a:t>دوافع تدريس العلوم و التكنولوجيا في المنهاج المغربي باعتماد نهج التقصي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8382826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i="1" u="sng" dirty="0"/>
              <a:t>تــــــــــــــــــدريب</a:t>
            </a:r>
            <a:endParaRPr lang="fr-FR" b="1" i="1" u="sng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pPr algn="ctr"/>
            <a:r>
              <a:rPr lang="ar-SA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ضع تخطيطا قصير المدى لدرس الموصلات الكهربائية مستعينا بمنهج التقصي</a:t>
            </a:r>
            <a:endParaRPr lang="fr-FR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9835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/>
              <a:t>النشاط العلمي في المنهاج المنقح يضم مكونات:</a:t>
            </a:r>
          </a:p>
          <a:p>
            <a:pPr algn="r" rtl="1"/>
            <a:r>
              <a:rPr lang="ar-SA" dirty="0"/>
              <a:t> صحة الإنسان، </a:t>
            </a:r>
          </a:p>
          <a:p>
            <a:pPr algn="r" rtl="1"/>
            <a:r>
              <a:rPr lang="ar-SA" dirty="0"/>
              <a:t>البيئة والتنمية المستدامة، </a:t>
            </a:r>
          </a:p>
          <a:p>
            <a:pPr algn="r" rtl="1"/>
            <a:r>
              <a:rPr lang="ar-SA" dirty="0"/>
              <a:t>الطاقة، </a:t>
            </a:r>
          </a:p>
          <a:p>
            <a:pPr algn="r" rtl="1"/>
            <a:r>
              <a:rPr lang="ar-SA" dirty="0"/>
              <a:t>الميكانيك </a:t>
            </a:r>
          </a:p>
          <a:p>
            <a:pPr algn="r" rtl="1"/>
            <a:r>
              <a:rPr lang="ar-SA" dirty="0"/>
              <a:t>المادة وخصائصها.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/>
              <a:t>في المنهاج المنقح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122188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2844" y="785794"/>
            <a:ext cx="8858312" cy="6000792"/>
          </a:xfrm>
          <a:prstGeom prst="rect">
            <a:avLst/>
          </a:prstGeom>
          <a:solidFill>
            <a:schemeClr val="bg1"/>
          </a:solidFill>
          <a:ln w="571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MA" sz="2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MA" sz="26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AdvertisingExtraBold" pitchFamily="2" charset="-78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MA" sz="26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AdvertisingExtraBold" pitchFamily="2" charset="-78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MA" sz="5400" b="1" kern="0" dirty="0">
                <a:solidFill>
                  <a:srgbClr val="FF0000"/>
                </a:solidFill>
              </a:rPr>
              <a:t>مهام الم</a:t>
            </a:r>
            <a:r>
              <a:rPr lang="ar-SA" sz="5400" b="1" kern="0" dirty="0">
                <a:solidFill>
                  <a:srgbClr val="FF0000"/>
                </a:solidFill>
              </a:rPr>
              <a:t>ــــــ</a:t>
            </a:r>
            <a:r>
              <a:rPr lang="ar-MA" sz="5400" b="1" kern="0" dirty="0">
                <a:solidFill>
                  <a:srgbClr val="FF0000"/>
                </a:solidFill>
              </a:rPr>
              <a:t>درس</a:t>
            </a:r>
            <a:endParaRPr kumimoji="0" lang="ar-MA" sz="2600" b="1" i="1" u="sng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AdvertisingExtraBold" pitchFamily="2" charset="-78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1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AdvertisingExtraBold" pitchFamily="2" charset="-78"/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MA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وضعية انطلاق (تحسيس – استكشاف) قد يكون موضوعها تجربة أو ملاحظة مباشرة أو دراسة وثيقة تثير اهتمام المتعلمين وتحثهم على طرح التساؤلات، باعتماد الأدوات الديداكتيكية المتوفرة (السبورة – أوراق – </a:t>
            </a:r>
            <a:r>
              <a:rPr kumimoji="0" lang="ar-MA" sz="28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مسلاط</a:t>
            </a:r>
            <a:r>
              <a:rPr kumimoji="0" lang="ar-MA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عاكس – عارض الفيديو، ...) 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MA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تشجيع المتعلمين على تقديم أجوبة أولية وتفسيرات (فرضيات).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MA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توزيع المتعلمين إلى مجموعات ودفعهم إلى التفكير في طرق تجريبية أو تحقيقات وثائقية </a:t>
            </a:r>
            <a:r>
              <a:rPr lang="ar-SA"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</a:t>
            </a:r>
            <a:r>
              <a:rPr kumimoji="0" lang="ar-MA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للتقصي بخصوص الفرضيات .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ar-MA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تزويد كل مجموعة بالعدة التجريبية (في حالة ما إذا كان التقصي يتطلب مناولة تجريبية) أو بالمعدات أو بالوثائق التي يمكن أن تساعد على إنجاز </a:t>
            </a:r>
            <a:r>
              <a:rPr kumimoji="0" lang="ar-MA" sz="28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التقصي </a:t>
            </a:r>
            <a:r>
              <a:rPr kumimoji="0" lang="ar-MA" sz="2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</a:t>
            </a:r>
            <a:endParaRPr kumimoji="0" lang="ar-MA" sz="2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 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571472" y="0"/>
            <a:ext cx="7929618" cy="642942"/>
          </a:xfrm>
          <a:prstGeom prst="round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1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أدوار الأستاذ وأدوار المتعلم في تدريس يعتمد نهج التقصي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20919927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340768"/>
            <a:ext cx="8534784" cy="4996694"/>
          </a:xfrm>
          <a:prstGeom prst="rect">
            <a:avLst/>
          </a:prstGeom>
          <a:solidFill>
            <a:schemeClr val="bg1"/>
          </a:solidFill>
          <a:ln w="571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MA" sz="2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MA" sz="2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MA" sz="2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MA" sz="28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AdvertisingExtraBold" pitchFamily="2" charset="-78"/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ar-MA" sz="32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توضيح طريقة العمل </a:t>
            </a:r>
            <a:r>
              <a:rPr lang="ar-SA" sz="32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</a:t>
            </a:r>
            <a:r>
              <a:rPr lang="ar-MA" sz="32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والظروف التي ستتم فيها التجربة.</a:t>
            </a: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ar-MA" sz="32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القيام </a:t>
            </a:r>
            <a:r>
              <a:rPr lang="ar-SA" sz="32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بجرد للتنبؤات المشتركة بين المتعلمين</a:t>
            </a:r>
            <a:r>
              <a:rPr lang="ar-MA" sz="3200" b="1" kern="0" dirty="0" err="1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3200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ar-MA" sz="32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دفع إلى إعادة النظر في تنبؤاتهم وتفسيراتهم على ضوء النتائج التجريبية أو التحقيقات الوثائقية.</a:t>
            </a:r>
            <a:endParaRPr lang="en-US" sz="3200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marR="0" lvl="0" indent="-51435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ar-MA" sz="32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تشجيع المتعلمين على التعبير عن آرائهم ومجابهتها داخل المجموعات أو على مستوى  جماعة الفصل.</a:t>
            </a:r>
            <a:endParaRPr lang="en-US" sz="3200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 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23491487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2844" y="857208"/>
            <a:ext cx="8858312" cy="5786502"/>
          </a:xfrm>
          <a:prstGeom prst="rect">
            <a:avLst/>
          </a:prstGeom>
          <a:solidFill>
            <a:schemeClr val="bg1"/>
          </a:solidFill>
          <a:ln w="571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MA" sz="2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MA" sz="2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MA" sz="5400" b="1" kern="0" dirty="0">
                <a:solidFill>
                  <a:srgbClr val="FF0000"/>
                </a:solidFill>
              </a:rPr>
              <a:t>دور المتعلم</a:t>
            </a:r>
            <a:endParaRPr lang="en-US" sz="5400" b="1" kern="0" dirty="0">
              <a:solidFill>
                <a:srgbClr val="FF0000"/>
              </a:solidFill>
            </a:endParaRPr>
          </a:p>
          <a:p>
            <a:pPr marL="514350" marR="0" lvl="0" indent="-5143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ar-SA"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يتعرف على وضعية الانطلاق</a:t>
            </a:r>
            <a:r>
              <a:rPr lang="ar-MA" sz="2800" b="1" kern="0" dirty="0" err="1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2800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marR="0" lvl="0" indent="-5143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ar-SA"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يتساءل بخصوص الوضعية</a:t>
            </a:r>
            <a:r>
              <a:rPr lang="ar-MA" sz="2800" b="1" kern="0" dirty="0" err="1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2800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marR="0" lvl="0" indent="-5143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ar-SA"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يصوغ فرضيات تفسيرية.</a:t>
            </a:r>
            <a:endParaRPr lang="en-US" sz="2800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marR="0" lvl="0" indent="-5143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ar-SA"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يناقش تفسيراته أو فرضياته مع زملائه داخل مجموعات صغيرة</a:t>
            </a:r>
            <a:r>
              <a:rPr lang="ar-MA" sz="2800" b="1" kern="0" dirty="0" err="1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2800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marR="0" lvl="0" indent="-5143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ar-SA"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يناول.</a:t>
            </a:r>
            <a:endParaRPr lang="en-US" sz="2800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marR="0" lvl="0" indent="-5143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ar-SA"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يقوم بوصف النتائج المحصل عليه</a:t>
            </a:r>
            <a:r>
              <a:rPr lang="ar-MA"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</a:t>
            </a:r>
            <a:r>
              <a:rPr lang="ar-SA" sz="2800" b="1" kern="0" dirty="0" err="1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ar-SA" sz="28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800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 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571472" y="0"/>
            <a:ext cx="7929618" cy="642942"/>
          </a:xfrm>
          <a:prstGeom prst="round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1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أدوار المتعلم في تدريس يعتمد نهج التقصي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99161683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marL="514350" indent="-514350" algn="r" rtl="1">
              <a:spcBef>
                <a:spcPts val="0"/>
              </a:spcBef>
              <a:buFont typeface="+mj-lt"/>
              <a:buAutoNum type="arabicPeriod" startAt="7"/>
              <a:defRPr/>
            </a:pPr>
            <a:r>
              <a:rPr lang="ar-SA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يراجع تفسيراته  على ضوء نتائج التجربة أو البحث الوثائقي أو الملاحظة. </a:t>
            </a:r>
            <a:endParaRPr lang="en-US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algn="r" rtl="1">
              <a:spcBef>
                <a:spcPts val="0"/>
              </a:spcBef>
              <a:buFont typeface="+mj-lt"/>
              <a:buAutoNum type="arabicPeriod" startAt="7"/>
              <a:defRPr/>
            </a:pPr>
            <a:r>
              <a:rPr lang="ar-SA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يبني ويقدم شروحات أو حلولا .</a:t>
            </a:r>
            <a:endParaRPr lang="en-US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algn="r" rtl="1">
              <a:spcBef>
                <a:spcPts val="0"/>
              </a:spcBef>
              <a:buFont typeface="+mj-lt"/>
              <a:buAutoNum type="arabicPeriod" startAt="7"/>
              <a:defRPr/>
            </a:pPr>
            <a:r>
              <a:rPr lang="ar-SA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يستعمل ما أمكن لغة العلوم. </a:t>
            </a:r>
            <a:endParaRPr lang="en-US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algn="r" rtl="1">
              <a:spcBef>
                <a:spcPts val="0"/>
              </a:spcBef>
              <a:buFont typeface="+mj-lt"/>
              <a:buAutoNum type="arabicPeriod" startAt="7"/>
              <a:defRPr/>
            </a:pPr>
            <a:r>
              <a:rPr lang="ar-MA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يقدم حججه و يدعم آراءه.</a:t>
            </a:r>
            <a:endParaRPr lang="en-US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algn="r" rtl="1">
              <a:spcBef>
                <a:spcPts val="0"/>
              </a:spcBef>
              <a:buFont typeface="+mj-lt"/>
              <a:buAutoNum type="arabicPeriod" startAt="7"/>
              <a:defRPr/>
            </a:pPr>
            <a:r>
              <a:rPr lang="ar-MA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يتقاسم أفكاره.</a:t>
            </a:r>
            <a:endParaRPr lang="en-US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algn="r" rtl="1">
              <a:spcBef>
                <a:spcPts val="0"/>
              </a:spcBef>
              <a:buFont typeface="+mj-lt"/>
              <a:buAutoNum type="arabicPeriod" startAt="7"/>
              <a:defRPr/>
            </a:pPr>
            <a:r>
              <a:rPr lang="ar-MA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يصوغ نتائجه المؤقتة أو النهائية شفهيا وكتابيا.</a:t>
            </a:r>
            <a:endParaRPr lang="en-US" b="1" kern="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67562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2844" y="785794"/>
            <a:ext cx="8786874" cy="5857916"/>
          </a:xfrm>
          <a:prstGeom prst="rect">
            <a:avLst/>
          </a:prstGeom>
          <a:solidFill>
            <a:srgbClr val="92D050"/>
          </a:solidFill>
          <a:ln w="571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 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Rectangle à coins arrondis 4"/>
          <p:cNvSpPr/>
          <p:nvPr/>
        </p:nvSpPr>
        <p:spPr>
          <a:xfrm>
            <a:off x="642910" y="0"/>
            <a:ext cx="7929618" cy="642942"/>
          </a:xfrm>
          <a:prstGeom prst="round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 </a:t>
            </a:r>
            <a:r>
              <a:rPr kumimoji="0" lang="ar-MA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مثال</a:t>
            </a: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لمقطع تعليمي </a:t>
            </a:r>
            <a:r>
              <a:rPr kumimoji="0" lang="ar-MA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ي</a:t>
            </a:r>
            <a:r>
              <a:rPr kumimoji="0" lang="ar-SA" sz="32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عتمد</a:t>
            </a: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نهج التقصي </a:t>
            </a:r>
            <a:r>
              <a:rPr kumimoji="0" lang="ar-SA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العلمي 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MS PGothic" pitchFamily="34" charset="-128"/>
            </a:endParaRP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1428728" y="2214554"/>
            <a:ext cx="6121401" cy="884238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الأهداف التعليمية: </a:t>
            </a: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ar-SA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تحديد عملية التنفس في حركتي الشهيق والزفير.</a:t>
            </a: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ar-SA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اكتشاف المجاري التنفسية العليا.</a:t>
            </a: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1312127" y="4088212"/>
            <a:ext cx="6121401" cy="741363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المصطلحات العلمية:</a:t>
            </a:r>
            <a:endParaRPr kumimoji="0" lang="ar-MA" sz="1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هواء، شهيق، زفير، فم، أنف، رئة، قصبة هوائية.</a:t>
            </a: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1423230" y="3334543"/>
            <a:ext cx="6045201" cy="588963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المكتسبات السابقة: </a:t>
            </a:r>
            <a:endParaRPr kumimoji="0" lang="ar-MA" sz="1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18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تمثلات</a:t>
            </a:r>
            <a:r>
              <a:rPr kumimoji="0" lang="ar-SA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 المتعلمين حول ظاهرة التنفس</a:t>
            </a:r>
            <a:r>
              <a:rPr kumimoji="0" lang="ar-SA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ar-SA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5652120" y="1071546"/>
            <a:ext cx="1476375" cy="61277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الموضوع :</a:t>
            </a:r>
            <a:r>
              <a:rPr kumimoji="0" lang="ar-SA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التنفس</a:t>
            </a: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2143108" y="1071546"/>
            <a:ext cx="1571636" cy="612775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المدة الزمنية  90د </a:t>
            </a:r>
            <a:r>
              <a:rPr kumimoji="0" lang="ar-MA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/</a:t>
            </a:r>
            <a:r>
              <a:rPr kumimoji="0" lang="ar-MA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ar-SA" sz="16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حصت</a:t>
            </a:r>
            <a:r>
              <a:rPr kumimoji="0" lang="ar-MA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ا</a:t>
            </a:r>
            <a:r>
              <a:rPr kumimoji="0" lang="ar-SA" sz="16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ن</a:t>
            </a: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MA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MA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1398959" y="5204319"/>
            <a:ext cx="6045201" cy="888977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المقطع الأول يطلب</a:t>
            </a:r>
            <a:r>
              <a:rPr kumimoji="0" lang="ar-SA" sz="1800" b="1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 فيه </a:t>
            </a:r>
            <a:r>
              <a:rPr kumimoji="0" lang="ar-SA" sz="1800" b="1" i="0" u="none" strike="noStrike" kern="0" cap="none" spc="0" normalizeH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الأستا</a:t>
            </a:r>
            <a:r>
              <a:rPr lang="ar-SA" b="1" kern="0" noProof="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د</a:t>
            </a:r>
            <a:r>
              <a:rPr lang="ar-SA" b="1" kern="0" noProof="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من التلاميذ تحسس صدورهم أثناء التنفس,,,</a:t>
            </a:r>
            <a:endParaRPr kumimoji="0" lang="ar-SA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633839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51" grpId="0" animBg="1"/>
      <p:bldP spid="2049" grpId="0" animBg="1"/>
      <p:bldP spid="2050" grpId="0" animBg="1"/>
      <p:bldP spid="2053" grpId="0" animBg="1"/>
      <p:bldP spid="2052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MA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MA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47008" y="-24"/>
          <a:ext cx="9025586" cy="214314"/>
        </p:xfrm>
        <a:graphic>
          <a:graphicData uri="http://schemas.openxmlformats.org/drawingml/2006/table">
            <a:tbl>
              <a:tblPr rtl="1"/>
              <a:tblGrid>
                <a:gridCol w="9025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314">
                <a:tc>
                  <a:txBody>
                    <a:bodyPr/>
                    <a:lstStyle/>
                    <a:p>
                      <a:pPr algn="ctr" rtl="1">
                        <a:spcAft>
                          <a:spcPts val="1200"/>
                        </a:spcAft>
                      </a:pPr>
                      <a:r>
                        <a:rPr lang="ar-SA" sz="1400" b="1" dirty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</a:rPr>
                        <a:t>الحصة الثانية من المقطع</a:t>
                      </a:r>
                      <a:endParaRPr lang="en-US" sz="1400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786312"/>
              </p:ext>
            </p:extLst>
          </p:nvPr>
        </p:nvGraphicFramePr>
        <p:xfrm>
          <a:off x="47008" y="214290"/>
          <a:ext cx="9025586" cy="1066800"/>
        </p:xfrm>
        <a:graphic>
          <a:graphicData uri="http://schemas.openxmlformats.org/drawingml/2006/table">
            <a:tbl>
              <a:tblPr rtl="1"/>
              <a:tblGrid>
                <a:gridCol w="110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1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90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9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9728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صياغة الفرضيات</a:t>
                      </a:r>
                      <a:endParaRPr lang="en-US" sz="1400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ar-MA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MA" sz="1400" b="1" dirty="0">
                          <a:latin typeface="Times New Roman"/>
                          <a:ea typeface="Times New Roman"/>
                        </a:rPr>
                        <a:t>بعد التذكير</a:t>
                      </a:r>
                      <a:r>
                        <a:rPr lang="ar-MA" sz="1400" b="1" baseline="0" dirty="0">
                          <a:latin typeface="Times New Roman"/>
                          <a:ea typeface="Times New Roman"/>
                        </a:rPr>
                        <a:t> بالمشكل المطروح، </a:t>
                      </a: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يطالب المتعلمين بأخذ رسم الوثيقة (2 ) ورسم مسار الهواء.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يطالبهم بعرض رسم كل مجموعة والتعبير عنه.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عمل في مجموعات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r" rtl="1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يرسم المتعلم</a:t>
                      </a:r>
                      <a:r>
                        <a:rPr lang="ar-MA" sz="1400" b="1" dirty="0">
                          <a:latin typeface="Times New Roman"/>
                          <a:ea typeface="Times New Roman"/>
                        </a:rPr>
                        <a:t>و</a:t>
                      </a: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ن مسار الهواء داخل الجسم.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عمل جماعي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r" rtl="1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تعرض كل مجموعة رسمها وتعبر عنه.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الوثيقة 2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797483"/>
              </p:ext>
            </p:extLst>
          </p:nvPr>
        </p:nvGraphicFramePr>
        <p:xfrm>
          <a:off x="47008" y="1264101"/>
          <a:ext cx="9025586" cy="3200400"/>
        </p:xfrm>
        <a:graphic>
          <a:graphicData uri="http://schemas.openxmlformats.org/drawingml/2006/table">
            <a:tbl>
              <a:tblPr rtl="1"/>
              <a:tblGrid>
                <a:gridCol w="110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1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90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9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387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اختبار الفرضيات</a:t>
                      </a:r>
                      <a:endParaRPr lang="en-US" sz="1400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يطلب من المتعلمين اقتراح أنشطة مناسبة للتقصي: تحديد مسار الهواء في الجسم.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يقترح على المتعلمين النشاط التالي: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يطالب كل متعلم بوضع يده اليمنى على صدره ويده </a:t>
                      </a:r>
                      <a:r>
                        <a:rPr lang="ar-SA" sz="1400" b="1" dirty="0" err="1">
                          <a:latin typeface="Times New Roman"/>
                          <a:ea typeface="Times New Roman"/>
                        </a:rPr>
                        <a:t>اليسرى</a:t>
                      </a: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 أسفل أنفه. ويلاحظ التغيرات التي تحدث على صدره أثناء عملية الشهيق كمرحلة أولى ثم عملية الزفير.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ـــ يوجه النقاش بأسئلة من قبيل: بماذا تحس عندما تضع يد</a:t>
                      </a:r>
                      <a:r>
                        <a:rPr lang="ar-MA" sz="1400" b="1" dirty="0">
                          <a:latin typeface="Times New Roman"/>
                          <a:ea typeface="Times New Roman"/>
                        </a:rPr>
                        <a:t>ك</a:t>
                      </a: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 اليمنى على صدرك وأنت تتنفس؟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ما الذي أحسست </a:t>
                      </a:r>
                      <a:r>
                        <a:rPr lang="ar-SA" sz="1400" b="1" dirty="0" err="1">
                          <a:latin typeface="Times New Roman"/>
                          <a:ea typeface="Times New Roman"/>
                        </a:rPr>
                        <a:t>به</a:t>
                      </a: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 وأنت تضع يدك </a:t>
                      </a:r>
                      <a:r>
                        <a:rPr lang="ar-SA" sz="1400" b="1" dirty="0" err="1">
                          <a:latin typeface="Times New Roman"/>
                          <a:ea typeface="Times New Roman"/>
                        </a:rPr>
                        <a:t>اليسرى</a:t>
                      </a: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 تحت أنفك؟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يدفع المتعلمين للتعبير عن ملاحظاتهم واستبعاد الفرضيات الخاطئة.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النشاط الثاني: يقدم للمتعلمين شريط</a:t>
                      </a:r>
                      <a:r>
                        <a:rPr lang="ar-MA" sz="1400" b="1" dirty="0">
                          <a:latin typeface="Times New Roman"/>
                          <a:ea typeface="Times New Roman"/>
                        </a:rPr>
                        <a:t>ا</a:t>
                      </a: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 وثائقي</a:t>
                      </a:r>
                      <a:r>
                        <a:rPr lang="ar-MA" sz="1400" b="1" dirty="0">
                          <a:latin typeface="Times New Roman"/>
                          <a:ea typeface="Times New Roman"/>
                        </a:rPr>
                        <a:t>ا</a:t>
                      </a: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 حول مسار الهواء داخل المسالك العليا للجسم ويدفعهم للتعبير عن أعضاء الجهاز التنفسي.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يوجههم لتحديد المسار. 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يقترحون أنشطة للتقصي.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endParaRPr lang="ar-MA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ينجزون النشاط ويجيبون على الأسئلة.بأجوبة مثل: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ـــ عملية الشهيق: يكبر صدري، ينتفخ، ترتفع يدي، أحسست بهواء بارد يدخل.... 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endParaRPr lang="ar-MA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ar-MA" sz="1400" b="1" dirty="0">
                          <a:latin typeface="Times New Roman"/>
                          <a:ea typeface="Times New Roman"/>
                        </a:rPr>
                        <a:t>- </a:t>
                      </a: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عملية الزفير: يصغر حجم صدري، تنخفض يدي، يخرج من أنفي هواء دافئ.....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يعبر عن ملاحظاته ويستبعد الفرضيات الخاطئة.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يتفرجون على الشريط، ويعبرون عن ملاحظاتهم ويحددون المسار باعتماد  المعجم العلمي المروج.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endParaRPr lang="ar-SA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endParaRPr lang="ar-MA" sz="1400" b="1" dirty="0">
                        <a:latin typeface="Times New Roman"/>
                        <a:ea typeface="Times New Roman"/>
                        <a:hlinkClick r:id="rId2" action="ppaction://hlinkfile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endParaRPr lang="ar-MA" sz="1400" b="1" dirty="0">
                        <a:latin typeface="Times New Roman"/>
                        <a:ea typeface="Times New Roman"/>
                        <a:hlinkClick r:id="rId2" action="ppaction://hlinkfile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endParaRPr lang="ar-MA" sz="1400" b="1" dirty="0">
                        <a:latin typeface="Times New Roman"/>
                        <a:ea typeface="Times New Roman"/>
                        <a:hlinkClick r:id="rId2" action="ppaction://hlinkfile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endParaRPr lang="ar-MA" sz="1400" b="1" dirty="0">
                        <a:latin typeface="Times New Roman"/>
                        <a:ea typeface="Times New Roman"/>
                        <a:hlinkClick r:id="rId2" action="ppaction://hlinkfile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endParaRPr lang="ar-MA" sz="1400" b="1" dirty="0">
                        <a:latin typeface="Times New Roman"/>
                        <a:ea typeface="Times New Roman"/>
                        <a:hlinkClick r:id="rId2" action="ppaction://hlinkfile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endParaRPr lang="ar-MA" sz="1400" b="1" dirty="0">
                        <a:latin typeface="Times New Roman"/>
                        <a:ea typeface="Times New Roman"/>
                        <a:hlinkClick r:id="rId2" action="ppaction://hlinkfile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endParaRPr lang="ar-MA" sz="1400" b="1" dirty="0">
                        <a:latin typeface="Times New Roman"/>
                        <a:ea typeface="Times New Roman"/>
                        <a:hlinkClick r:id="rId2" action="ppaction://hlinkfile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endParaRPr lang="ar-MA" sz="1400" b="1" dirty="0">
                        <a:latin typeface="Times New Roman"/>
                        <a:ea typeface="Times New Roman"/>
                        <a:hlinkClick r:id="rId2" action="ppaction://hlinkfile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endParaRPr lang="ar-MA" sz="1400" b="1" dirty="0">
                        <a:latin typeface="Times New Roman"/>
                        <a:ea typeface="Times New Roman"/>
                        <a:hlinkClick r:id="rId2" action="ppaction://hlinkfile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  <a:hlinkClick r:id="rId2" action="ppaction://hlinkfile"/>
                        </a:rPr>
                        <a:t>فيلم وثائقي</a:t>
                      </a: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: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ملاحظة الفيلم ملاحظة تلقائية ثم إعادة الملاحظة كلما استدعت الضرورة ذلك.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423633"/>
              </p:ext>
            </p:extLst>
          </p:nvPr>
        </p:nvGraphicFramePr>
        <p:xfrm>
          <a:off x="47008" y="4447512"/>
          <a:ext cx="9025586" cy="749728"/>
        </p:xfrm>
        <a:graphic>
          <a:graphicData uri="http://schemas.openxmlformats.org/drawingml/2006/table">
            <a:tbl>
              <a:tblPr rtl="1"/>
              <a:tblGrid>
                <a:gridCol w="110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1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90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9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9728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التقاسم</a:t>
                      </a:r>
                      <a:endParaRPr lang="en-US" sz="1400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يرجع الأستاذ إلى النموذج الموحد المعلق على السبورة بعد إضافة  أعضاء الجهاز التنفسي، ويدفع التلاميذ لرسم المسار الصحيح للهواء داخل الجسم أثناء عمليتي الشهيق والزفير.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عمل جمــاعي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 يرسم المتعلمون المسار الصحيح للهواء داخل الجسم أثناء عمليتي الشهيق والزفير.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endParaRPr lang="fr-FR" sz="1400" b="1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MA" sz="1400" b="1" dirty="0">
                          <a:latin typeface="Times New Roman"/>
                          <a:ea typeface="Times New Roman"/>
                        </a:rPr>
                        <a:t>النموذج الموحد</a:t>
                      </a:r>
                      <a:endParaRPr lang="en-US" sz="1400" b="1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au 9"/>
          <p:cNvGraphicFramePr>
            <a:graphicFrameLocks noGrp="1"/>
          </p:cNvGraphicFramePr>
          <p:nvPr/>
        </p:nvGraphicFramePr>
        <p:xfrm>
          <a:off x="47008" y="5180251"/>
          <a:ext cx="9025586" cy="357292"/>
        </p:xfrm>
        <a:graphic>
          <a:graphicData uri="http://schemas.openxmlformats.org/drawingml/2006/table">
            <a:tbl>
              <a:tblPr rtl="1"/>
              <a:tblGrid>
                <a:gridCol w="110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1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90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9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729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الحصيلة</a:t>
                      </a:r>
                      <a:endParaRPr lang="en-US" sz="1400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dirty="0">
                          <a:latin typeface="Times New Roman"/>
                          <a:ea typeface="Times New Roman"/>
                        </a:rPr>
                        <a:t>يوجه المتعلمين بأسئلة لاستخلاص الحصيلة.</a:t>
                      </a:r>
                      <a:endParaRPr lang="en-US" sz="1400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dirty="0">
                          <a:latin typeface="Times New Roman"/>
                          <a:ea typeface="Times New Roman"/>
                        </a:rPr>
                        <a:t>يستخلصون الحصيلة</a:t>
                      </a:r>
                      <a:endParaRPr lang="en-US" sz="1400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MA" dirty="0"/>
                    </a:p>
                  </a:txBody>
                  <a:tcPr marL="22924" marR="229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au 10"/>
          <p:cNvGraphicFramePr>
            <a:graphicFrameLocks noGrp="1"/>
          </p:cNvGraphicFramePr>
          <p:nvPr/>
        </p:nvGraphicFramePr>
        <p:xfrm>
          <a:off x="47008" y="6143644"/>
          <a:ext cx="9025586" cy="679641"/>
        </p:xfrm>
        <a:graphic>
          <a:graphicData uri="http://schemas.openxmlformats.org/drawingml/2006/table">
            <a:tbl>
              <a:tblPr rtl="1"/>
              <a:tblGrid>
                <a:gridCol w="110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1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90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9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7964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latin typeface="Times New Roman"/>
                          <a:ea typeface="Times New Roman"/>
                        </a:rPr>
                        <a:t>التقويم:</a:t>
                      </a:r>
                      <a:endParaRPr lang="en-US" sz="1400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dirty="0">
                          <a:latin typeface="Times New Roman"/>
                          <a:ea typeface="Times New Roman"/>
                        </a:rPr>
                        <a:t>يقدم للمتعلمين الوثيقة 3 </a:t>
                      </a:r>
                      <a:endParaRPr lang="en-US" sz="1400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dirty="0">
                          <a:latin typeface="Times New Roman"/>
                          <a:ea typeface="Times New Roman"/>
                        </a:rPr>
                        <a:t>يتأكد من فهمهم للمطلوب.</a:t>
                      </a:r>
                      <a:endParaRPr lang="en-US" sz="1400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dirty="0">
                          <a:latin typeface="Times New Roman"/>
                          <a:ea typeface="Times New Roman"/>
                        </a:rPr>
                        <a:t>يدفعهم لإنجاز النشاط.</a:t>
                      </a:r>
                      <a:endParaRPr lang="en-US" sz="1400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dirty="0">
                          <a:latin typeface="Times New Roman"/>
                          <a:ea typeface="Times New Roman"/>
                        </a:rPr>
                        <a:t>ينجزون النشاط</a:t>
                      </a:r>
                      <a:endParaRPr lang="en-US" sz="1400" dirty="0">
                        <a:latin typeface="Times New Roman"/>
                        <a:ea typeface="Times New Roman"/>
                      </a:endParaRPr>
                    </a:p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400" dirty="0">
                          <a:latin typeface="Times New Roman"/>
                          <a:ea typeface="Times New Roman"/>
                        </a:rPr>
                        <a:t>يصححون </a:t>
                      </a:r>
                      <a:r>
                        <a:rPr lang="ar-SA" sz="1400" dirty="0" err="1">
                          <a:latin typeface="Times New Roman"/>
                          <a:ea typeface="Times New Roman"/>
                        </a:rPr>
                        <a:t>إنتاجاتهم</a:t>
                      </a:r>
                      <a:r>
                        <a:rPr lang="ar-SA" sz="1400" dirty="0">
                          <a:latin typeface="Times New Roman"/>
                          <a:ea typeface="Times New Roman"/>
                        </a:rPr>
                        <a:t> على ضوء النموذج الموحد.</a:t>
                      </a:r>
                      <a:endParaRPr lang="en-US" sz="1400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dirty="0">
                          <a:latin typeface="Times New Roman"/>
                          <a:ea typeface="Times New Roman"/>
                        </a:rPr>
                        <a:t>الوثيقة </a:t>
                      </a:r>
                      <a:r>
                        <a:rPr lang="ar-SA" sz="1400" dirty="0">
                          <a:latin typeface="Times New Roman"/>
                          <a:ea typeface="Times New Roman"/>
                          <a:hlinkClick r:id="rId3" action="ppaction://hlinkfile"/>
                        </a:rPr>
                        <a:t>3</a:t>
                      </a:r>
                      <a:endParaRPr lang="en-US" sz="1400" dirty="0"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au 11"/>
          <p:cNvGraphicFramePr>
            <a:graphicFrameLocks noGrp="1"/>
          </p:cNvGraphicFramePr>
          <p:nvPr/>
        </p:nvGraphicFramePr>
        <p:xfrm>
          <a:off x="47008" y="5520554"/>
          <a:ext cx="9025586" cy="640080"/>
        </p:xfrm>
        <a:graphic>
          <a:graphicData uri="http://schemas.openxmlformats.org/drawingml/2006/table">
            <a:tbl>
              <a:tblPr rtl="1"/>
              <a:tblGrid>
                <a:gridCol w="9025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486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الاستنتاج:</a:t>
                      </a:r>
                      <a:endParaRPr lang="en-US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ar-SA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يدخل الهواء من الأنف أو الفم ويمر عبر القصبة الهوائية ليصل إلى الرئتين وتسمى عملية الشهيق.</a:t>
                      </a:r>
                      <a:endParaRPr lang="en-US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ar-SA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ينطلق الهواء من الرئتين عبر القصبة الهوائية ويخرج من الأنف أو الفم وتسمى عملية الزفير.</a:t>
                      </a:r>
                      <a:endParaRPr lang="en-US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2924" marR="229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3314946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à coins arrondis 4"/>
          <p:cNvSpPr/>
          <p:nvPr/>
        </p:nvSpPr>
        <p:spPr>
          <a:xfrm>
            <a:off x="459946" y="344626"/>
            <a:ext cx="8072494" cy="642942"/>
          </a:xfrm>
          <a:prstGeom prst="roundRect">
            <a:avLst/>
          </a:prstGeom>
          <a:solidFill>
            <a:schemeClr val="tx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marR="0" lvl="0" indent="-51435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9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r>
              <a:rPr kumimoji="0" lang="ar-MA" sz="29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نموذج تطبيقي 2</a:t>
            </a:r>
            <a:endParaRPr kumimoji="0" lang="fr-FR" sz="2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6" name="Arrondir un rectangle avec un coin du même côté 5"/>
          <p:cNvSpPr/>
          <p:nvPr/>
        </p:nvSpPr>
        <p:spPr>
          <a:xfrm>
            <a:off x="2123728" y="1347608"/>
            <a:ext cx="4786346" cy="857256"/>
          </a:xfrm>
          <a:prstGeom prst="round2Same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الموضوع: تأثير الحرارة على ضغط الغازات</a:t>
            </a:r>
          </a:p>
        </p:txBody>
      </p:sp>
      <p:sp>
        <p:nvSpPr>
          <p:cNvPr id="7" name="Rectangle à coins arrondis 6"/>
          <p:cNvSpPr/>
          <p:nvPr/>
        </p:nvSpPr>
        <p:spPr>
          <a:xfrm>
            <a:off x="618972" y="2924944"/>
            <a:ext cx="7786742" cy="8572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الهدف </a:t>
            </a:r>
            <a:r>
              <a:rPr kumimoji="0" lang="ar-MA" sz="2400" b="1" i="0" u="sng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التعلمي</a:t>
            </a:r>
            <a:r>
              <a:rPr kumimoji="0" lang="ar-MA" sz="24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</a:t>
            </a: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أن يتعرف المتعلم على تأثير درجة الحرارة على ضغط الغازات</a:t>
            </a: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.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Arrondir un rectangle à un seul coin 8"/>
          <p:cNvSpPr/>
          <p:nvPr/>
        </p:nvSpPr>
        <p:spPr>
          <a:xfrm>
            <a:off x="618972" y="4653136"/>
            <a:ext cx="3000396" cy="1500198"/>
          </a:xfrm>
          <a:prstGeom prst="round1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الامتدادات: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تعرف الضغط الجوي.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تعرف نشوء الرياح.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تعرف تكون السحاب.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Arrondir un rectangle à un seul coin 9"/>
          <p:cNvSpPr/>
          <p:nvPr/>
        </p:nvSpPr>
        <p:spPr>
          <a:xfrm>
            <a:off x="3960408" y="4653136"/>
            <a:ext cx="4572032" cy="1500198"/>
          </a:xfrm>
          <a:prstGeom prst="round1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المكتسبات السابقة: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تعرف ضغط الغازات.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تعرف تأثير ضغط الغازات على السوائل.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تعرف تأثير الحجم على ضغط الغازات.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18761435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5"/>
          <p:cNvGrpSpPr/>
          <p:nvPr/>
        </p:nvGrpSpPr>
        <p:grpSpPr>
          <a:xfrm>
            <a:off x="6744627" y="642918"/>
            <a:ext cx="1992027" cy="1080958"/>
            <a:chOff x="6337280" y="388932"/>
            <a:chExt cx="1992027" cy="79520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0" name="Chevron 9"/>
            <p:cNvSpPr/>
            <p:nvPr/>
          </p:nvSpPr>
          <p:spPr>
            <a:xfrm rot="10800000">
              <a:off x="6337280" y="388932"/>
              <a:ext cx="1992027" cy="795205"/>
            </a:xfrm>
            <a:prstGeom prst="chevron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Chevron 4"/>
            <p:cNvSpPr/>
            <p:nvPr/>
          </p:nvSpPr>
          <p:spPr>
            <a:xfrm rot="5400000">
              <a:off x="6838115" y="285700"/>
              <a:ext cx="795205" cy="100167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5240" tIns="15240" rIns="15240" bIns="15240" numCol="1" spcCol="1270" anchor="ctr" anchorCtr="0">
              <a:noAutofit/>
            </a:bodyPr>
            <a:lstStyle/>
            <a:p>
              <a:pPr marL="0" marR="0" lvl="0" indent="0" algn="ctr" defTabSz="10668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MA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وضعية الانطلاق</a:t>
              </a:r>
              <a:endPara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" name="Groupe 6"/>
          <p:cNvGrpSpPr/>
          <p:nvPr/>
        </p:nvGrpSpPr>
        <p:grpSpPr>
          <a:xfrm>
            <a:off x="407346" y="285728"/>
            <a:ext cx="6252210" cy="1928826"/>
            <a:chOff x="-1" y="400286"/>
            <a:chExt cx="6252210" cy="79500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" name="Arrondir un rectangle avec un coin du même côté 7"/>
            <p:cNvSpPr/>
            <p:nvPr/>
          </p:nvSpPr>
          <p:spPr>
            <a:xfrm rot="16200000">
              <a:off x="2728601" y="-2328316"/>
              <a:ext cx="795006" cy="6252209"/>
            </a:xfrm>
            <a:prstGeom prst="round2Same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vert"/>
            <a:lstStyle/>
            <a:p>
              <a:pPr marL="0" marR="0" lvl="0" indent="0" algn="just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M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يحضر الأستاذ كرتين لهما نفس حجم الهواء، توضع إحداهما داخل حجرة الدرس (الظل) أمام المتعلمين، والأخرى في الساحة (معرضة لأشعة الشمس)، وتحت مراقبتهم خلال مدة ساعتين قبل بداية الحصة. </a:t>
              </a:r>
            </a:p>
            <a:p>
              <a:pPr marL="0" marR="0" lvl="0" indent="0" algn="just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M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عند بداية الحصة يحضر الأستاذ الكرتين معا، ويطلب من المتعلمين ملاحظتهما وتلمسهما.</a:t>
              </a:r>
              <a:endParaRPr kumimoji="0" lang="fr-FR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Arrondir un rectangle avec un coin du même côté 6"/>
            <p:cNvSpPr/>
            <p:nvPr/>
          </p:nvSpPr>
          <p:spPr>
            <a:xfrm rot="21600000">
              <a:off x="38809" y="439094"/>
              <a:ext cx="6213400" cy="71738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1430" tIns="11430" rIns="128016" bIns="11430" numCol="1" spcCol="1270" anchor="ctr" anchorCtr="0">
              <a:noAutofit/>
            </a:bodyPr>
            <a:lstStyle/>
            <a:p>
              <a:pPr marL="171450" marR="0" lvl="1" indent="-171450" algn="just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endParaRPr kumimoji="0" lang="fr-FR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171450" marR="0" lvl="1" indent="-171450" algn="just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endPara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4" name="Picture 4" descr="D:\Photos-famille\Rabat\Nouveau dossier\31122011909.jpg"/>
          <p:cNvPicPr>
            <a:picLocks noChangeAspect="1" noChangeArrowheads="1"/>
          </p:cNvPicPr>
          <p:nvPr/>
        </p:nvPicPr>
        <p:blipFill>
          <a:blip r:embed="rId2" cstate="print"/>
          <a:srcRect l="31646" t="65113" r="25858"/>
          <a:stretch>
            <a:fillRect/>
          </a:stretch>
        </p:blipFill>
        <p:spPr bwMode="auto">
          <a:xfrm>
            <a:off x="1071538" y="2482644"/>
            <a:ext cx="6500858" cy="40018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57659683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3"/>
          <p:cNvGrpSpPr/>
          <p:nvPr/>
        </p:nvGrpSpPr>
        <p:grpSpPr>
          <a:xfrm>
            <a:off x="6765877" y="1357298"/>
            <a:ext cx="1992027" cy="1080958"/>
            <a:chOff x="6337280" y="388932"/>
            <a:chExt cx="1992027" cy="79520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5" name="Chevron 4"/>
            <p:cNvSpPr/>
            <p:nvPr/>
          </p:nvSpPr>
          <p:spPr>
            <a:xfrm rot="10800000">
              <a:off x="6337280" y="388932"/>
              <a:ext cx="1992027" cy="795205"/>
            </a:xfrm>
            <a:prstGeom prst="chevron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Chevron 4"/>
            <p:cNvSpPr/>
            <p:nvPr/>
          </p:nvSpPr>
          <p:spPr>
            <a:xfrm rot="5400000">
              <a:off x="6863209" y="260606"/>
              <a:ext cx="795205" cy="105185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5240" tIns="15240" rIns="15240" bIns="15240" numCol="1" spcCol="1270" anchor="ctr" anchorCtr="0">
              <a:noAutofit/>
            </a:bodyPr>
            <a:lstStyle/>
            <a:p>
              <a:pPr marL="0" marR="0" lvl="0" indent="0" algn="ctr" defTabSz="10668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تحديد </a:t>
              </a:r>
              <a:r>
                <a:rPr kumimoji="0" lang="ar-MA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المشكلة</a:t>
              </a:r>
              <a:endPara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" name="Groupe 6"/>
          <p:cNvGrpSpPr/>
          <p:nvPr/>
        </p:nvGrpSpPr>
        <p:grpSpPr>
          <a:xfrm>
            <a:off x="428596" y="1000108"/>
            <a:ext cx="6252210" cy="1928826"/>
            <a:chOff x="-1" y="400286"/>
            <a:chExt cx="6252210" cy="79500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" name="Arrondir un rectangle avec un coin du même côté 7"/>
            <p:cNvSpPr/>
            <p:nvPr/>
          </p:nvSpPr>
          <p:spPr>
            <a:xfrm rot="16200000">
              <a:off x="2728601" y="-2328316"/>
              <a:ext cx="795006" cy="6252209"/>
            </a:xfrm>
            <a:prstGeom prst="round2Same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vert"/>
            <a:lstStyle/>
            <a:p>
              <a:pPr marL="0" marR="0" lvl="0" indent="0" algn="just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يطالب الأستاذ المتعلمين بفحص الكرتين ليتضح لهم الفرق بينهما من حيث الحجم، الشيء الذي سيثير مشكلا لديهم بسبب عدم كفاية </a:t>
              </a:r>
              <a:r>
                <a:rPr kumimoji="0" lang="ar-SA" sz="2000" b="1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مكتسباتهم</a:t>
              </a: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السابقة لتفسير ما تمت ملاحظته، ما يدفعهم إلى طرح مجموعة من التساؤلات يتم تركيزها في السؤال التالي:</a:t>
              </a:r>
            </a:p>
            <a:p>
              <a:pPr marL="0" marR="0" lvl="0" indent="0" algn="just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لماذا ازداد حجم الكرة التي كانت معرضة لأشعة الشمس؟</a:t>
              </a:r>
              <a:endParaRPr kumimoji="0" lang="fr-FR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Arrondir un rectangle avec un coin du même côté 6"/>
            <p:cNvSpPr/>
            <p:nvPr/>
          </p:nvSpPr>
          <p:spPr>
            <a:xfrm rot="21600000">
              <a:off x="38809" y="439094"/>
              <a:ext cx="6213400" cy="71738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1430" tIns="11430" rIns="128016" bIns="11430" numCol="1" spcCol="1270" anchor="ctr" anchorCtr="0">
              <a:noAutofit/>
            </a:bodyPr>
            <a:lstStyle/>
            <a:p>
              <a:pPr marL="171450" marR="0" lvl="1" indent="-171450" algn="just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endParaRPr kumimoji="0" lang="fr-FR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171450" marR="0" lvl="1" indent="-171450" algn="just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endPara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" name="Groupe 9"/>
          <p:cNvGrpSpPr/>
          <p:nvPr/>
        </p:nvGrpSpPr>
        <p:grpSpPr>
          <a:xfrm>
            <a:off x="6765877" y="4214818"/>
            <a:ext cx="1992027" cy="1080958"/>
            <a:chOff x="6337280" y="388932"/>
            <a:chExt cx="1992027" cy="79520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1" name="Chevron 10"/>
            <p:cNvSpPr/>
            <p:nvPr/>
          </p:nvSpPr>
          <p:spPr>
            <a:xfrm rot="10800000">
              <a:off x="6337280" y="388932"/>
              <a:ext cx="1992027" cy="795205"/>
            </a:xfrm>
            <a:prstGeom prst="chevron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Chevron 4"/>
            <p:cNvSpPr/>
            <p:nvPr/>
          </p:nvSpPr>
          <p:spPr>
            <a:xfrm rot="5400000">
              <a:off x="6817634" y="143594"/>
              <a:ext cx="795205" cy="12858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5240" tIns="15240" rIns="15240" bIns="15240" numCol="1" spcCol="1270" anchor="ctr" anchorCtr="0">
              <a:noAutofit/>
            </a:bodyPr>
            <a:lstStyle/>
            <a:p>
              <a:pPr marL="0" marR="0" lvl="0" indent="0" algn="ctr" defTabSz="10668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صياغة </a:t>
              </a:r>
              <a:r>
                <a:rPr kumimoji="0" lang="ar-SA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الفرصيات</a:t>
              </a:r>
              <a:endPara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" name="Groupe 12"/>
          <p:cNvGrpSpPr/>
          <p:nvPr/>
        </p:nvGrpSpPr>
        <p:grpSpPr>
          <a:xfrm>
            <a:off x="428596" y="3857628"/>
            <a:ext cx="6252210" cy="1928826"/>
            <a:chOff x="-1" y="400286"/>
            <a:chExt cx="6252210" cy="79500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4" name="Arrondir un rectangle avec un coin du même côté 13"/>
            <p:cNvSpPr/>
            <p:nvPr/>
          </p:nvSpPr>
          <p:spPr>
            <a:xfrm rot="16200000">
              <a:off x="2728601" y="-2328316"/>
              <a:ext cx="795006" cy="6252209"/>
            </a:xfrm>
            <a:prstGeom prst="round2Same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vert"/>
            <a:lstStyle/>
            <a:p>
              <a:pPr marL="0" marR="0" lvl="0" indent="0" algn="just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يوزع الأستاذ المتعلمين على مجموعات، وانطلاقا من </a:t>
              </a:r>
              <a:r>
                <a:rPr kumimoji="0" lang="ar-SA" sz="2000" b="1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تمثلاتهم</a:t>
              </a: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ومعارفهم السابقة، تقدم كل مجموعة إجابات مؤقتة عن السؤال المطروح في شكل فرضيات، ويتم تدوين أهمها على السبورة:</a:t>
              </a:r>
            </a:p>
            <a:p>
              <a:pPr marL="0" marR="0" lvl="0" indent="0" algn="just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itchFamily="49" charset="0"/>
                <a:buChar char="o"/>
                <a:tabLst/>
                <a:defRPr/>
              </a:pPr>
              <a:r>
                <a:rPr kumimoji="0" lang="ar-M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ربما حرارة الشمس هي التي نفخت الكرة.</a:t>
              </a:r>
            </a:p>
            <a:p>
              <a:pPr marL="0" marR="0" lvl="0" indent="0" algn="just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ourier New" pitchFamily="49" charset="0"/>
                <a:buChar char="o"/>
                <a:tabLst/>
                <a:defRPr/>
              </a:pPr>
              <a:r>
                <a:rPr kumimoji="0" lang="ar-M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قد يكون الهواء نفذ إلى الكرة.</a:t>
              </a:r>
              <a:endParaRPr kumimoji="0" lang="fr-FR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Arrondir un rectangle avec un coin du même côté 6"/>
            <p:cNvSpPr/>
            <p:nvPr/>
          </p:nvSpPr>
          <p:spPr>
            <a:xfrm rot="21600000">
              <a:off x="38809" y="439094"/>
              <a:ext cx="6213400" cy="71738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1430" tIns="11430" rIns="128016" bIns="11430" numCol="1" spcCol="1270" anchor="ctr" anchorCtr="0">
              <a:noAutofit/>
            </a:bodyPr>
            <a:lstStyle/>
            <a:p>
              <a:pPr marL="171450" marR="0" lvl="1" indent="-171450" algn="just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endParaRPr kumimoji="0" lang="fr-FR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171450" marR="0" lvl="1" indent="-171450" algn="just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endPara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0487222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4"/>
          <p:cNvGrpSpPr/>
          <p:nvPr/>
        </p:nvGrpSpPr>
        <p:grpSpPr>
          <a:xfrm>
            <a:off x="6744627" y="726048"/>
            <a:ext cx="1992027" cy="1080958"/>
            <a:chOff x="6337280" y="388932"/>
            <a:chExt cx="1992027" cy="79520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6" name="Chevron 5"/>
            <p:cNvSpPr/>
            <p:nvPr/>
          </p:nvSpPr>
          <p:spPr>
            <a:xfrm rot="10800000">
              <a:off x="6337280" y="388932"/>
              <a:ext cx="1992027" cy="795205"/>
            </a:xfrm>
            <a:prstGeom prst="chevron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Chevron 4"/>
            <p:cNvSpPr/>
            <p:nvPr/>
          </p:nvSpPr>
          <p:spPr>
            <a:xfrm rot="5400000">
              <a:off x="6802396" y="249981"/>
              <a:ext cx="795205" cy="107310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5240" tIns="15240" rIns="15240" bIns="15240" numCol="1" spcCol="1270" anchor="ctr" anchorCtr="0">
              <a:noAutofit/>
            </a:bodyPr>
            <a:lstStyle/>
            <a:p>
              <a:pPr marL="0" marR="0" lvl="0" indent="0" algn="ctr" defTabSz="10668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فحص الفرضيات</a:t>
              </a:r>
              <a:endPara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" name="Groupe 7"/>
          <p:cNvGrpSpPr/>
          <p:nvPr/>
        </p:nvGrpSpPr>
        <p:grpSpPr>
          <a:xfrm>
            <a:off x="571472" y="714356"/>
            <a:ext cx="6088085" cy="1143008"/>
            <a:chOff x="-10283903" y="400286"/>
            <a:chExt cx="16536115" cy="79500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9" name="Arrondir un rectangle avec un coin du même côté 8"/>
            <p:cNvSpPr/>
            <p:nvPr/>
          </p:nvSpPr>
          <p:spPr>
            <a:xfrm rot="16200000">
              <a:off x="-2413350" y="-7470267"/>
              <a:ext cx="795006" cy="16536112"/>
            </a:xfrm>
            <a:prstGeom prst="round2Same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vert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لفحـــص الفرضيـــات </a:t>
              </a:r>
              <a:endParaRPr kumimoji="0" lang="ar-MA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التجربة التالية</a:t>
              </a:r>
              <a:r>
                <a:rPr kumimoji="0" lang="ar-MA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  <a:r>
                <a:rPr kumimoji="0" lang="ar-MA" sz="2400" b="1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:</a:t>
              </a:r>
              <a:endParaRPr kumimoji="0" lang="fr-FR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Arrondir un rectangle avec un coin du même côté 6"/>
            <p:cNvSpPr/>
            <p:nvPr/>
          </p:nvSpPr>
          <p:spPr>
            <a:xfrm>
              <a:off x="-10283900" y="439094"/>
              <a:ext cx="16536112" cy="71738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1430" tIns="11430" rIns="128016" bIns="11430" numCol="1" spcCol="1270" anchor="ctr" anchorCtr="0">
              <a:noAutofit/>
            </a:bodyPr>
            <a:lstStyle/>
            <a:p>
              <a:pPr marL="171450" marR="0" lvl="1" indent="-171450" algn="just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endParaRPr kumimoji="0" lang="fr-FR" sz="24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171450" marR="0" lvl="1" indent="-171450" algn="just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endPara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3" name="Picture 3" descr="D:\Photos-famille\Rabat\Nouveau dossier\31122011906.jpg"/>
          <p:cNvPicPr>
            <a:picLocks noChangeAspect="1" noChangeArrowheads="1"/>
          </p:cNvPicPr>
          <p:nvPr/>
        </p:nvPicPr>
        <p:blipFill>
          <a:blip r:embed="rId2" cstate="print"/>
          <a:srcRect l="30118" t="43971" r="37332" b="27090"/>
          <a:stretch>
            <a:fillRect/>
          </a:stretch>
        </p:blipFill>
        <p:spPr bwMode="auto">
          <a:xfrm>
            <a:off x="1026320" y="2285992"/>
            <a:ext cx="6858048" cy="385765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11" name="Picture 3" descr="D:\Photos-famille\Rabat\Nouveau dossier\31122011906.jpg"/>
          <p:cNvPicPr>
            <a:picLocks noChangeAspect="1" noChangeArrowheads="1"/>
          </p:cNvPicPr>
          <p:nvPr/>
        </p:nvPicPr>
        <p:blipFill>
          <a:blip r:embed="rId2" cstate="print"/>
          <a:srcRect l="58893" t="47115" r="39412" b="51277"/>
          <a:stretch>
            <a:fillRect/>
          </a:stretch>
        </p:blipFill>
        <p:spPr bwMode="auto">
          <a:xfrm>
            <a:off x="7072330" y="3857628"/>
            <a:ext cx="238127" cy="142876"/>
          </a:xfrm>
          <a:prstGeom prst="rect">
            <a:avLst/>
          </a:prstGeom>
          <a:noFill/>
          <a:ln w="38100">
            <a:noFill/>
          </a:ln>
        </p:spPr>
      </p:pic>
    </p:spTree>
    <p:extLst>
      <p:ext uri="{BB962C8B-B14F-4D97-AF65-F5344CB8AC3E}">
        <p14:creationId xmlns:p14="http://schemas.microsoft.com/office/powerpoint/2010/main" val="3882116149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r-FR" altLang="fr-FR" dirty="0"/>
              <a:t> </a:t>
            </a:r>
            <a:r>
              <a:rPr lang="ar-MA" altLang="fr-FR" b="1" u="sng" dirty="0"/>
              <a:t>علاقة المدرس بالمعرفة</a:t>
            </a:r>
            <a:r>
              <a:rPr lang="ar-SA" altLang="fr-FR" b="1" u="sng" dirty="0"/>
              <a:t> داخل المثلث </a:t>
            </a:r>
            <a:r>
              <a:rPr lang="ar-SA" altLang="fr-FR" b="1" u="sng" dirty="0" err="1"/>
              <a:t>الديداكتيكي</a:t>
            </a:r>
            <a:endParaRPr lang="fr-FR" altLang="fr-FR" dirty="0"/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>
              <a:buFont typeface="Wingdings 2" panose="05020102010507070707" pitchFamily="18" charset="2"/>
              <a:buNone/>
            </a:pPr>
            <a:r>
              <a:rPr lang="ar-MA" altLang="fr-FR" b="1" dirty="0">
                <a:ea typeface="Majalla UI"/>
              </a:rPr>
              <a:t>وتكون مبنية على تحليل المضمون المعرفي من طرف المدرس وما ينتج عنه من قضايا مرتبطة بما يسمى</a:t>
            </a:r>
            <a:r>
              <a:rPr lang="fr-MA" altLang="fr-FR" b="1" dirty="0"/>
              <a:t> </a:t>
            </a:r>
            <a:r>
              <a:rPr lang="ar-MA" altLang="fr-FR" b="1" u="sng" dirty="0">
                <a:ea typeface="Majalla UI"/>
              </a:rPr>
              <a:t>بالنقل </a:t>
            </a:r>
            <a:r>
              <a:rPr lang="ar-MA" altLang="fr-FR" b="1" u="sng" dirty="0" err="1">
                <a:ea typeface="Majalla UI"/>
              </a:rPr>
              <a:t>الديداكتيكي</a:t>
            </a:r>
            <a:r>
              <a:rPr lang="fr-MA" altLang="fr-FR" b="1" dirty="0"/>
              <a:t>.</a:t>
            </a:r>
            <a:r>
              <a:rPr lang="fr-FR" alt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29012231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0"/>
          <p:cNvGrpSpPr/>
          <p:nvPr/>
        </p:nvGrpSpPr>
        <p:grpSpPr>
          <a:xfrm>
            <a:off x="6765877" y="500042"/>
            <a:ext cx="1992027" cy="1080958"/>
            <a:chOff x="6337280" y="388932"/>
            <a:chExt cx="1992027" cy="79520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2" name="Chevron 11"/>
            <p:cNvSpPr/>
            <p:nvPr/>
          </p:nvSpPr>
          <p:spPr>
            <a:xfrm rot="10800000">
              <a:off x="6337280" y="388932"/>
              <a:ext cx="1992027" cy="795205"/>
            </a:xfrm>
            <a:prstGeom prst="chevron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Chevron 4"/>
            <p:cNvSpPr/>
            <p:nvPr/>
          </p:nvSpPr>
          <p:spPr>
            <a:xfrm rot="5400000">
              <a:off x="6827488" y="296325"/>
              <a:ext cx="795205" cy="98042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5240" tIns="15240" rIns="15240" bIns="15240" numCol="1" spcCol="1270" anchor="ctr" anchorCtr="0">
              <a:noAutofit/>
            </a:bodyPr>
            <a:lstStyle/>
            <a:p>
              <a:pPr marL="0" marR="0" lvl="0" indent="0" algn="ctr" defTabSz="10668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تحليل النتائج</a:t>
              </a:r>
              <a:endPara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" name="Groupe 13"/>
          <p:cNvGrpSpPr/>
          <p:nvPr/>
        </p:nvGrpSpPr>
        <p:grpSpPr>
          <a:xfrm>
            <a:off x="428596" y="142852"/>
            <a:ext cx="6252210" cy="1928826"/>
            <a:chOff x="-1" y="400286"/>
            <a:chExt cx="6252210" cy="79500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5" name="Arrondir un rectangle avec un coin du même côté 14"/>
            <p:cNvSpPr/>
            <p:nvPr/>
          </p:nvSpPr>
          <p:spPr>
            <a:xfrm rot="16200000">
              <a:off x="2728601" y="-2328316"/>
              <a:ext cx="795006" cy="6252209"/>
            </a:xfrm>
            <a:prstGeom prst="round2Same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vert"/>
            <a:lstStyle/>
            <a:p>
              <a:pPr marL="0" marR="0" lvl="0" indent="0" algn="just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عند وضع القنينة في الماء الساخن، تنتفخ </a:t>
              </a:r>
              <a:r>
                <a:rPr kumimoji="0" lang="ar-SA" sz="2000" b="1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النفاخة</a:t>
              </a: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مما يدل على تمدد الغاز المحبوس، الشيء الذي يترتب عنه ارتفاع ضغط هذا الغاز، ويحدث العكس عند نقل القنينة إلى الماء البارد.</a:t>
              </a:r>
            </a:p>
            <a:p>
              <a:pPr marL="0" marR="0" lvl="0" indent="0" algn="just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تؤكد هذه التجربة </a:t>
              </a:r>
              <a:r>
                <a:rPr kumimoji="0" lang="ar-M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م</a:t>
              </a: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ا</a:t>
              </a:r>
              <a:r>
                <a:rPr kumimoji="0" lang="ar-M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حدث للكرة التي تعرضت لأشعة الشمس حيث يرتفع ضغط الهواء داخلها عند ارتفاع درجة حرارتها. </a:t>
              </a:r>
              <a:endParaRPr kumimoji="0" lang="fr-FR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Arrondir un rectangle avec un coin du même côté 6"/>
            <p:cNvSpPr/>
            <p:nvPr/>
          </p:nvSpPr>
          <p:spPr>
            <a:xfrm rot="21600000">
              <a:off x="38809" y="439094"/>
              <a:ext cx="6213400" cy="71738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1430" tIns="11430" rIns="128016" bIns="11430" numCol="1" spcCol="1270" anchor="ctr" anchorCtr="0">
              <a:noAutofit/>
            </a:bodyPr>
            <a:lstStyle/>
            <a:p>
              <a:pPr marL="171450" marR="0" lvl="1" indent="-171450" algn="just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endParaRPr kumimoji="0" lang="fr-FR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171450" marR="0" lvl="1" indent="-171450" algn="just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endPara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" name="Groupe 16"/>
          <p:cNvGrpSpPr/>
          <p:nvPr/>
        </p:nvGrpSpPr>
        <p:grpSpPr>
          <a:xfrm>
            <a:off x="6756437" y="2285992"/>
            <a:ext cx="1992027" cy="714380"/>
            <a:chOff x="6337280" y="388932"/>
            <a:chExt cx="1992027" cy="79520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8" name="Chevron 17"/>
            <p:cNvSpPr/>
            <p:nvPr/>
          </p:nvSpPr>
          <p:spPr>
            <a:xfrm rot="10800000">
              <a:off x="6337280" y="388932"/>
              <a:ext cx="1992027" cy="795205"/>
            </a:xfrm>
            <a:prstGeom prst="chevron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Chevron 4"/>
            <p:cNvSpPr/>
            <p:nvPr/>
          </p:nvSpPr>
          <p:spPr>
            <a:xfrm rot="5400000">
              <a:off x="6848740" y="275075"/>
              <a:ext cx="795205" cy="102292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5240" tIns="15240" rIns="15240" bIns="15240" numCol="1" spcCol="1270" anchor="ctr" anchorCtr="0">
              <a:noAutofit/>
            </a:bodyPr>
            <a:lstStyle/>
            <a:p>
              <a:pPr marL="0" marR="0" lvl="0" indent="0" algn="ctr" defTabSz="10668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الاستنتاج</a:t>
              </a:r>
              <a:endParaRPr kumimoji="0" lang="ar-MA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ctr" defTabSz="10668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MA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الحصيلة </a:t>
              </a:r>
              <a:endPara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" name="Groupe 19"/>
          <p:cNvGrpSpPr/>
          <p:nvPr/>
        </p:nvGrpSpPr>
        <p:grpSpPr>
          <a:xfrm>
            <a:off x="386096" y="2143116"/>
            <a:ext cx="6252210" cy="928694"/>
            <a:chOff x="-1" y="400286"/>
            <a:chExt cx="6252210" cy="79500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1" name="Arrondir un rectangle avec un coin du même côté 20"/>
            <p:cNvSpPr/>
            <p:nvPr/>
          </p:nvSpPr>
          <p:spPr>
            <a:xfrm rot="16200000">
              <a:off x="2728601" y="-2328316"/>
              <a:ext cx="795006" cy="6252209"/>
            </a:xfrm>
            <a:prstGeom prst="round2Same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vert"/>
            <a:lstStyle/>
            <a:p>
              <a:pPr marL="0" marR="0" lvl="0" indent="0" algn="just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  يتوصل المتعلمون إلى الاستنتاج التالي:</a:t>
              </a:r>
            </a:p>
            <a:p>
              <a:pPr marL="0" marR="0" lvl="0" indent="0" algn="just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يرتفع ضغط الغازات عند ارتفاع درجة حرارتها.</a:t>
              </a:r>
              <a:endParaRPr kumimoji="0" lang="fr-FR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Arrondir un rectangle avec un coin du même côté 6"/>
            <p:cNvSpPr/>
            <p:nvPr/>
          </p:nvSpPr>
          <p:spPr>
            <a:xfrm rot="21600000">
              <a:off x="38809" y="439094"/>
              <a:ext cx="6213400" cy="71738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1430" tIns="11430" rIns="128016" bIns="11430" numCol="1" spcCol="1270" anchor="ctr" anchorCtr="0">
              <a:noAutofit/>
            </a:bodyPr>
            <a:lstStyle/>
            <a:p>
              <a:pPr marL="171450" marR="0" lvl="1" indent="-171450" algn="just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endParaRPr kumimoji="0" lang="fr-FR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171450" marR="0" lvl="1" indent="-171450" algn="just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endPara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" name="Groupe 22"/>
          <p:cNvGrpSpPr/>
          <p:nvPr/>
        </p:nvGrpSpPr>
        <p:grpSpPr>
          <a:xfrm>
            <a:off x="6756437" y="3500438"/>
            <a:ext cx="1992027" cy="785818"/>
            <a:chOff x="6337280" y="388932"/>
            <a:chExt cx="1992027" cy="79520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4" name="Chevron 23"/>
            <p:cNvSpPr/>
            <p:nvPr/>
          </p:nvSpPr>
          <p:spPr>
            <a:xfrm rot="10800000">
              <a:off x="6337280" y="388932"/>
              <a:ext cx="1992027" cy="795205"/>
            </a:xfrm>
            <a:prstGeom prst="chevron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Chevron 4"/>
            <p:cNvSpPr/>
            <p:nvPr/>
          </p:nvSpPr>
          <p:spPr>
            <a:xfrm rot="5400000">
              <a:off x="6874603" y="200563"/>
              <a:ext cx="795205" cy="117194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5240" tIns="15240" rIns="15240" bIns="15240" numCol="1" spcCol="1270" anchor="ctr" anchorCtr="0">
              <a:noAutofit/>
            </a:bodyPr>
            <a:lstStyle/>
            <a:p>
              <a:pPr marL="0" marR="0" lvl="0" indent="0" algn="ctr" defTabSz="10668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التقويم</a:t>
              </a:r>
              <a:endPara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" name="Groupe 25"/>
          <p:cNvGrpSpPr/>
          <p:nvPr/>
        </p:nvGrpSpPr>
        <p:grpSpPr>
          <a:xfrm>
            <a:off x="357158" y="3143248"/>
            <a:ext cx="6252210" cy="1428760"/>
            <a:chOff x="-1" y="400286"/>
            <a:chExt cx="6252210" cy="79500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7" name="Arrondir un rectangle avec un coin du même côté 26"/>
            <p:cNvSpPr/>
            <p:nvPr/>
          </p:nvSpPr>
          <p:spPr>
            <a:xfrm rot="16200000">
              <a:off x="2728601" y="-2328316"/>
              <a:ext cx="795006" cy="6252209"/>
            </a:xfrm>
            <a:prstGeom prst="round2Same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vert"/>
            <a:lstStyle/>
            <a:p>
              <a:pPr marL="0" marR="0" lvl="0" indent="0" algn="just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يقترح الأستاذ على المتعلمين النشاط التالي:</a:t>
              </a:r>
            </a:p>
            <a:p>
              <a:pPr marL="0" marR="0" lvl="0" indent="0" algn="just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تحتوي العلب الموضحة في الصورة أسفله على غازات ويكتب عليها التنبيه التالي: “لا تعرض للحرارة”.</a:t>
              </a:r>
            </a:p>
            <a:p>
              <a:pPr marL="0" marR="0" lvl="0" indent="0" algn="just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لماذا في نظرك؟</a:t>
              </a:r>
              <a:endParaRPr kumimoji="0" lang="fr-FR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Arrondir un rectangle avec un coin du même côté 6"/>
            <p:cNvSpPr/>
            <p:nvPr/>
          </p:nvSpPr>
          <p:spPr>
            <a:xfrm rot="21600000">
              <a:off x="38809" y="439094"/>
              <a:ext cx="6213400" cy="71738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1430" tIns="11430" rIns="128016" bIns="11430" numCol="1" spcCol="1270" anchor="ctr" anchorCtr="0">
              <a:noAutofit/>
            </a:bodyPr>
            <a:lstStyle/>
            <a:p>
              <a:pPr marL="171450" marR="0" lvl="1" indent="-171450" algn="just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endParaRPr kumimoji="0" lang="fr-FR" sz="20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171450" marR="0" lvl="1" indent="-171450" algn="just" defTabSz="8001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endPara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29" name="Picture 2" descr="I:\Images\201112\201112A0\31122011906.jpg"/>
          <p:cNvPicPr>
            <a:picLocks noChangeAspect="1" noChangeArrowheads="1"/>
          </p:cNvPicPr>
          <p:nvPr/>
        </p:nvPicPr>
        <p:blipFill>
          <a:blip r:embed="rId2" cstate="print"/>
          <a:srcRect l="30118" t="21061" r="38236" b="54823"/>
          <a:stretch>
            <a:fillRect/>
          </a:stretch>
        </p:blipFill>
        <p:spPr bwMode="auto">
          <a:xfrm>
            <a:off x="2195736" y="4799336"/>
            <a:ext cx="3768354" cy="19420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59850903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1087462" y="1106502"/>
            <a:ext cx="6985000" cy="4465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ar-SA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Arial"/>
                <a:cs typeface="Arial"/>
              </a:rPr>
              <a:t>وشكرا على إصغائكم</a:t>
            </a:r>
            <a:endParaRPr lang="fr-FR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r-MA" altLang="fr-FR" b="1"/>
              <a:t>- </a:t>
            </a:r>
            <a:r>
              <a:rPr lang="ar-SA" altLang="fr-FR" b="1"/>
              <a:t>تعريف</a:t>
            </a:r>
            <a:r>
              <a:rPr lang="fr-MA" altLang="fr-FR" b="1"/>
              <a:t> </a:t>
            </a:r>
            <a:r>
              <a:rPr lang="ar-MA" altLang="fr-FR" b="1"/>
              <a:t>النقل الديداكتيكي</a:t>
            </a:r>
            <a:r>
              <a:rPr lang="fr-MA" altLang="fr-FR"/>
              <a:t> </a:t>
            </a:r>
            <a:endParaRPr lang="fr-FR" altLang="fr-FR"/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Low" rtl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fr-FR" altLang="fr-FR" dirty="0"/>
              <a:t> </a:t>
            </a:r>
            <a:r>
              <a:rPr lang="ar-SA" altLang="fr-FR" sz="3200" b="1" dirty="0">
                <a:ea typeface="Majalla UI"/>
              </a:rPr>
              <a:t>استعمل مفهوم النقل أو التحويل </a:t>
            </a:r>
            <a:r>
              <a:rPr lang="ar-SA" altLang="fr-FR" sz="3200" b="1" dirty="0" err="1">
                <a:ea typeface="Majalla UI"/>
              </a:rPr>
              <a:t>الديداكتيكي</a:t>
            </a:r>
            <a:r>
              <a:rPr lang="ar-SA" altLang="fr-FR" sz="3200" b="1" dirty="0">
                <a:ea typeface="Majalla UI"/>
              </a:rPr>
              <a:t> لأول مرة في </a:t>
            </a:r>
            <a:r>
              <a:rPr lang="ar-SA" altLang="fr-FR" sz="3200" b="1" dirty="0" err="1">
                <a:ea typeface="Majalla UI"/>
              </a:rPr>
              <a:t>ديداكتيك</a:t>
            </a:r>
            <a:r>
              <a:rPr lang="ar-SA" altLang="fr-FR" sz="3200" b="1" dirty="0">
                <a:ea typeface="Majalla UI"/>
              </a:rPr>
              <a:t> الرياضيات من طرف  " إيف </a:t>
            </a:r>
            <a:r>
              <a:rPr lang="ar-SA" altLang="fr-FR" sz="3200" b="1" dirty="0" err="1">
                <a:ea typeface="Majalla UI"/>
              </a:rPr>
              <a:t>شفلار</a:t>
            </a:r>
            <a:r>
              <a:rPr lang="ar-SA" altLang="fr-FR" sz="3200" b="1" dirty="0">
                <a:ea typeface="Majalla UI"/>
              </a:rPr>
              <a:t> "   </a:t>
            </a:r>
            <a:r>
              <a:rPr lang="fr-FR" altLang="fr-FR" sz="3200" b="1" dirty="0"/>
              <a:t>Yves Chevallard </a:t>
            </a:r>
            <a:r>
              <a:rPr lang="ar-SA" altLang="fr-FR" sz="3200" b="1" dirty="0">
                <a:ea typeface="Majalla UI"/>
              </a:rPr>
              <a:t>.فهو يعني  تحويل المعرفة من مجالها العالم و الصرف إلى مجال تكون فيه قابلة </a:t>
            </a:r>
            <a:r>
              <a:rPr lang="ar-SA" altLang="fr-FR" sz="3200" b="1" dirty="0" err="1">
                <a:ea typeface="Majalla UI"/>
              </a:rPr>
              <a:t>للتدريس.أي</a:t>
            </a:r>
            <a:r>
              <a:rPr lang="ar-MA" altLang="fr-FR" sz="3200" b="1" dirty="0">
                <a:ea typeface="Majalla UI"/>
              </a:rPr>
              <a:t> نقلها من فضائها العلمي الخالص إلى فضاء الممارسة التربوية لتناسب خصوصيات المتعلمين النفسية وتستجيب لحاجاتهم عن طريق تكيفها وفق الوضعيات </a:t>
            </a:r>
            <a:r>
              <a:rPr lang="ar-MA" altLang="fr-FR" sz="3200" b="1" dirty="0" err="1">
                <a:ea typeface="Majalla UI"/>
              </a:rPr>
              <a:t>التعليمية،وهذا</a:t>
            </a:r>
            <a:r>
              <a:rPr lang="ar-MA" altLang="fr-FR" sz="3200" b="1" dirty="0">
                <a:ea typeface="Majalla UI"/>
              </a:rPr>
              <a:t> العبور للمعرفة من مجال التخصص إلى مجال التعليم يتم التخطيط له </a:t>
            </a:r>
            <a:r>
              <a:rPr lang="ar-MA" altLang="fr-FR" sz="3200" b="1" dirty="0" err="1">
                <a:ea typeface="Majalla UI"/>
              </a:rPr>
              <a:t>كالأتي</a:t>
            </a:r>
            <a:r>
              <a:rPr lang="ar-MA" altLang="fr-FR" sz="3200" b="1" dirty="0">
                <a:ea typeface="Majalla UI"/>
              </a:rPr>
              <a:t>:</a:t>
            </a:r>
            <a:r>
              <a:rPr lang="ar-MA" altLang="fr-FR" sz="3200" dirty="0">
                <a:ea typeface="Majalla UI"/>
              </a:rPr>
              <a:t> </a:t>
            </a:r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260910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s-titre 6"/>
          <p:cNvSpPr>
            <a:spLocks noGrp="1"/>
          </p:cNvSpPr>
          <p:nvPr>
            <p:ph type="subTitle" idx="1"/>
          </p:nvPr>
        </p:nvSpPr>
        <p:spPr>
          <a:xfrm>
            <a:off x="323528" y="4509120"/>
            <a:ext cx="8820472" cy="576064"/>
          </a:xfrm>
        </p:spPr>
        <p:txBody>
          <a:bodyPr>
            <a:normAutofit/>
          </a:bodyPr>
          <a:lstStyle/>
          <a:p>
            <a:pPr algn="l"/>
            <a:r>
              <a:rPr lang="fr-FR" dirty="0"/>
              <a:t> </a:t>
            </a:r>
            <a:r>
              <a:rPr lang="fr-FR" sz="2000" dirty="0" err="1"/>
              <a:t>Chevallard</a:t>
            </a:r>
            <a:r>
              <a:rPr lang="fr-FR" sz="2000" dirty="0"/>
              <a:t> (1985, 1991) : " Du savoir savant au savoir enseigné "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A90FC9-528E-4B4C-B55C-4C387199A167}" type="datetime1">
              <a:rPr lang="fr-FR" smtClean="0"/>
              <a:pPr>
                <a:defRPr/>
              </a:pPr>
              <a:t>25/12/2017</a:t>
            </a:fld>
            <a:endParaRPr lang="fr-FR"/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043608" y="836613"/>
            <a:ext cx="8100392" cy="352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380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708025"/>
          </a:xfrm>
        </p:spPr>
        <p:txBody>
          <a:bodyPr/>
          <a:lstStyle/>
          <a:p>
            <a:pPr rtl="1"/>
            <a:r>
              <a:rPr lang="fr-MA" altLang="fr-FR" sz="4600"/>
              <a:t> </a:t>
            </a:r>
            <a:r>
              <a:rPr lang="ar-SA" altLang="fr-FR" sz="2900" b="1" i="1" u="sng">
                <a:solidFill>
                  <a:srgbClr val="A50021"/>
                </a:solidFill>
              </a:rPr>
              <a:t>3-الإجراءات الأساسية للنقل الديداكتيكي</a:t>
            </a:r>
            <a:r>
              <a:rPr lang="fr-MA" altLang="fr-FR" sz="4600"/>
              <a:t> </a:t>
            </a:r>
            <a:endParaRPr lang="fr-FR" altLang="fr-FR" sz="4600"/>
          </a:p>
        </p:txBody>
      </p:sp>
      <p:sp>
        <p:nvSpPr>
          <p:cNvPr id="60419" name="Rectangle 3"/>
          <p:cNvSpPr>
            <a:spLocks noGrp="1"/>
          </p:cNvSpPr>
          <p:nvPr>
            <p:ph type="body" idx="1"/>
          </p:nvPr>
        </p:nvSpPr>
        <p:spPr>
          <a:xfrm>
            <a:off x="250825" y="1196975"/>
            <a:ext cx="8431213" cy="5661025"/>
          </a:xfrm>
        </p:spPr>
        <p:txBody>
          <a:bodyPr/>
          <a:lstStyle/>
          <a:p>
            <a:pPr algn="r" rtl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ar-MA" altLang="fr-FR" sz="1700" dirty="0">
                <a:ea typeface="Majalla UI"/>
              </a:rPr>
              <a:t> </a:t>
            </a:r>
            <a:r>
              <a:rPr lang="ar-MA" altLang="fr-FR" sz="1700" b="1" u="sng" dirty="0">
                <a:ea typeface="Majalla UI"/>
              </a:rPr>
              <a:t>3-1 </a:t>
            </a:r>
            <a:r>
              <a:rPr lang="ar-MA" altLang="fr-FR" sz="2000" b="1" u="sng" dirty="0">
                <a:solidFill>
                  <a:srgbClr val="FF00FF"/>
                </a:solidFill>
                <a:ea typeface="Majalla UI"/>
              </a:rPr>
              <a:t>من المعرفة العالمة الى المعرفة الواجب تعليمها:</a:t>
            </a:r>
            <a:endParaRPr lang="ar-SA" altLang="fr-FR" sz="2000" b="1" dirty="0">
              <a:solidFill>
                <a:srgbClr val="FF00FF"/>
              </a:solidFill>
              <a:ea typeface="Majalla UI"/>
            </a:endParaRPr>
          </a:p>
          <a:p>
            <a:pPr algn="r" rtl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ar-SA" altLang="fr-FR" sz="2000" b="1" dirty="0">
                <a:ea typeface="Majalla UI"/>
              </a:rPr>
              <a:t>إن</a:t>
            </a:r>
            <a:r>
              <a:rPr lang="ar-SA" altLang="fr-FR" sz="3600" b="1" dirty="0">
                <a:ea typeface="Majalla UI"/>
              </a:rPr>
              <a:t> </a:t>
            </a:r>
            <a:r>
              <a:rPr lang="ar-SA" altLang="fr-FR" sz="2400" b="1" dirty="0">
                <a:ea typeface="Majalla UI"/>
              </a:rPr>
              <a:t>انتقال المعارف من إطارها العلمي الأصلي إلى المدرسي مشروط باحترام مجموعة من الإجراءات العلمية قصد ضمان نجاح النقل </a:t>
            </a:r>
            <a:r>
              <a:rPr lang="ar-SA" altLang="fr-FR" sz="2400" b="1" dirty="0" err="1">
                <a:ea typeface="Majalla UI"/>
              </a:rPr>
              <a:t>الديداكتيكي</a:t>
            </a:r>
            <a:r>
              <a:rPr lang="ar-SA" altLang="fr-FR" sz="2400" b="1" dirty="0">
                <a:ea typeface="Majalla UI"/>
              </a:rPr>
              <a:t> ومن أهمها :</a:t>
            </a:r>
          </a:p>
          <a:p>
            <a:pPr algn="r" rtl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ar-SA" altLang="fr-FR" sz="2400" b="1" dirty="0">
                <a:ea typeface="Majalla UI"/>
              </a:rPr>
              <a:t>1- </a:t>
            </a:r>
            <a:r>
              <a:rPr lang="ar-SA" altLang="fr-FR" sz="2400" b="1" u="sng" dirty="0">
                <a:solidFill>
                  <a:srgbClr val="FF6600"/>
                </a:solidFill>
                <a:ea typeface="Majalla UI"/>
              </a:rPr>
              <a:t>التجرد من السياق  الخاص للمعرفة</a:t>
            </a:r>
            <a:r>
              <a:rPr lang="ar-SA" altLang="fr-FR" sz="2400" b="1" dirty="0">
                <a:ea typeface="Majalla UI"/>
              </a:rPr>
              <a:t> بحيث تنفصل هذه المعرفة العالمة  عن محيطها </a:t>
            </a:r>
            <a:r>
              <a:rPr lang="ar-SA" altLang="fr-FR" sz="2400" b="1" dirty="0" err="1">
                <a:ea typeface="Majalla UI"/>
              </a:rPr>
              <a:t>الابستمولوجي</a:t>
            </a:r>
            <a:r>
              <a:rPr lang="ar-SA" altLang="fr-FR" sz="2400" b="1" dirty="0">
                <a:ea typeface="Majalla UI"/>
              </a:rPr>
              <a:t> الاصلي الذي بلورها وسمح بوجودها وإقصاء و تجاهل المسارات الفعلية والظروف الحقيقية التي خلف ميلادها.</a:t>
            </a:r>
            <a:endParaRPr lang="ar-MA" altLang="fr-FR" sz="2400" b="1" dirty="0">
              <a:ea typeface="Majalla UI"/>
            </a:endParaRPr>
          </a:p>
          <a:p>
            <a:pPr algn="r" rtl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ar-MA" altLang="fr-FR" sz="2400" b="1" dirty="0">
                <a:ea typeface="Majalla UI"/>
              </a:rPr>
              <a:t>2</a:t>
            </a:r>
            <a:r>
              <a:rPr lang="ar-MA" altLang="fr-FR" sz="2400" b="1" u="sng" dirty="0">
                <a:ea typeface="Majalla UI"/>
              </a:rPr>
              <a:t>- </a:t>
            </a:r>
            <a:r>
              <a:rPr lang="ar-MA" altLang="fr-FR" sz="2400" b="1" u="sng" dirty="0" err="1">
                <a:solidFill>
                  <a:srgbClr val="FF9900"/>
                </a:solidFill>
                <a:ea typeface="Majalla UI"/>
              </a:rPr>
              <a:t>تجزيء</a:t>
            </a:r>
            <a:r>
              <a:rPr lang="ar-MA" altLang="fr-FR" sz="2400" b="1" u="sng" dirty="0">
                <a:solidFill>
                  <a:srgbClr val="FF9900"/>
                </a:solidFill>
                <a:ea typeface="Majalla UI"/>
              </a:rPr>
              <a:t> الأطر النظرية للمعرفة</a:t>
            </a:r>
            <a:r>
              <a:rPr lang="ar-MA" altLang="fr-FR" sz="2400" b="1" dirty="0">
                <a:solidFill>
                  <a:srgbClr val="FF9900"/>
                </a:solidFill>
                <a:ea typeface="Majalla UI"/>
              </a:rPr>
              <a:t> إلى حقول محددة</a:t>
            </a:r>
            <a:r>
              <a:rPr lang="ar-MA" altLang="fr-FR" sz="2400" b="1" dirty="0">
                <a:ea typeface="Majalla UI"/>
              </a:rPr>
              <a:t> تسمح بظهور ممارسات تعلمية متخصصة.</a:t>
            </a:r>
            <a:endParaRPr lang="ar-SA" altLang="fr-FR" sz="2400" b="1" dirty="0">
              <a:ea typeface="Majalla UI"/>
            </a:endParaRPr>
          </a:p>
          <a:p>
            <a:pPr algn="r" rtl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ar-MA" altLang="fr-FR" sz="2400" b="1" dirty="0">
                <a:ea typeface="Majalla UI"/>
              </a:rPr>
              <a:t>3</a:t>
            </a:r>
            <a:r>
              <a:rPr lang="ar-SA" altLang="fr-FR" sz="2400" b="1" dirty="0">
                <a:ea typeface="Majalla UI"/>
              </a:rPr>
              <a:t>- </a:t>
            </a:r>
            <a:r>
              <a:rPr lang="ar-SA" altLang="fr-FR" sz="2400" b="1" u="sng" dirty="0">
                <a:solidFill>
                  <a:srgbClr val="FF0000"/>
                </a:solidFill>
                <a:ea typeface="Majalla UI"/>
              </a:rPr>
              <a:t>تجاوز الطابع الشخصي للمعرفة</a:t>
            </a:r>
            <a:r>
              <a:rPr lang="ar-SA" altLang="fr-FR" sz="2400" b="1" dirty="0">
                <a:solidFill>
                  <a:srgbClr val="FF0000"/>
                </a:solidFill>
                <a:ea typeface="Majalla UI"/>
              </a:rPr>
              <a:t> </a:t>
            </a:r>
            <a:r>
              <a:rPr lang="ar-SA" altLang="fr-FR" sz="2400" b="1" dirty="0">
                <a:ea typeface="Majalla UI"/>
              </a:rPr>
              <a:t>: أي فصل المعرفة خلال عبورها للمجال التعليمي عن صاحبها وبمعنى آخر تجريد المعرفة من الطابع الشخصي لتكسب مصداقيتها واستقلاليتها </a:t>
            </a:r>
            <a:r>
              <a:rPr lang="ar-MA" altLang="fr-FR" sz="2400" b="1" dirty="0">
                <a:ea typeface="Majalla UI"/>
              </a:rPr>
              <a:t>ع</a:t>
            </a:r>
            <a:r>
              <a:rPr lang="ar-SA" altLang="fr-FR" sz="2400" b="1" dirty="0">
                <a:ea typeface="Majalla UI"/>
              </a:rPr>
              <a:t>ن الحوافز الذاتية للباحث ولا هوائه  </a:t>
            </a:r>
          </a:p>
          <a:p>
            <a:pPr algn="r" rtl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ar-MA" altLang="fr-FR" sz="2400" b="1" dirty="0">
                <a:ea typeface="Majalla UI"/>
              </a:rPr>
              <a:t>4</a:t>
            </a:r>
            <a:r>
              <a:rPr lang="ar-SA" altLang="fr-FR" sz="2400" b="1" dirty="0">
                <a:ea typeface="Majalla UI"/>
              </a:rPr>
              <a:t>- </a:t>
            </a:r>
            <a:r>
              <a:rPr lang="ar-SA" altLang="fr-FR" sz="2400" b="1" u="sng" dirty="0">
                <a:solidFill>
                  <a:srgbClr val="CC9900"/>
                </a:solidFill>
                <a:ea typeface="Majalla UI"/>
              </a:rPr>
              <a:t>قابلية المعرفة للبرمجة</a:t>
            </a:r>
            <a:r>
              <a:rPr lang="ar-SA" altLang="fr-FR" sz="2400" b="1" dirty="0">
                <a:ea typeface="Majalla UI"/>
              </a:rPr>
              <a:t> : في إطار مقاطع مركزة تتيح للمتعلم فرصة الاكتساب التدريجي </a:t>
            </a:r>
            <a:r>
              <a:rPr lang="ar-SA" altLang="fr-FR" sz="2400" b="1" dirty="0" err="1">
                <a:ea typeface="Majalla UI"/>
              </a:rPr>
              <a:t>للتعلمات</a:t>
            </a:r>
            <a:r>
              <a:rPr lang="ar-SA" altLang="fr-FR" sz="2400" b="1" dirty="0">
                <a:ea typeface="Majalla UI"/>
              </a:rPr>
              <a:t> . ومن ضمن </a:t>
            </a:r>
            <a:r>
              <a:rPr lang="ar-SA" altLang="fr-FR" sz="2400" b="1" dirty="0" err="1">
                <a:ea typeface="Majalla UI"/>
              </a:rPr>
              <a:t>ماتعنيه</a:t>
            </a:r>
            <a:r>
              <a:rPr lang="ar-SA" altLang="fr-FR" sz="2400" b="1" dirty="0">
                <a:ea typeface="Majalla UI"/>
              </a:rPr>
              <a:t> قابلية المعرفة للبرمجة إمكانية تقديم أو تأخير بعض المفاهيم في عملية التدريس.</a:t>
            </a:r>
          </a:p>
          <a:p>
            <a:pPr algn="r" rtl="1"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ar-MA" altLang="fr-FR" sz="2400" b="1" dirty="0">
                <a:ea typeface="Majalla UI"/>
              </a:rPr>
              <a:t>5</a:t>
            </a:r>
            <a:r>
              <a:rPr lang="ar-SA" altLang="fr-FR" sz="2400" b="1" dirty="0">
                <a:ea typeface="Majalla UI"/>
              </a:rPr>
              <a:t>- </a:t>
            </a:r>
            <a:r>
              <a:rPr lang="ar-SA" altLang="fr-FR" sz="2400" b="1" u="sng" dirty="0">
                <a:solidFill>
                  <a:srgbClr val="FF66FF"/>
                </a:solidFill>
                <a:ea typeface="Majalla UI"/>
              </a:rPr>
              <a:t>إشهار المعرفة وترويجها</a:t>
            </a:r>
            <a:r>
              <a:rPr lang="ar-SA" altLang="fr-FR" sz="2400" b="1" dirty="0">
                <a:ea typeface="Majalla UI"/>
              </a:rPr>
              <a:t> : إن عزل نص المعرفة عن السياق </a:t>
            </a:r>
            <a:r>
              <a:rPr lang="ar-SA" altLang="fr-FR" sz="2400" b="1" dirty="0" err="1">
                <a:ea typeface="Majalla UI"/>
              </a:rPr>
              <a:t>الابستمولوجي</a:t>
            </a:r>
            <a:r>
              <a:rPr lang="ar-SA" altLang="fr-FR" sz="2400" b="1" dirty="0">
                <a:ea typeface="Majalla UI"/>
              </a:rPr>
              <a:t> الذي ينتمي إليه ومن الطابع الشخصي للذات المنتجة له قد أصبح بعد هده المعالجة نصا قابلا للعرض والإشهار</a:t>
            </a:r>
            <a:r>
              <a:rPr lang="fr-FR" altLang="fr-FR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3411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/>
          </p:nvPr>
        </p:nvSpPr>
        <p:spPr>
          <a:xfrm>
            <a:off x="416718" y="363610"/>
            <a:ext cx="8229600" cy="681633"/>
          </a:xfrm>
        </p:spPr>
        <p:txBody>
          <a:bodyPr/>
          <a:lstStyle/>
          <a:p>
            <a:pPr algn="r" rtl="1"/>
            <a:r>
              <a:rPr lang="fr-MA" altLang="fr-FR" sz="2900" dirty="0"/>
              <a:t> </a:t>
            </a:r>
            <a:r>
              <a:rPr lang="ar-SA" altLang="fr-FR" sz="2900" b="1" i="1" u="sng" dirty="0"/>
              <a:t>3-2</a:t>
            </a:r>
            <a:r>
              <a:rPr lang="ar-SA" altLang="fr-FR" sz="3300" b="1" i="1" u="sng" dirty="0"/>
              <a:t> </a:t>
            </a:r>
            <a:r>
              <a:rPr lang="ar-SA" altLang="fr-FR" sz="3300" b="1" i="1" u="sng" dirty="0">
                <a:solidFill>
                  <a:srgbClr val="FF00FF"/>
                </a:solidFill>
              </a:rPr>
              <a:t>من المعرفة الواجب تعليمها الى المعرفة المدرسة" النقل الداخلي"</a:t>
            </a:r>
            <a:endParaRPr lang="fr-FR" altLang="fr-FR" dirty="0"/>
          </a:p>
        </p:txBody>
      </p:sp>
      <p:sp>
        <p:nvSpPr>
          <p:cNvPr id="61443" name="Rectangle 3"/>
          <p:cNvSpPr>
            <a:spLocks noGrp="1"/>
          </p:cNvSpPr>
          <p:nvPr>
            <p:ph type="body" sz="half" idx="1"/>
          </p:nvPr>
        </p:nvSpPr>
        <p:spPr>
          <a:xfrm>
            <a:off x="107504" y="1057544"/>
            <a:ext cx="8856983" cy="2136213"/>
          </a:xfrm>
        </p:spPr>
        <p:txBody>
          <a:bodyPr/>
          <a:lstStyle/>
          <a:p>
            <a:pPr algn="r" rtl="1">
              <a:buFont typeface="Wingdings 2" panose="05020102010507070707" pitchFamily="18" charset="2"/>
              <a:buNone/>
            </a:pPr>
            <a:r>
              <a:rPr lang="fr-FR" altLang="fr-FR" sz="2200" dirty="0"/>
              <a:t> </a:t>
            </a:r>
            <a:r>
              <a:rPr lang="ar-MA" altLang="fr-FR" sz="2200" dirty="0">
                <a:ea typeface="Majalla UI"/>
              </a:rPr>
              <a:t> </a:t>
            </a:r>
            <a:r>
              <a:rPr lang="ar-SA" altLang="fr-FR" sz="2000" b="1" dirty="0">
                <a:ea typeface="Majalla UI"/>
              </a:rPr>
              <a:t>يمكن تفعيل أنشطة النقل </a:t>
            </a:r>
            <a:r>
              <a:rPr lang="ar-SA" altLang="fr-FR" sz="2000" b="1" dirty="0" err="1">
                <a:ea typeface="Majalla UI"/>
              </a:rPr>
              <a:t>الديداكتيكي</a:t>
            </a:r>
            <a:r>
              <a:rPr lang="ar-SA" altLang="fr-FR" sz="2000" b="1" dirty="0">
                <a:ea typeface="Majalla UI"/>
              </a:rPr>
              <a:t> من خلال إجراءات </a:t>
            </a:r>
            <a:r>
              <a:rPr lang="ar-MA" altLang="fr-FR" sz="2000" b="1" dirty="0">
                <a:ea typeface="Majalla UI"/>
              </a:rPr>
              <a:t> أساسية يلزم المدرس ايلاءها الأهمية اللازمة عندما يواجه  موضوعا دراسيا معينا وهي :</a:t>
            </a:r>
          </a:p>
          <a:p>
            <a:pPr algn="r" rtl="1">
              <a:buFont typeface="Wingdings 2" panose="05020102010507070707" pitchFamily="18" charset="2"/>
              <a:buNone/>
            </a:pPr>
            <a:r>
              <a:rPr lang="ar-MA" altLang="fr-FR" sz="2000" b="1" dirty="0">
                <a:ea typeface="Majalla UI"/>
              </a:rPr>
              <a:t>1- إدماج موضوع المعرفة بشكل محكم في السياق الخاص للفصل الدراسي </a:t>
            </a:r>
            <a:endParaRPr lang="ar-SA" altLang="fr-FR" sz="3200" b="1" dirty="0">
              <a:ea typeface="Majalla UI"/>
            </a:endParaRPr>
          </a:p>
          <a:p>
            <a:pPr algn="r" rtl="1">
              <a:buNone/>
            </a:pPr>
            <a:r>
              <a:rPr lang="ar-MA" altLang="fr-FR" sz="2000" b="1" dirty="0">
                <a:ea typeface="Majalla UI"/>
              </a:rPr>
              <a:t>2-</a:t>
            </a:r>
            <a:r>
              <a:rPr lang="ar-SA" altLang="fr-FR" sz="2000" b="1" dirty="0">
                <a:ea typeface="Majalla UI"/>
              </a:rPr>
              <a:t>خلق روابط ذاتية وشخصية بين كل تلميذ وموضوع المعرفة الجديدة مع جعل هذا الأخير مسؤولا عن قيام هذه العلاقة بهدف اكتشافه الشخصي لها –المعرفة- ووصلها بحوافزه الذاتية </a:t>
            </a:r>
            <a:r>
              <a:rPr lang="ar-SA" altLang="fr-FR" sz="2000" b="1" dirty="0" err="1">
                <a:ea typeface="Majalla UI"/>
              </a:rPr>
              <a:t>ومنطقاته</a:t>
            </a:r>
            <a:r>
              <a:rPr lang="ar-SA" altLang="fr-FR" sz="2000" b="1" dirty="0">
                <a:ea typeface="Majalla UI"/>
              </a:rPr>
              <a:t> القيمية</a:t>
            </a:r>
            <a:r>
              <a:rPr lang="ar-SA" altLang="fr-FR" sz="3200" b="1" kern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ar-SA" altLang="fr-FR" sz="2800" kern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r" rtl="1">
              <a:buFont typeface="Wingdings 2" panose="05020102010507070707" pitchFamily="18" charset="2"/>
              <a:buNone/>
            </a:pPr>
            <a:endParaRPr lang="ar-MA" altLang="fr-FR" sz="3200" b="1" dirty="0">
              <a:ea typeface="Majalla UI"/>
            </a:endParaRPr>
          </a:p>
          <a:p>
            <a:pPr algn="r" rtl="1">
              <a:buFont typeface="Wingdings 2" panose="05020102010507070707" pitchFamily="18" charset="2"/>
              <a:buNone/>
            </a:pPr>
            <a:endParaRPr lang="fr-FR" altLang="fr-FR" sz="2200" dirty="0"/>
          </a:p>
        </p:txBody>
      </p:sp>
      <p:grpSp>
        <p:nvGrpSpPr>
          <p:cNvPr id="2" name="Organization Chart 4"/>
          <p:cNvGrpSpPr>
            <a:grpSpLocks noChangeAspect="1"/>
          </p:cNvGrpSpPr>
          <p:nvPr/>
        </p:nvGrpSpPr>
        <p:grpSpPr bwMode="auto">
          <a:xfrm>
            <a:off x="323850" y="3399688"/>
            <a:ext cx="8358188" cy="3269674"/>
            <a:chOff x="1613" y="5055"/>
            <a:chExt cx="7200" cy="1556"/>
          </a:xfrm>
        </p:grpSpPr>
        <p:cxnSp>
          <p:nvCxnSpPr>
            <p:cNvPr id="1028" name="_s1028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16200000" flipV="1">
              <a:off x="6342" y="4402"/>
              <a:ext cx="263" cy="252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" name="_s1029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flipV="1">
              <a:off x="5213" y="5530"/>
              <a:ext cx="0" cy="361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0" name="_s1030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5400000" flipH="1" flipV="1">
              <a:off x="3822" y="4401"/>
              <a:ext cx="263" cy="252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1031"/>
            <p:cNvSpPr>
              <a:spLocks noChangeArrowheads="1"/>
            </p:cNvSpPr>
            <p:nvPr/>
          </p:nvSpPr>
          <p:spPr bwMode="auto">
            <a:xfrm>
              <a:off x="2693" y="5055"/>
              <a:ext cx="5041" cy="475"/>
            </a:xfrm>
            <a:prstGeom prst="roundRect">
              <a:avLst>
                <a:gd name="adj" fmla="val 16667"/>
              </a:avLst>
            </a:prstGeom>
            <a:solidFill>
              <a:srgbClr val="FF0000">
                <a:alpha val="50000"/>
              </a:srgbClr>
            </a:solidFill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MA" altLang="fr-FR" sz="2900" b="1" i="0" u="none" strike="noStrike" cap="none" normalizeH="0" baseline="0" dirty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إجراءات النقل </a:t>
              </a:r>
              <a:r>
                <a:rPr kumimoji="0" lang="ar-MA" altLang="fr-FR" sz="2900" b="1" i="0" u="none" strike="noStrike" cap="none" normalizeH="0" baseline="0" dirty="0" err="1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الديداكتيكي</a:t>
              </a:r>
              <a:r>
                <a:rPr kumimoji="0" lang="ar-SA" altLang="fr-FR" sz="2900" b="1" i="0" u="none" strike="noStrike" cap="none" normalizeH="0" baseline="0" dirty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الداخلي</a:t>
              </a:r>
              <a:endParaRPr kumimoji="0" lang="ar-MA" altLang="fr-FR" sz="29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2300" b="1" i="0" u="none" strike="noStrike" cap="none" normalizeH="0" baseline="0" dirty="0">
                  <a:ln>
                    <a:noFill/>
                  </a:ln>
                  <a:solidFill>
                    <a:srgbClr val="0000FF"/>
                  </a:solidFill>
                  <a:effectLst/>
                  <a:latin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endParaRPr kumimoji="0" lang="fr-FR" altLang="fr-FR" sz="2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_s1032"/>
            <p:cNvSpPr>
              <a:spLocks noChangeArrowheads="1"/>
            </p:cNvSpPr>
            <p:nvPr/>
          </p:nvSpPr>
          <p:spPr bwMode="auto">
            <a:xfrm>
              <a:off x="1613" y="5793"/>
              <a:ext cx="2160" cy="720"/>
            </a:xfrm>
            <a:prstGeom prst="roundRect">
              <a:avLst>
                <a:gd name="adj" fmla="val 16667"/>
              </a:avLst>
            </a:prstGeom>
            <a:solidFill>
              <a:srgbClr val="FF00FF">
                <a:alpha val="50000"/>
              </a:srgbClr>
            </a:solidFill>
            <a:ln w="28575">
              <a:solidFill>
                <a:srgbClr val="FF00AD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MA" altLang="fr-FR" sz="17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عرض المحتوى التعليمي على المتعلمين  بدءا بالمعلوم إلى المجهول و بالتدرج في صعوبة</a:t>
              </a:r>
              <a:r>
                <a:rPr kumimoji="0" lang="ar-MA" altLang="fr-FR" sz="17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ar-MA" altLang="fr-FR" sz="17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المعرفة من بسيطة إلى مركبة إلى معقدة</a:t>
              </a:r>
              <a:endParaRPr kumimoji="0" lang="fr-FR" altLang="fr-FR" sz="2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_s1033"/>
            <p:cNvSpPr>
              <a:spLocks noChangeArrowheads="1"/>
            </p:cNvSpPr>
            <p:nvPr/>
          </p:nvSpPr>
          <p:spPr bwMode="auto">
            <a:xfrm>
              <a:off x="4133" y="5891"/>
              <a:ext cx="2160" cy="720"/>
            </a:xfrm>
            <a:prstGeom prst="roundRect">
              <a:avLst>
                <a:gd name="adj" fmla="val 16667"/>
              </a:avLst>
            </a:prstGeom>
            <a:solidFill>
              <a:srgbClr val="FF00FF">
                <a:alpha val="50000"/>
              </a:srgbClr>
            </a:solidFill>
            <a:ln w="28575">
              <a:solidFill>
                <a:srgbClr val="FF00AD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MA" altLang="fr-FR" sz="17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اختيار لغة واصفة مفهومة من لدن المتعلمين دون</a:t>
              </a:r>
            </a:p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MA" altLang="fr-FR" sz="17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إجهاد القدرات الذهنية</a:t>
              </a:r>
            </a:p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MA" altLang="fr-FR" sz="17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والوجدانية لديهم</a:t>
              </a:r>
              <a:endParaRPr kumimoji="0" lang="fr-FR" altLang="fr-FR" sz="2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_s1034"/>
            <p:cNvSpPr>
              <a:spLocks noChangeArrowheads="1"/>
            </p:cNvSpPr>
            <p:nvPr/>
          </p:nvSpPr>
          <p:spPr bwMode="auto">
            <a:xfrm>
              <a:off x="6653" y="5793"/>
              <a:ext cx="2160" cy="720"/>
            </a:xfrm>
            <a:prstGeom prst="roundRect">
              <a:avLst>
                <a:gd name="adj" fmla="val 16667"/>
              </a:avLst>
            </a:prstGeom>
            <a:solidFill>
              <a:srgbClr val="FF00FF">
                <a:alpha val="50000"/>
              </a:srgbClr>
            </a:solidFill>
            <a:ln w="28575">
              <a:solidFill>
                <a:srgbClr val="FF00AD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MA" altLang="fr-FR" sz="17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انتقاء المعرفة وتبسيطها</a:t>
              </a:r>
            </a:p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MA" altLang="fr-FR" sz="17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لجعلها قابلة للتداول بين</a:t>
              </a:r>
            </a:p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MA" altLang="fr-FR" sz="17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التلاميذ ومناسبة لمستواهم</a:t>
              </a:r>
              <a:endParaRPr kumimoji="0" lang="fr-FR" altLang="fr-FR" sz="2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941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/>
          </p:nvPr>
        </p:nvSpPr>
        <p:spPr>
          <a:xfrm>
            <a:off x="195263" y="228600"/>
            <a:ext cx="8624887" cy="914400"/>
          </a:xfrm>
        </p:spPr>
        <p:txBody>
          <a:bodyPr/>
          <a:lstStyle/>
          <a:p>
            <a:pPr algn="r" rtl="1"/>
            <a:r>
              <a:rPr lang="ar-MA" altLang="fr-FR" sz="4600"/>
              <a:t>  </a:t>
            </a:r>
            <a:r>
              <a:rPr lang="ar-MA" altLang="fr-FR" sz="3200" b="1">
                <a:solidFill>
                  <a:srgbClr val="A50021"/>
                </a:solidFill>
              </a:rPr>
              <a:t>4-1-</a:t>
            </a:r>
            <a:r>
              <a:rPr lang="ar-SA" altLang="fr-FR" sz="2800" b="1" u="sng">
                <a:solidFill>
                  <a:srgbClr val="A50021"/>
                </a:solidFill>
              </a:rPr>
              <a:t>مثال لعملية النقل الديداكتيكي في درس الهضم في مادة النشاط العلمي المستوى الرابع ابتدائي</a:t>
            </a:r>
            <a:endParaRPr lang="fr-FR" altLang="fr-FR" sz="3200" b="1">
              <a:solidFill>
                <a:srgbClr val="A50021"/>
              </a:solidFill>
            </a:endParaRPr>
          </a:p>
        </p:txBody>
      </p:sp>
      <p:sp>
        <p:nvSpPr>
          <p:cNvPr id="62467" name="Rectangle 3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8229600" cy="4389437"/>
          </a:xfrm>
        </p:spPr>
        <p:txBody>
          <a:bodyPr/>
          <a:lstStyle/>
          <a:p>
            <a:pPr algn="r" rtl="1">
              <a:buFont typeface="Wingdings 2" panose="05020102010507070707" pitchFamily="18" charset="2"/>
              <a:buNone/>
            </a:pPr>
            <a:r>
              <a:rPr lang="ar-SA" altLang="fr-FR" b="1" dirty="0">
                <a:ea typeface="Majalla UI"/>
              </a:rPr>
              <a:t>-</a:t>
            </a:r>
            <a:r>
              <a:rPr lang="ar-SA" altLang="fr-FR" sz="1700" b="1" dirty="0">
                <a:ea typeface="Majalla UI"/>
              </a:rPr>
              <a:t>1-</a:t>
            </a:r>
            <a:r>
              <a:rPr lang="ar-SA" altLang="fr-FR" sz="1700" b="1" u="sng" dirty="0">
                <a:ea typeface="Majalla UI"/>
              </a:rPr>
              <a:t>المعرفة العلمية :</a:t>
            </a:r>
            <a:r>
              <a:rPr lang="ar-MA" altLang="fr-FR" sz="1700" b="1" u="sng" dirty="0">
                <a:ea typeface="Majalla UI"/>
              </a:rPr>
              <a:t> </a:t>
            </a:r>
            <a:r>
              <a:rPr lang="ar-SA" altLang="fr-FR" sz="1700" b="1" dirty="0">
                <a:ea typeface="Majalla UI"/>
              </a:rPr>
              <a:t>يتم التحليل بناء على نتائج المعرفة العلمية التي تحدد مسار الغذاء ك</a:t>
            </a:r>
            <a:r>
              <a:rPr lang="ar-MA" altLang="fr-FR" sz="1700" b="1" dirty="0">
                <a:ea typeface="Majalla UI"/>
              </a:rPr>
              <a:t>لآتي:</a:t>
            </a:r>
            <a:endParaRPr lang="fr-FR" altLang="fr-FR" dirty="0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MA" altLang="fr-FR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0" y="2219325"/>
          <a:ext cx="8316913" cy="394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8" name="Slide" r:id="rId3" imgW="4570507" imgH="3427542" progId="PowerPoint.Slide.12">
                  <p:embed/>
                </p:oleObj>
              </mc:Choice>
              <mc:Fallback>
                <p:oleObj name="Slide" r:id="rId3" imgW="4570507" imgH="3427542" progId="PowerPoint.Slide.12">
                  <p:embed/>
                  <p:pic>
                    <p:nvPicPr>
                      <p:cNvPr id="1843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219325"/>
                        <a:ext cx="8316913" cy="3946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00474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Rotonde">
  <a:themeElements>
    <a:clrScheme name="Rotond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Rotond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Rotond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ébit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Débit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Débit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Débit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4524</TotalTime>
  <Words>2273</Words>
  <Application>Microsoft Office PowerPoint</Application>
  <PresentationFormat>Affichage à l'écran (4:3)</PresentationFormat>
  <Paragraphs>356</Paragraphs>
  <Slides>41</Slides>
  <Notes>4</Notes>
  <HiddenSlides>0</HiddenSlides>
  <MMClips>0</MMClips>
  <ScaleCrop>false</ScaleCrop>
  <HeadingPairs>
    <vt:vector size="8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4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41</vt:i4>
      </vt:variant>
    </vt:vector>
  </HeadingPairs>
  <TitlesOfParts>
    <vt:vector size="61" baseType="lpstr">
      <vt:lpstr>MS PGothic</vt:lpstr>
      <vt:lpstr>AdvertisingExtraBold</vt:lpstr>
      <vt:lpstr>ae_Ouhod</vt:lpstr>
      <vt:lpstr>Arial</vt:lpstr>
      <vt:lpstr>Calibri</vt:lpstr>
      <vt:lpstr>Constantia</vt:lpstr>
      <vt:lpstr>Courier New</vt:lpstr>
      <vt:lpstr>Lucida Sans Unicode</vt:lpstr>
      <vt:lpstr>Majalla UI</vt:lpstr>
      <vt:lpstr>Symbol</vt:lpstr>
      <vt:lpstr>Times New Roman</vt:lpstr>
      <vt:lpstr>Traditional Arabic</vt:lpstr>
      <vt:lpstr>Verdana</vt:lpstr>
      <vt:lpstr>Wingdings 2</vt:lpstr>
      <vt:lpstr>Wingdings 3</vt:lpstr>
      <vt:lpstr>Rotonde</vt:lpstr>
      <vt:lpstr>1_Débit</vt:lpstr>
      <vt:lpstr>Thème Office</vt:lpstr>
      <vt:lpstr>Débit</vt:lpstr>
      <vt:lpstr>Slide</vt:lpstr>
      <vt:lpstr>ديداكتيك العلوم ونهج التقصي</vt:lpstr>
      <vt:lpstr>Présentation PowerPoint</vt:lpstr>
      <vt:lpstr>في المنهاج المنقح</vt:lpstr>
      <vt:lpstr> علاقة المدرس بالمعرفة داخل المثلث الديداكتيكي</vt:lpstr>
      <vt:lpstr>- تعريف النقل الديداكتيكي </vt:lpstr>
      <vt:lpstr>Présentation PowerPoint</vt:lpstr>
      <vt:lpstr> 3-الإجراءات الأساسية للنقل الديداكتيكي </vt:lpstr>
      <vt:lpstr> 3-2 من المعرفة الواجب تعليمها الى المعرفة المدرسة" النقل الداخلي"</vt:lpstr>
      <vt:lpstr>  4-1-مثال لعملية النقل الديداكتيكي في درس الهضم في مادة النشاط العلمي المستوى الرابع ابتدائي</vt:lpstr>
      <vt:lpstr>Présentation PowerPoint</vt:lpstr>
      <vt:lpstr> 4-2 المعرفة المدر سية</vt:lpstr>
      <vt:lpstr>Présentation PowerPoint</vt:lpstr>
      <vt:lpstr>تحليل برنامج النشاط العلمي</vt:lpstr>
      <vt:lpstr>Présentation PowerPoint</vt:lpstr>
      <vt:lpstr>Présentation PowerPoint</vt:lpstr>
      <vt:lpstr>بعض المناهج العلمية التي يمكن اعتمادها  في تدريس العلوم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دلالات مفهوم التقصي </vt:lpstr>
      <vt:lpstr> دلالات مفهوم التقصي </vt:lpstr>
      <vt:lpstr>Présentation PowerPoint</vt:lpstr>
      <vt:lpstr>Présentation PowerPoint</vt:lpstr>
      <vt:lpstr>Présentation PowerPoint</vt:lpstr>
      <vt:lpstr>Présentation PowerPoint</vt:lpstr>
      <vt:lpstr>تــــــــــــــــــدريب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kamal</dc:creator>
  <cp:lastModifiedBy>khal</cp:lastModifiedBy>
  <cp:revision>464</cp:revision>
  <dcterms:created xsi:type="dcterms:W3CDTF">2011-12-23T16:46:51Z</dcterms:created>
  <dcterms:modified xsi:type="dcterms:W3CDTF">2017-12-25T15:39:17Z</dcterms:modified>
</cp:coreProperties>
</file>