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8"/>
  </p:notesMasterIdLst>
  <p:handoutMasterIdLst>
    <p:handoutMasterId r:id="rId39"/>
  </p:handoutMasterIdLst>
  <p:sldIdLst>
    <p:sldId id="256" r:id="rId3"/>
    <p:sldId id="308" r:id="rId4"/>
    <p:sldId id="259" r:id="rId5"/>
    <p:sldId id="305"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310" r:id="rId26"/>
    <p:sldId id="283" r:id="rId27"/>
    <p:sldId id="284" r:id="rId28"/>
    <p:sldId id="285" r:id="rId29"/>
    <p:sldId id="286" r:id="rId30"/>
    <p:sldId id="311" r:id="rId31"/>
    <p:sldId id="307" r:id="rId32"/>
    <p:sldId id="287" r:id="rId33"/>
    <p:sldId id="288" r:id="rId34"/>
    <p:sldId id="289" r:id="rId35"/>
    <p:sldId id="290" r:id="rId36"/>
    <p:sldId id="293" r:id="rId37"/>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9" d="100"/>
          <a:sy n="49" d="100"/>
        </p:scale>
        <p:origin x="850"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MA"/>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6838B3C4-0786-483B-B5E1-E5013F207399}" type="datetimeFigureOut">
              <a:rPr lang="fr-MA" smtClean="0"/>
              <a:t>25/12/2017</a:t>
            </a:fld>
            <a:endParaRPr lang="fr-MA"/>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MA"/>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62BB39DF-AB42-4356-B763-C09418690826}" type="slidenum">
              <a:rPr lang="fr-MA" smtClean="0"/>
              <a:t>‹N°›</a:t>
            </a:fld>
            <a:endParaRPr lang="fr-MA"/>
          </a:p>
        </p:txBody>
      </p:sp>
    </p:spTree>
    <p:extLst>
      <p:ext uri="{BB962C8B-B14F-4D97-AF65-F5344CB8AC3E}">
        <p14:creationId xmlns:p14="http://schemas.microsoft.com/office/powerpoint/2010/main" val="1162871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MA"/>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84C4323-E816-4B80-82CA-DA0A345330F8}" type="datetimeFigureOut">
              <a:rPr lang="fr-MA" smtClean="0"/>
              <a:t>25/12/2017</a:t>
            </a:fld>
            <a:endParaRPr lang="fr-MA"/>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MA"/>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MA"/>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20D65D9-F7DE-433B-A5EE-8C15A5BB4EEF}" type="slidenum">
              <a:rPr lang="fr-MA" smtClean="0"/>
              <a:t>‹N°›</a:t>
            </a:fld>
            <a:endParaRPr lang="fr-MA"/>
          </a:p>
        </p:txBody>
      </p:sp>
    </p:spTree>
    <p:extLst>
      <p:ext uri="{BB962C8B-B14F-4D97-AF65-F5344CB8AC3E}">
        <p14:creationId xmlns:p14="http://schemas.microsoft.com/office/powerpoint/2010/main" val="4272602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488" y="744538"/>
            <a:ext cx="6616700" cy="3722687"/>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F00C34-761C-4B19-8965-E2FFAF829B52}"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890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MA"/>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fr-MA"/>
          </a:p>
        </p:txBody>
      </p:sp>
      <p:sp>
        <p:nvSpPr>
          <p:cNvPr id="4" name="Espace réservé de la date 3"/>
          <p:cNvSpPr>
            <a:spLocks noGrp="1"/>
          </p:cNvSpPr>
          <p:nvPr>
            <p:ph type="dt" sz="half" idx="10"/>
          </p:nvPr>
        </p:nvSpPr>
        <p:spPr/>
        <p:txBody>
          <a:bodyPr/>
          <a:lstStyle/>
          <a:p>
            <a:fld id="{772AEFCF-FA96-4BCD-A904-A9C28B7E43EA}" type="datetime1">
              <a:rPr lang="fr-MA" smtClean="0"/>
              <a:t>25/12/2017</a:t>
            </a:fld>
            <a:endParaRPr lang="fr-MA"/>
          </a:p>
        </p:txBody>
      </p:sp>
      <p:sp>
        <p:nvSpPr>
          <p:cNvPr id="5" name="Espace réservé du pied de page 4"/>
          <p:cNvSpPr>
            <a:spLocks noGrp="1"/>
          </p:cNvSpPr>
          <p:nvPr>
            <p:ph type="ftr" sz="quarter" idx="11"/>
          </p:nvPr>
        </p:nvSpPr>
        <p:spPr/>
        <p:txBody>
          <a:bodyPr/>
          <a:lstStyle/>
          <a:p>
            <a:r>
              <a:rPr lang="fr-MA"/>
              <a:t>Abderrahman KHAL</a:t>
            </a:r>
          </a:p>
        </p:txBody>
      </p:sp>
      <p:sp>
        <p:nvSpPr>
          <p:cNvPr id="6" name="Espace réservé du numéro de diapositive 5"/>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3660913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3D3CA0BC-61FB-422B-8440-969664C351A0}" type="datetime1">
              <a:rPr lang="fr-MA" smtClean="0"/>
              <a:t>25/12/2017</a:t>
            </a:fld>
            <a:endParaRPr lang="fr-MA"/>
          </a:p>
        </p:txBody>
      </p:sp>
      <p:sp>
        <p:nvSpPr>
          <p:cNvPr id="5" name="Espace réservé du pied de page 4"/>
          <p:cNvSpPr>
            <a:spLocks noGrp="1"/>
          </p:cNvSpPr>
          <p:nvPr>
            <p:ph type="ftr" sz="quarter" idx="11"/>
          </p:nvPr>
        </p:nvSpPr>
        <p:spPr/>
        <p:txBody>
          <a:bodyPr/>
          <a:lstStyle/>
          <a:p>
            <a:r>
              <a:rPr lang="fr-MA"/>
              <a:t>Abderrahman KHAL</a:t>
            </a:r>
          </a:p>
        </p:txBody>
      </p:sp>
      <p:sp>
        <p:nvSpPr>
          <p:cNvPr id="6" name="Espace réservé du numéro de diapositive 5"/>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1807925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endParaRPr lang="fr-MA"/>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4C7FFCA3-8A39-431B-9833-96772E978CE4}" type="datetime1">
              <a:rPr lang="fr-MA" smtClean="0"/>
              <a:t>25/12/2017</a:t>
            </a:fld>
            <a:endParaRPr lang="fr-MA"/>
          </a:p>
        </p:txBody>
      </p:sp>
      <p:sp>
        <p:nvSpPr>
          <p:cNvPr id="5" name="Espace réservé du pied de page 4"/>
          <p:cNvSpPr>
            <a:spLocks noGrp="1"/>
          </p:cNvSpPr>
          <p:nvPr>
            <p:ph type="ftr" sz="quarter" idx="11"/>
          </p:nvPr>
        </p:nvSpPr>
        <p:spPr/>
        <p:txBody>
          <a:bodyPr/>
          <a:lstStyle/>
          <a:p>
            <a:r>
              <a:rPr lang="fr-MA"/>
              <a:t>Abderrahman KHAL</a:t>
            </a:r>
          </a:p>
        </p:txBody>
      </p:sp>
      <p:sp>
        <p:nvSpPr>
          <p:cNvPr id="6" name="Espace réservé du numéro de diapositive 5"/>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3461945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en-US"/>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2BBA809-C672-4F70-A102-AF5E7E717AA5}" type="datetime1">
              <a:rPr lang="fr-MA" altLang="en-US" smtClean="0"/>
              <a:t>25/12/2017</a:t>
            </a:fld>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6" name="Rectangle 6"/>
          <p:cNvSpPr>
            <a:spLocks noGrp="1" noChangeArrowheads="1"/>
          </p:cNvSpPr>
          <p:nvPr>
            <p:ph type="sldNum" sz="quarter" idx="12"/>
          </p:nvPr>
        </p:nvSpPr>
        <p:spPr>
          <a:ln/>
        </p:spPr>
        <p:txBody>
          <a:bodyPr/>
          <a:lstStyle>
            <a:lvl1pPr>
              <a:defRPr/>
            </a:lvl1pPr>
          </a:lstStyle>
          <a:p>
            <a:pPr>
              <a:defRPr/>
            </a:pPr>
            <a:fld id="{DC4F94C5-3281-402D-9955-A6FC56B80D56}" type="slidenum">
              <a:rPr lang="fr-FR" altLang="en-US"/>
              <a:pPr>
                <a:defRPr/>
              </a:pPr>
              <a:t>‹N°›</a:t>
            </a:fld>
            <a:endParaRPr lang="fr-FR" altLang="en-US"/>
          </a:p>
        </p:txBody>
      </p:sp>
    </p:spTree>
    <p:extLst>
      <p:ext uri="{BB962C8B-B14F-4D97-AF65-F5344CB8AC3E}">
        <p14:creationId xmlns:p14="http://schemas.microsoft.com/office/powerpoint/2010/main" val="260744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2656947-2EA1-4B62-A33A-ADFB8750D097}" type="datetime1">
              <a:rPr lang="fr-MA" altLang="en-US" smtClean="0"/>
              <a:t>25/12/2017</a:t>
            </a:fld>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6" name="Rectangle 6"/>
          <p:cNvSpPr>
            <a:spLocks noGrp="1" noChangeArrowheads="1"/>
          </p:cNvSpPr>
          <p:nvPr>
            <p:ph type="sldNum" sz="quarter" idx="12"/>
          </p:nvPr>
        </p:nvSpPr>
        <p:spPr>
          <a:ln/>
        </p:spPr>
        <p:txBody>
          <a:bodyPr/>
          <a:lstStyle>
            <a:lvl1pPr>
              <a:defRPr/>
            </a:lvl1pPr>
          </a:lstStyle>
          <a:p>
            <a:pPr>
              <a:defRPr/>
            </a:pPr>
            <a:fld id="{36A4B2EF-F750-4E85-BA52-80AA61360EE1}" type="slidenum">
              <a:rPr lang="fr-FR" altLang="en-US"/>
              <a:pPr>
                <a:defRPr/>
              </a:pPr>
              <a:t>‹N°›</a:t>
            </a:fld>
            <a:endParaRPr lang="fr-FR" altLang="en-US"/>
          </a:p>
        </p:txBody>
      </p:sp>
    </p:spTree>
    <p:extLst>
      <p:ext uri="{BB962C8B-B14F-4D97-AF65-F5344CB8AC3E}">
        <p14:creationId xmlns:p14="http://schemas.microsoft.com/office/powerpoint/2010/main" val="36690295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1" y="1709739"/>
            <a:ext cx="10515600" cy="2852737"/>
          </a:xfrm>
        </p:spPr>
        <p:txBody>
          <a:bodyPr anchor="b"/>
          <a:lstStyle>
            <a:lvl1pPr>
              <a:defRPr sz="6000"/>
            </a:lvl1pPr>
          </a:lstStyle>
          <a:p>
            <a:r>
              <a:rPr lang="fr-FR"/>
              <a:t>Modifiez le style du titre</a:t>
            </a:r>
            <a:endParaRPr lang="en-US"/>
          </a:p>
        </p:txBody>
      </p:sp>
      <p:sp>
        <p:nvSpPr>
          <p:cNvPr id="3" name="Espace réservé du texte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a:t>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fld id="{85B5BCDA-FD05-4133-ADEE-52023118421B}" type="datetime1">
              <a:rPr lang="fr-MA" altLang="en-US" smtClean="0"/>
              <a:t>25/12/2017</a:t>
            </a:fld>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6" name="Rectangle 6"/>
          <p:cNvSpPr>
            <a:spLocks noGrp="1" noChangeArrowheads="1"/>
          </p:cNvSpPr>
          <p:nvPr>
            <p:ph type="sldNum" sz="quarter" idx="12"/>
          </p:nvPr>
        </p:nvSpPr>
        <p:spPr>
          <a:ln/>
        </p:spPr>
        <p:txBody>
          <a:bodyPr/>
          <a:lstStyle>
            <a:lvl1pPr>
              <a:defRPr/>
            </a:lvl1pPr>
          </a:lstStyle>
          <a:p>
            <a:pPr>
              <a:defRPr/>
            </a:pPr>
            <a:fld id="{BA955140-5CAD-4E15-9E34-F4AFB41A9E53}" type="slidenum">
              <a:rPr lang="fr-FR" altLang="en-US"/>
              <a:pPr>
                <a:defRPr/>
              </a:pPr>
              <a:t>‹N°›</a:t>
            </a:fld>
            <a:endParaRPr lang="fr-FR" altLang="en-US"/>
          </a:p>
        </p:txBody>
      </p:sp>
    </p:spTree>
    <p:extLst>
      <p:ext uri="{BB962C8B-B14F-4D97-AF65-F5344CB8AC3E}">
        <p14:creationId xmlns:p14="http://schemas.microsoft.com/office/powerpoint/2010/main" val="24544202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contenu 2"/>
          <p:cNvSpPr>
            <a:spLocks noGrp="1"/>
          </p:cNvSpPr>
          <p:nvPr>
            <p:ph sz="half" idx="1"/>
          </p:nvPr>
        </p:nvSpPr>
        <p:spPr>
          <a:xfrm>
            <a:off x="914400" y="1981200"/>
            <a:ext cx="5080000" cy="41148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contenu 3"/>
          <p:cNvSpPr>
            <a:spLocks noGrp="1"/>
          </p:cNvSpPr>
          <p:nvPr>
            <p:ph sz="half" idx="2"/>
          </p:nvPr>
        </p:nvSpPr>
        <p:spPr>
          <a:xfrm>
            <a:off x="6197600" y="1981200"/>
            <a:ext cx="5080000" cy="41148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4D111BA0-7770-42C5-8C9A-655A49C78DFD}" type="datetime1">
              <a:rPr lang="fr-MA" altLang="en-US" smtClean="0"/>
              <a:t>25/12/2017</a:t>
            </a:fld>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7" name="Rectangle 6"/>
          <p:cNvSpPr>
            <a:spLocks noGrp="1" noChangeArrowheads="1"/>
          </p:cNvSpPr>
          <p:nvPr>
            <p:ph type="sldNum" sz="quarter" idx="12"/>
          </p:nvPr>
        </p:nvSpPr>
        <p:spPr>
          <a:ln/>
        </p:spPr>
        <p:txBody>
          <a:bodyPr/>
          <a:lstStyle>
            <a:lvl1pPr>
              <a:defRPr/>
            </a:lvl1pPr>
          </a:lstStyle>
          <a:p>
            <a:pPr>
              <a:defRPr/>
            </a:pPr>
            <a:fld id="{B29033FD-5366-4898-896E-743549FB107F}" type="slidenum">
              <a:rPr lang="fr-FR" altLang="en-US"/>
              <a:pPr>
                <a:defRPr/>
              </a:pPr>
              <a:t>‹N°›</a:t>
            </a:fld>
            <a:endParaRPr lang="fr-FR" altLang="en-US"/>
          </a:p>
        </p:txBody>
      </p:sp>
    </p:spTree>
    <p:extLst>
      <p:ext uri="{BB962C8B-B14F-4D97-AF65-F5344CB8AC3E}">
        <p14:creationId xmlns:p14="http://schemas.microsoft.com/office/powerpoint/2010/main" val="1261283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40317" y="365126"/>
            <a:ext cx="10515600" cy="1325563"/>
          </a:xfrm>
        </p:spPr>
        <p:txBody>
          <a:bodyPr/>
          <a:lstStyle/>
          <a:p>
            <a:r>
              <a:rPr lang="fr-FR"/>
              <a:t>Modifiez le style du titre</a:t>
            </a:r>
            <a:endParaRPr lang="en-US"/>
          </a:p>
        </p:txBody>
      </p:sp>
      <p:sp>
        <p:nvSpPr>
          <p:cNvPr id="3" name="Espace réservé du texte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40318" y="2505075"/>
            <a:ext cx="5158316"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Espace réservé du texte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71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C8565E67-DCC2-41FF-BE3F-084E696E2236}" type="datetime1">
              <a:rPr lang="fr-MA" altLang="en-US" smtClean="0"/>
              <a:t>25/12/2017</a:t>
            </a:fld>
            <a:endParaRPr lang="fr-FR" altLang="en-US"/>
          </a:p>
        </p:txBody>
      </p:sp>
      <p:sp>
        <p:nvSpPr>
          <p:cNvPr id="8"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9" name="Rectangle 6"/>
          <p:cNvSpPr>
            <a:spLocks noGrp="1" noChangeArrowheads="1"/>
          </p:cNvSpPr>
          <p:nvPr>
            <p:ph type="sldNum" sz="quarter" idx="12"/>
          </p:nvPr>
        </p:nvSpPr>
        <p:spPr>
          <a:ln/>
        </p:spPr>
        <p:txBody>
          <a:bodyPr/>
          <a:lstStyle>
            <a:lvl1pPr>
              <a:defRPr/>
            </a:lvl1pPr>
          </a:lstStyle>
          <a:p>
            <a:pPr>
              <a:defRPr/>
            </a:pPr>
            <a:fld id="{55058118-BBCB-4FC8-A4F8-BFA00A2EE15E}" type="slidenum">
              <a:rPr lang="fr-FR" altLang="en-US"/>
              <a:pPr>
                <a:defRPr/>
              </a:pPr>
              <a:t>‹N°›</a:t>
            </a:fld>
            <a:endParaRPr lang="fr-FR" altLang="en-US"/>
          </a:p>
        </p:txBody>
      </p:sp>
    </p:spTree>
    <p:extLst>
      <p:ext uri="{BB962C8B-B14F-4D97-AF65-F5344CB8AC3E}">
        <p14:creationId xmlns:p14="http://schemas.microsoft.com/office/powerpoint/2010/main" val="33757896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0BD53163-2A47-467E-9AA0-97A302EF4717}" type="datetime1">
              <a:rPr lang="fr-MA" altLang="en-US" smtClean="0"/>
              <a:t>25/12/2017</a:t>
            </a:fld>
            <a:endParaRPr lang="fr-FR" altLang="en-US"/>
          </a:p>
        </p:txBody>
      </p:sp>
      <p:sp>
        <p:nvSpPr>
          <p:cNvPr id="4"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5" name="Rectangle 6"/>
          <p:cNvSpPr>
            <a:spLocks noGrp="1" noChangeArrowheads="1"/>
          </p:cNvSpPr>
          <p:nvPr>
            <p:ph type="sldNum" sz="quarter" idx="12"/>
          </p:nvPr>
        </p:nvSpPr>
        <p:spPr>
          <a:ln/>
        </p:spPr>
        <p:txBody>
          <a:bodyPr/>
          <a:lstStyle>
            <a:lvl1pPr>
              <a:defRPr/>
            </a:lvl1pPr>
          </a:lstStyle>
          <a:p>
            <a:pPr>
              <a:defRPr/>
            </a:pPr>
            <a:fld id="{E83AC8CA-4B16-4342-800A-5DF8ECD053B3}" type="slidenum">
              <a:rPr lang="fr-FR" altLang="en-US"/>
              <a:pPr>
                <a:defRPr/>
              </a:pPr>
              <a:t>‹N°›</a:t>
            </a:fld>
            <a:endParaRPr lang="fr-FR" altLang="en-US"/>
          </a:p>
        </p:txBody>
      </p:sp>
    </p:spTree>
    <p:extLst>
      <p:ext uri="{BB962C8B-B14F-4D97-AF65-F5344CB8AC3E}">
        <p14:creationId xmlns:p14="http://schemas.microsoft.com/office/powerpoint/2010/main" val="3691464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99CE2AF-A6D7-4675-AAAD-817566C53654}" type="datetime1">
              <a:rPr lang="fr-MA" altLang="en-US" smtClean="0"/>
              <a:t>25/12/2017</a:t>
            </a:fld>
            <a:endParaRPr lang="fr-FR" altLang="en-US"/>
          </a:p>
        </p:txBody>
      </p:sp>
      <p:sp>
        <p:nvSpPr>
          <p:cNvPr id="3"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4" name="Rectangle 6"/>
          <p:cNvSpPr>
            <a:spLocks noGrp="1" noChangeArrowheads="1"/>
          </p:cNvSpPr>
          <p:nvPr>
            <p:ph type="sldNum" sz="quarter" idx="12"/>
          </p:nvPr>
        </p:nvSpPr>
        <p:spPr>
          <a:ln/>
        </p:spPr>
        <p:txBody>
          <a:bodyPr/>
          <a:lstStyle>
            <a:lvl1pPr>
              <a:defRPr/>
            </a:lvl1pPr>
          </a:lstStyle>
          <a:p>
            <a:pPr>
              <a:defRPr/>
            </a:pPr>
            <a:fld id="{82788AB3-4B03-447B-BFFE-A49D96DA393E}" type="slidenum">
              <a:rPr lang="fr-FR" altLang="en-US"/>
              <a:pPr>
                <a:defRPr/>
              </a:pPr>
              <a:t>‹N°›</a:t>
            </a:fld>
            <a:endParaRPr lang="fr-FR" altLang="en-US"/>
          </a:p>
        </p:txBody>
      </p:sp>
    </p:spTree>
    <p:extLst>
      <p:ext uri="{BB962C8B-B14F-4D97-AF65-F5344CB8AC3E}">
        <p14:creationId xmlns:p14="http://schemas.microsoft.com/office/powerpoint/2010/main" val="1770961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40318" y="457200"/>
            <a:ext cx="3932767" cy="1600200"/>
          </a:xfrm>
        </p:spPr>
        <p:txBody>
          <a:bodyPr anchor="b"/>
          <a:lstStyle>
            <a:lvl1pPr>
              <a:defRPr sz="3200"/>
            </a:lvl1pPr>
          </a:lstStyle>
          <a:p>
            <a:r>
              <a:rPr lang="fr-FR"/>
              <a:t>Modifiez le style du titre</a:t>
            </a:r>
            <a:endParaRPr lang="en-US"/>
          </a:p>
        </p:txBody>
      </p:sp>
      <p:sp>
        <p:nvSpPr>
          <p:cNvPr id="3" name="Espace réservé du contenu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u texte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37FE7641-F575-4402-A170-5BE162A36FF1}" type="datetime1">
              <a:rPr lang="fr-MA" altLang="en-US" smtClean="0"/>
              <a:t>25/12/2017</a:t>
            </a:fld>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7" name="Rectangle 6"/>
          <p:cNvSpPr>
            <a:spLocks noGrp="1" noChangeArrowheads="1"/>
          </p:cNvSpPr>
          <p:nvPr>
            <p:ph type="sldNum" sz="quarter" idx="12"/>
          </p:nvPr>
        </p:nvSpPr>
        <p:spPr>
          <a:ln/>
        </p:spPr>
        <p:txBody>
          <a:bodyPr/>
          <a:lstStyle>
            <a:lvl1pPr>
              <a:defRPr/>
            </a:lvl1pPr>
          </a:lstStyle>
          <a:p>
            <a:pPr>
              <a:defRPr/>
            </a:pPr>
            <a:fld id="{8B4AB20C-5822-4588-8DBF-D2EB8C2CB1F7}" type="slidenum">
              <a:rPr lang="fr-FR" altLang="en-US"/>
              <a:pPr>
                <a:defRPr/>
              </a:pPr>
              <a:t>‹N°›</a:t>
            </a:fld>
            <a:endParaRPr lang="fr-FR" altLang="en-US"/>
          </a:p>
        </p:txBody>
      </p:sp>
    </p:spTree>
    <p:extLst>
      <p:ext uri="{BB962C8B-B14F-4D97-AF65-F5344CB8AC3E}">
        <p14:creationId xmlns:p14="http://schemas.microsoft.com/office/powerpoint/2010/main" val="2467322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10"/>
          </p:nvPr>
        </p:nvSpPr>
        <p:spPr/>
        <p:txBody>
          <a:bodyPr/>
          <a:lstStyle/>
          <a:p>
            <a:fld id="{043F8D33-2B3A-4E2F-ABD0-1E3E674BED49}" type="datetime1">
              <a:rPr lang="fr-MA" smtClean="0"/>
              <a:t>25/12/2017</a:t>
            </a:fld>
            <a:endParaRPr lang="fr-MA"/>
          </a:p>
        </p:txBody>
      </p:sp>
      <p:sp>
        <p:nvSpPr>
          <p:cNvPr id="5" name="Espace réservé du pied de page 4"/>
          <p:cNvSpPr>
            <a:spLocks noGrp="1"/>
          </p:cNvSpPr>
          <p:nvPr>
            <p:ph type="ftr" sz="quarter" idx="11"/>
          </p:nvPr>
        </p:nvSpPr>
        <p:spPr/>
        <p:txBody>
          <a:bodyPr/>
          <a:lstStyle/>
          <a:p>
            <a:r>
              <a:rPr lang="fr-MA"/>
              <a:t>Abderrahman KHAL</a:t>
            </a:r>
          </a:p>
        </p:txBody>
      </p:sp>
      <p:sp>
        <p:nvSpPr>
          <p:cNvPr id="6" name="Espace réservé du numéro de diapositive 5"/>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20729449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40318" y="457200"/>
            <a:ext cx="3932767" cy="1600200"/>
          </a:xfrm>
        </p:spPr>
        <p:txBody>
          <a:bodyPr anchor="b"/>
          <a:lstStyle>
            <a:lvl1pPr>
              <a:defRPr sz="3200"/>
            </a:lvl1pPr>
          </a:lstStyle>
          <a:p>
            <a:r>
              <a:rPr lang="fr-FR"/>
              <a:t>Modifiez le style du titre</a:t>
            </a:r>
            <a:endParaRPr lang="en-US"/>
          </a:p>
        </p:txBody>
      </p:sp>
      <p:sp>
        <p:nvSpPr>
          <p:cNvPr id="3" name="Espace réservé pour une image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Espace réservé du texte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403783CC-298D-4CFF-ABA3-E4F2597C851F}" type="datetime1">
              <a:rPr lang="fr-MA" altLang="en-US" smtClean="0"/>
              <a:t>25/12/2017</a:t>
            </a:fld>
            <a:endParaRPr lang="fr-FR"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7" name="Rectangle 6"/>
          <p:cNvSpPr>
            <a:spLocks noGrp="1" noChangeArrowheads="1"/>
          </p:cNvSpPr>
          <p:nvPr>
            <p:ph type="sldNum" sz="quarter" idx="12"/>
          </p:nvPr>
        </p:nvSpPr>
        <p:spPr>
          <a:ln/>
        </p:spPr>
        <p:txBody>
          <a:bodyPr/>
          <a:lstStyle>
            <a:lvl1pPr>
              <a:defRPr/>
            </a:lvl1pPr>
          </a:lstStyle>
          <a:p>
            <a:pPr>
              <a:defRPr/>
            </a:pPr>
            <a:fld id="{332ACF16-0A27-41ED-9150-8F89079A20DB}" type="slidenum">
              <a:rPr lang="fr-FR" altLang="en-US"/>
              <a:pPr>
                <a:defRPr/>
              </a:pPr>
              <a:t>‹N°›</a:t>
            </a:fld>
            <a:endParaRPr lang="fr-FR" altLang="en-US"/>
          </a:p>
        </p:txBody>
      </p:sp>
    </p:spTree>
    <p:extLst>
      <p:ext uri="{BB962C8B-B14F-4D97-AF65-F5344CB8AC3E}">
        <p14:creationId xmlns:p14="http://schemas.microsoft.com/office/powerpoint/2010/main" val="27059451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5973EB9-74E1-4CA0-9661-914B99939130}" type="datetime1">
              <a:rPr lang="fr-MA" altLang="en-US" smtClean="0"/>
              <a:t>25/12/2017</a:t>
            </a:fld>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6" name="Rectangle 6"/>
          <p:cNvSpPr>
            <a:spLocks noGrp="1" noChangeArrowheads="1"/>
          </p:cNvSpPr>
          <p:nvPr>
            <p:ph type="sldNum" sz="quarter" idx="12"/>
          </p:nvPr>
        </p:nvSpPr>
        <p:spPr>
          <a:ln/>
        </p:spPr>
        <p:txBody>
          <a:bodyPr/>
          <a:lstStyle>
            <a:lvl1pPr>
              <a:defRPr/>
            </a:lvl1pPr>
          </a:lstStyle>
          <a:p>
            <a:pPr>
              <a:defRPr/>
            </a:pPr>
            <a:fld id="{1C8EFB44-305E-42A7-A8B2-8D9907ECF430}" type="slidenum">
              <a:rPr lang="fr-FR" altLang="en-US"/>
              <a:pPr>
                <a:defRPr/>
              </a:pPr>
              <a:t>‹N°›</a:t>
            </a:fld>
            <a:endParaRPr lang="fr-FR" altLang="en-US"/>
          </a:p>
        </p:txBody>
      </p:sp>
    </p:spTree>
    <p:extLst>
      <p:ext uri="{BB962C8B-B14F-4D97-AF65-F5344CB8AC3E}">
        <p14:creationId xmlns:p14="http://schemas.microsoft.com/office/powerpoint/2010/main" val="3225454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686800" y="609600"/>
            <a:ext cx="2590800" cy="5486400"/>
          </a:xfrm>
        </p:spPr>
        <p:txBody>
          <a:bodyPr vert="eaVert"/>
          <a:lstStyle/>
          <a:p>
            <a:r>
              <a:rPr lang="fr-FR"/>
              <a:t>Modifiez le style du titre</a:t>
            </a:r>
            <a:endParaRPr lang="en-US"/>
          </a:p>
        </p:txBody>
      </p:sp>
      <p:sp>
        <p:nvSpPr>
          <p:cNvPr id="3" name="Espace réservé du texte vertical 2"/>
          <p:cNvSpPr>
            <a:spLocks noGrp="1"/>
          </p:cNvSpPr>
          <p:nvPr>
            <p:ph type="body" orient="vert" idx="1"/>
          </p:nvPr>
        </p:nvSpPr>
        <p:spPr>
          <a:xfrm>
            <a:off x="914400" y="609600"/>
            <a:ext cx="7569200" cy="5486400"/>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5DC29F0-5470-4729-88B2-6B1C52472228}" type="datetime1">
              <a:rPr lang="fr-MA" altLang="en-US" smtClean="0"/>
              <a:t>25/12/2017</a:t>
            </a:fld>
            <a:endParaRPr lang="fr-FR"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fr-FR" altLang="en-US"/>
              <a:t>Abderrahman KHAL</a:t>
            </a:r>
          </a:p>
        </p:txBody>
      </p:sp>
      <p:sp>
        <p:nvSpPr>
          <p:cNvPr id="6" name="Rectangle 6"/>
          <p:cNvSpPr>
            <a:spLocks noGrp="1" noChangeArrowheads="1"/>
          </p:cNvSpPr>
          <p:nvPr>
            <p:ph type="sldNum" sz="quarter" idx="12"/>
          </p:nvPr>
        </p:nvSpPr>
        <p:spPr>
          <a:ln/>
        </p:spPr>
        <p:txBody>
          <a:bodyPr/>
          <a:lstStyle>
            <a:lvl1pPr>
              <a:defRPr/>
            </a:lvl1pPr>
          </a:lstStyle>
          <a:p>
            <a:pPr>
              <a:defRPr/>
            </a:pPr>
            <a:fld id="{9A33BA32-5956-42EA-893D-D027C32D4DA6}" type="slidenum">
              <a:rPr lang="fr-FR" altLang="en-US"/>
              <a:pPr>
                <a:defRPr/>
              </a:pPr>
              <a:t>‹N°›</a:t>
            </a:fld>
            <a:endParaRPr lang="fr-FR" altLang="en-US"/>
          </a:p>
        </p:txBody>
      </p:sp>
    </p:spTree>
    <p:extLst>
      <p:ext uri="{BB962C8B-B14F-4D97-AF65-F5344CB8AC3E}">
        <p14:creationId xmlns:p14="http://schemas.microsoft.com/office/powerpoint/2010/main" val="855568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fr-MA"/>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DF085C40-0400-4395-8623-CDA9B22B9A58}" type="datetime1">
              <a:rPr lang="fr-MA" smtClean="0"/>
              <a:t>25/12/2017</a:t>
            </a:fld>
            <a:endParaRPr lang="fr-MA"/>
          </a:p>
        </p:txBody>
      </p:sp>
      <p:sp>
        <p:nvSpPr>
          <p:cNvPr id="5" name="Espace réservé du pied de page 4"/>
          <p:cNvSpPr>
            <a:spLocks noGrp="1"/>
          </p:cNvSpPr>
          <p:nvPr>
            <p:ph type="ftr" sz="quarter" idx="11"/>
          </p:nvPr>
        </p:nvSpPr>
        <p:spPr/>
        <p:txBody>
          <a:bodyPr/>
          <a:lstStyle/>
          <a:p>
            <a:r>
              <a:rPr lang="fr-MA"/>
              <a:t>Abderrahman KHAL</a:t>
            </a:r>
          </a:p>
        </p:txBody>
      </p:sp>
      <p:sp>
        <p:nvSpPr>
          <p:cNvPr id="6" name="Espace réservé du numéro de diapositive 5"/>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3576074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Espace réservé de la date 4"/>
          <p:cNvSpPr>
            <a:spLocks noGrp="1"/>
          </p:cNvSpPr>
          <p:nvPr>
            <p:ph type="dt" sz="half" idx="10"/>
          </p:nvPr>
        </p:nvSpPr>
        <p:spPr/>
        <p:txBody>
          <a:bodyPr/>
          <a:lstStyle/>
          <a:p>
            <a:fld id="{D9E71DE7-1069-476F-987D-0C8908F9B582}" type="datetime1">
              <a:rPr lang="fr-MA" smtClean="0"/>
              <a:t>25/12/2017</a:t>
            </a:fld>
            <a:endParaRPr lang="fr-MA"/>
          </a:p>
        </p:txBody>
      </p:sp>
      <p:sp>
        <p:nvSpPr>
          <p:cNvPr id="6" name="Espace réservé du pied de page 5"/>
          <p:cNvSpPr>
            <a:spLocks noGrp="1"/>
          </p:cNvSpPr>
          <p:nvPr>
            <p:ph type="ftr" sz="quarter" idx="11"/>
          </p:nvPr>
        </p:nvSpPr>
        <p:spPr/>
        <p:txBody>
          <a:bodyPr/>
          <a:lstStyle/>
          <a:p>
            <a:r>
              <a:rPr lang="fr-MA"/>
              <a:t>Abderrahman KHAL</a:t>
            </a:r>
          </a:p>
        </p:txBody>
      </p:sp>
      <p:sp>
        <p:nvSpPr>
          <p:cNvPr id="7" name="Espace réservé du numéro de diapositive 6"/>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2660079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endParaRPr lang="fr-MA"/>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7" name="Espace réservé de la date 6"/>
          <p:cNvSpPr>
            <a:spLocks noGrp="1"/>
          </p:cNvSpPr>
          <p:nvPr>
            <p:ph type="dt" sz="half" idx="10"/>
          </p:nvPr>
        </p:nvSpPr>
        <p:spPr/>
        <p:txBody>
          <a:bodyPr/>
          <a:lstStyle/>
          <a:p>
            <a:fld id="{EDA1BF90-2517-45A8-97C1-C12CA8A517F4}" type="datetime1">
              <a:rPr lang="fr-MA" smtClean="0"/>
              <a:t>25/12/2017</a:t>
            </a:fld>
            <a:endParaRPr lang="fr-MA"/>
          </a:p>
        </p:txBody>
      </p:sp>
      <p:sp>
        <p:nvSpPr>
          <p:cNvPr id="8" name="Espace réservé du pied de page 7"/>
          <p:cNvSpPr>
            <a:spLocks noGrp="1"/>
          </p:cNvSpPr>
          <p:nvPr>
            <p:ph type="ftr" sz="quarter" idx="11"/>
          </p:nvPr>
        </p:nvSpPr>
        <p:spPr/>
        <p:txBody>
          <a:bodyPr/>
          <a:lstStyle/>
          <a:p>
            <a:r>
              <a:rPr lang="fr-MA"/>
              <a:t>Abderrahman KHAL</a:t>
            </a:r>
          </a:p>
        </p:txBody>
      </p:sp>
      <p:sp>
        <p:nvSpPr>
          <p:cNvPr id="9" name="Espace réservé du numéro de diapositive 8"/>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2717550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e la date 2"/>
          <p:cNvSpPr>
            <a:spLocks noGrp="1"/>
          </p:cNvSpPr>
          <p:nvPr>
            <p:ph type="dt" sz="half" idx="10"/>
          </p:nvPr>
        </p:nvSpPr>
        <p:spPr/>
        <p:txBody>
          <a:bodyPr/>
          <a:lstStyle/>
          <a:p>
            <a:fld id="{7C564DB5-BBB7-40A7-9F33-6FFCBBC553E5}" type="datetime1">
              <a:rPr lang="fr-MA" smtClean="0"/>
              <a:t>25/12/2017</a:t>
            </a:fld>
            <a:endParaRPr lang="fr-MA"/>
          </a:p>
        </p:txBody>
      </p:sp>
      <p:sp>
        <p:nvSpPr>
          <p:cNvPr id="4" name="Espace réservé du pied de page 3"/>
          <p:cNvSpPr>
            <a:spLocks noGrp="1"/>
          </p:cNvSpPr>
          <p:nvPr>
            <p:ph type="ftr" sz="quarter" idx="11"/>
          </p:nvPr>
        </p:nvSpPr>
        <p:spPr/>
        <p:txBody>
          <a:bodyPr/>
          <a:lstStyle/>
          <a:p>
            <a:r>
              <a:rPr lang="fr-MA"/>
              <a:t>Abderrahman KHAL</a:t>
            </a:r>
          </a:p>
        </p:txBody>
      </p:sp>
      <p:sp>
        <p:nvSpPr>
          <p:cNvPr id="5" name="Espace réservé du numéro de diapositive 4"/>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1281134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32D44E2-52D2-4960-9612-AF288F0AA42C}" type="datetime1">
              <a:rPr lang="fr-MA" smtClean="0"/>
              <a:t>25/12/2017</a:t>
            </a:fld>
            <a:endParaRPr lang="fr-MA"/>
          </a:p>
        </p:txBody>
      </p:sp>
      <p:sp>
        <p:nvSpPr>
          <p:cNvPr id="3" name="Espace réservé du pied de page 2"/>
          <p:cNvSpPr>
            <a:spLocks noGrp="1"/>
          </p:cNvSpPr>
          <p:nvPr>
            <p:ph type="ftr" sz="quarter" idx="11"/>
          </p:nvPr>
        </p:nvSpPr>
        <p:spPr/>
        <p:txBody>
          <a:bodyPr/>
          <a:lstStyle/>
          <a:p>
            <a:r>
              <a:rPr lang="fr-MA"/>
              <a:t>Abderrahman KHAL</a:t>
            </a:r>
          </a:p>
        </p:txBody>
      </p:sp>
      <p:sp>
        <p:nvSpPr>
          <p:cNvPr id="4" name="Espace réservé du numéro de diapositive 3"/>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1571027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MA"/>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A08F4DC7-0912-4979-895F-E88A6E9D5E94}" type="datetime1">
              <a:rPr lang="fr-MA" smtClean="0"/>
              <a:t>25/12/2017</a:t>
            </a:fld>
            <a:endParaRPr lang="fr-MA"/>
          </a:p>
        </p:txBody>
      </p:sp>
      <p:sp>
        <p:nvSpPr>
          <p:cNvPr id="6" name="Espace réservé du pied de page 5"/>
          <p:cNvSpPr>
            <a:spLocks noGrp="1"/>
          </p:cNvSpPr>
          <p:nvPr>
            <p:ph type="ftr" sz="quarter" idx="11"/>
          </p:nvPr>
        </p:nvSpPr>
        <p:spPr/>
        <p:txBody>
          <a:bodyPr/>
          <a:lstStyle/>
          <a:p>
            <a:r>
              <a:rPr lang="fr-MA"/>
              <a:t>Abderrahman KHAL</a:t>
            </a:r>
          </a:p>
        </p:txBody>
      </p:sp>
      <p:sp>
        <p:nvSpPr>
          <p:cNvPr id="7" name="Espace réservé du numéro de diapositive 6"/>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1283610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fr-MA"/>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MA"/>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471ECC1-5068-44D3-83DC-3539EFCE85DF}" type="datetime1">
              <a:rPr lang="fr-MA" smtClean="0"/>
              <a:t>25/12/2017</a:t>
            </a:fld>
            <a:endParaRPr lang="fr-MA"/>
          </a:p>
        </p:txBody>
      </p:sp>
      <p:sp>
        <p:nvSpPr>
          <p:cNvPr id="6" name="Espace réservé du pied de page 5"/>
          <p:cNvSpPr>
            <a:spLocks noGrp="1"/>
          </p:cNvSpPr>
          <p:nvPr>
            <p:ph type="ftr" sz="quarter" idx="11"/>
          </p:nvPr>
        </p:nvSpPr>
        <p:spPr/>
        <p:txBody>
          <a:bodyPr/>
          <a:lstStyle/>
          <a:p>
            <a:r>
              <a:rPr lang="fr-MA"/>
              <a:t>Abderrahman KHAL</a:t>
            </a:r>
          </a:p>
        </p:txBody>
      </p:sp>
      <p:sp>
        <p:nvSpPr>
          <p:cNvPr id="7" name="Espace réservé du numéro de diapositive 6"/>
          <p:cNvSpPr>
            <a:spLocks noGrp="1"/>
          </p:cNvSpPr>
          <p:nvPr>
            <p:ph type="sldNum" sz="quarter" idx="12"/>
          </p:nvPr>
        </p:nvSpPr>
        <p:spPr/>
        <p:txBody>
          <a:bodyPr/>
          <a:lstStyle/>
          <a:p>
            <a:fld id="{C13137A2-2984-4B78-99F2-CFD596D1D57C}" type="slidenum">
              <a:rPr lang="fr-MA" smtClean="0"/>
              <a:t>‹N°›</a:t>
            </a:fld>
            <a:endParaRPr lang="fr-MA"/>
          </a:p>
        </p:txBody>
      </p:sp>
    </p:spTree>
    <p:extLst>
      <p:ext uri="{BB962C8B-B14F-4D97-AF65-F5344CB8AC3E}">
        <p14:creationId xmlns:p14="http://schemas.microsoft.com/office/powerpoint/2010/main" val="2530957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fr-MA"/>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9EC23D-B817-4A40-B403-12C6DFFCEAB0}" type="datetime1">
              <a:rPr lang="fr-MA" smtClean="0"/>
              <a:t>25/12/2017</a:t>
            </a:fld>
            <a:endParaRPr lang="fr-MA"/>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MA"/>
              <a:t>Abderrahman KHAL</a:t>
            </a: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3137A2-2984-4B78-99F2-CFD596D1D57C}" type="slidenum">
              <a:rPr lang="fr-MA" smtClean="0"/>
              <a:t>‹N°›</a:t>
            </a:fld>
            <a:endParaRPr lang="fr-MA"/>
          </a:p>
        </p:txBody>
      </p:sp>
    </p:spTree>
    <p:extLst>
      <p:ext uri="{BB962C8B-B14F-4D97-AF65-F5344CB8AC3E}">
        <p14:creationId xmlns:p14="http://schemas.microsoft.com/office/powerpoint/2010/main" val="752938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altLang="en-US"/>
              <a:t>Cliquez pour modifier le style du titre du masque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a:t>Cliquez pour modifier les styles du texte du masque</a:t>
            </a:r>
          </a:p>
          <a:p>
            <a:pPr lvl="1"/>
            <a:r>
              <a:rPr lang="fr-FR" altLang="en-US"/>
              <a:t>Deuxième niveau</a:t>
            </a:r>
          </a:p>
          <a:p>
            <a:pPr lvl="2"/>
            <a:r>
              <a:rPr lang="fr-FR" altLang="en-US"/>
              <a:t>Troisième niveau</a:t>
            </a:r>
          </a:p>
          <a:p>
            <a:pPr lvl="3"/>
            <a:r>
              <a:rPr lang="fr-FR" altLang="en-US"/>
              <a:t>Quatrième niveau</a:t>
            </a:r>
          </a:p>
          <a:p>
            <a:pPr lvl="4"/>
            <a:r>
              <a:rPr lang="fr-FR" altLang="en-US"/>
              <a:t>Cinquième niveau</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400"/>
            </a:lvl1pPr>
          </a:lstStyle>
          <a:p>
            <a:pPr>
              <a:defRPr/>
            </a:pPr>
            <a:fld id="{46BFA359-B5A0-4E7D-8BC4-7B7C91EF6D2C}" type="datetime1">
              <a:rPr lang="fr-MA" altLang="en-US" smtClean="0"/>
              <a:t>25/12/2017</a:t>
            </a:fld>
            <a:endParaRPr lang="fr-FR" alt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r>
              <a:rPr lang="fr-FR" altLang="en-US"/>
              <a:t>Abderrahman KHAL</a:t>
            </a: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DA6A3106-CE66-46F0-9ABB-A2F24853224B}" type="slidenum">
              <a:rPr lang="fr-FR" altLang="en-US"/>
              <a:pPr>
                <a:defRPr/>
              </a:pPr>
              <a:t>‹N°›</a:t>
            </a:fld>
            <a:endParaRPr lang="fr-FR" altLang="en-US"/>
          </a:p>
        </p:txBody>
      </p:sp>
    </p:spTree>
    <p:extLst>
      <p:ext uri="{BB962C8B-B14F-4D97-AF65-F5344CB8AC3E}">
        <p14:creationId xmlns:p14="http://schemas.microsoft.com/office/powerpoint/2010/main" val="1610464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MA" dirty="0"/>
              <a:t>La didactique des mathématiques</a:t>
            </a:r>
          </a:p>
        </p:txBody>
      </p:sp>
      <p:sp>
        <p:nvSpPr>
          <p:cNvPr id="3" name="Sous-titre 2"/>
          <p:cNvSpPr>
            <a:spLocks noGrp="1"/>
          </p:cNvSpPr>
          <p:nvPr>
            <p:ph type="subTitle" idx="1"/>
          </p:nvPr>
        </p:nvSpPr>
        <p:spPr/>
        <p:txBody>
          <a:bodyPr/>
          <a:lstStyle/>
          <a:p>
            <a:r>
              <a:rPr lang="fr-MA" dirty="0"/>
              <a:t>session </a:t>
            </a:r>
            <a:r>
              <a:rPr lang="fr-MA"/>
              <a:t>décembre 2017</a:t>
            </a:r>
            <a:endParaRPr lang="ar-SA" dirty="0"/>
          </a:p>
          <a:p>
            <a:r>
              <a:rPr lang="fr-MA" dirty="0" err="1"/>
              <a:t>Abderrahman</a:t>
            </a:r>
            <a:r>
              <a:rPr lang="fr-MA" dirty="0"/>
              <a:t> KHAL</a:t>
            </a:r>
          </a:p>
        </p:txBody>
      </p:sp>
      <p:sp>
        <p:nvSpPr>
          <p:cNvPr id="4" name="Espace réservé du pied de page 3"/>
          <p:cNvSpPr>
            <a:spLocks noGrp="1"/>
          </p:cNvSpPr>
          <p:nvPr>
            <p:ph type="ftr" sz="quarter" idx="11"/>
          </p:nvPr>
        </p:nvSpPr>
        <p:spPr/>
        <p:txBody>
          <a:bodyPr/>
          <a:lstStyle/>
          <a:p>
            <a:r>
              <a:rPr lang="fr-MA"/>
              <a:t>Abderrahman KHAL</a:t>
            </a:r>
          </a:p>
        </p:txBody>
      </p:sp>
    </p:spTree>
    <p:extLst>
      <p:ext uri="{BB962C8B-B14F-4D97-AF65-F5344CB8AC3E}">
        <p14:creationId xmlns:p14="http://schemas.microsoft.com/office/powerpoint/2010/main" val="2715525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08213" y="1052513"/>
            <a:ext cx="8064500" cy="4824412"/>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951669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135188" y="1341438"/>
            <a:ext cx="7993062" cy="4608512"/>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558402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p:cNvSpPr>
            <a:spLocks noGrp="1"/>
          </p:cNvSpPr>
          <p:nvPr>
            <p:ph type="title"/>
          </p:nvPr>
        </p:nvSpPr>
        <p:spPr/>
        <p:txBody>
          <a:bodyPr/>
          <a:lstStyle/>
          <a:p>
            <a:r>
              <a:rPr lang="ar-SA" altLang="en-US"/>
              <a:t>السلك المتوسط,,,السنة3</a:t>
            </a:r>
            <a:endParaRPr lang="en-US" altLang="en-US"/>
          </a:p>
        </p:txBody>
      </p:sp>
      <p:pic>
        <p:nvPicPr>
          <p:cNvPr id="21507"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20863" y="1916113"/>
            <a:ext cx="8451850" cy="4176712"/>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680874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47851" y="404814"/>
            <a:ext cx="8640763" cy="6048375"/>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499879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4826" y="620714"/>
            <a:ext cx="8893175" cy="5545137"/>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8065213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p:txBody>
          <a:bodyPr/>
          <a:lstStyle/>
          <a:p>
            <a:r>
              <a:rPr lang="ar-SA" altLang="en-US"/>
              <a:t>السنة 4</a:t>
            </a:r>
            <a:endParaRPr lang="en-US" altLang="en-US"/>
          </a:p>
        </p:txBody>
      </p:sp>
      <p:pic>
        <p:nvPicPr>
          <p:cNvPr id="24579"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12939" y="1752600"/>
            <a:ext cx="8594725" cy="462915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874525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Espace réservé du contenu 6"/>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47851" y="180976"/>
            <a:ext cx="8640763" cy="6272213"/>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902005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63750" y="476250"/>
            <a:ext cx="8064500" cy="5976938"/>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2998719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p:cNvSpPr>
          <p:nvPr>
            <p:ph type="title"/>
          </p:nvPr>
        </p:nvSpPr>
        <p:spPr/>
        <p:txBody>
          <a:bodyPr/>
          <a:lstStyle/>
          <a:p>
            <a:r>
              <a:rPr lang="ar-SA" altLang="en-US"/>
              <a:t>السنة 5</a:t>
            </a:r>
            <a:endParaRPr lang="en-US" altLang="en-US"/>
          </a:p>
        </p:txBody>
      </p:sp>
      <p:pic>
        <p:nvPicPr>
          <p:cNvPr id="27651"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87525" y="1628776"/>
            <a:ext cx="8688388" cy="4608513"/>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726839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09751" y="100013"/>
            <a:ext cx="8607425" cy="6208712"/>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946858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4037C92-8AC1-472C-AC2D-51E8143684FE}"/>
              </a:ext>
            </a:extLst>
          </p:cNvPr>
          <p:cNvSpPr>
            <a:spLocks noGrp="1"/>
          </p:cNvSpPr>
          <p:nvPr>
            <p:ph idx="1"/>
          </p:nvPr>
        </p:nvSpPr>
        <p:spPr>
          <a:xfrm>
            <a:off x="838200" y="268014"/>
            <a:ext cx="10515600" cy="5908949"/>
          </a:xfrm>
        </p:spPr>
        <p:txBody>
          <a:bodyPr/>
          <a:lstStyle/>
          <a:p>
            <a:pPr marL="0" indent="0" algn="r" rtl="1">
              <a:buNone/>
            </a:pPr>
            <a:endParaRPr lang="ar-SA" dirty="0"/>
          </a:p>
          <a:p>
            <a:pPr marL="0" indent="0" algn="ctr" rtl="1">
              <a:buNone/>
            </a:pPr>
            <a:r>
              <a:rPr lang="ar-SA" sz="5400" b="1" i="1" u="sng" dirty="0">
                <a:solidFill>
                  <a:srgbClr val="FF0000"/>
                </a:solidFill>
                <a:effectLst>
                  <a:outerShdw blurRad="38100" dist="38100" dir="2700000" algn="tl">
                    <a:srgbClr val="000000">
                      <a:alpha val="43137"/>
                    </a:srgbClr>
                  </a:outerShdw>
                </a:effectLst>
              </a:rPr>
              <a:t>الرجوع إلى الكتاب الأبيض</a:t>
            </a:r>
          </a:p>
          <a:p>
            <a:pPr marL="514350" indent="-514350" algn="r" rtl="1">
              <a:buFont typeface="+mj-lt"/>
              <a:buAutoNum type="arabicPeriod"/>
            </a:pPr>
            <a:r>
              <a:rPr lang="ar-SA" dirty="0"/>
              <a:t>ماهي مكونات" مجالات" الرياضيات؟</a:t>
            </a:r>
          </a:p>
          <a:p>
            <a:pPr marL="514350" indent="-514350" algn="r" rtl="1">
              <a:buFont typeface="+mj-lt"/>
              <a:buAutoNum type="arabicPeriod"/>
            </a:pPr>
            <a:r>
              <a:rPr lang="ar-SA" dirty="0"/>
              <a:t>المدة الزمنية الاسبوعية وتوزيع الحصص؟</a:t>
            </a:r>
          </a:p>
          <a:p>
            <a:pPr marL="514350" indent="-514350" algn="r" rtl="1">
              <a:buFont typeface="+mj-lt"/>
              <a:buAutoNum type="arabicPeriod"/>
            </a:pPr>
            <a:r>
              <a:rPr lang="ar-SA" dirty="0"/>
              <a:t>ماهي أهداف تدريس الرياضيات في التعليم الابتدائي؟</a:t>
            </a:r>
          </a:p>
          <a:p>
            <a:pPr marL="514350" indent="-514350" algn="r" rtl="1">
              <a:buFont typeface="+mj-lt"/>
              <a:buAutoNum type="arabicPeriod"/>
            </a:pPr>
            <a:r>
              <a:rPr lang="ar-SA" dirty="0"/>
              <a:t>ماهي كفايات السنتين الأولى والثانية؟</a:t>
            </a:r>
          </a:p>
          <a:p>
            <a:pPr marL="514350" indent="-514350" algn="r" rtl="1">
              <a:buFont typeface="+mj-lt"/>
              <a:buAutoNum type="arabicPeriod"/>
            </a:pPr>
            <a:r>
              <a:rPr lang="ar-SA" dirty="0"/>
              <a:t>على ماذا تركز الرياضيات في السلك المتوسط؟</a:t>
            </a:r>
          </a:p>
          <a:p>
            <a:pPr marL="514350" indent="-514350" algn="r" rtl="1">
              <a:buFont typeface="+mj-lt"/>
              <a:buAutoNum type="arabicPeriod"/>
            </a:pPr>
            <a:r>
              <a:rPr lang="ar-SA" dirty="0"/>
              <a:t>أستخرج لكل مستوى درسا في كل مجال مع ذكر الكفاية المستهدفة منه؟</a:t>
            </a:r>
          </a:p>
          <a:p>
            <a:pPr marL="514350" indent="-514350" algn="r" rtl="1">
              <a:buFont typeface="+mj-lt"/>
              <a:buAutoNum type="arabicPeriod"/>
            </a:pPr>
            <a:endParaRPr lang="ar-SA" dirty="0"/>
          </a:p>
          <a:p>
            <a:pPr marL="514350" indent="-514350" algn="r" rtl="1">
              <a:buFont typeface="+mj-lt"/>
              <a:buAutoNum type="arabicPeriod"/>
            </a:pPr>
            <a:endParaRPr lang="ar-SA" dirty="0"/>
          </a:p>
          <a:p>
            <a:pPr marL="514350" indent="-514350" algn="r" rtl="1">
              <a:buFont typeface="+mj-lt"/>
              <a:buAutoNum type="arabicPeriod"/>
            </a:pPr>
            <a:endParaRPr lang="ar-SA" dirty="0"/>
          </a:p>
          <a:p>
            <a:pPr marL="0" indent="0" algn="r" rtl="1">
              <a:buNone/>
            </a:pPr>
            <a:endParaRPr lang="fr-FR" dirty="0"/>
          </a:p>
        </p:txBody>
      </p:sp>
      <p:sp>
        <p:nvSpPr>
          <p:cNvPr id="4" name="Espace réservé du pied de page 3">
            <a:extLst>
              <a:ext uri="{FF2B5EF4-FFF2-40B4-BE49-F238E27FC236}">
                <a16:creationId xmlns:a16="http://schemas.microsoft.com/office/drawing/2014/main" id="{32DB3748-3331-4248-95BD-F4A8202DDA80}"/>
              </a:ext>
            </a:extLst>
          </p:cNvPr>
          <p:cNvSpPr>
            <a:spLocks noGrp="1"/>
          </p:cNvSpPr>
          <p:nvPr>
            <p:ph type="ftr" sz="quarter" idx="11"/>
          </p:nvPr>
        </p:nvSpPr>
        <p:spPr/>
        <p:txBody>
          <a:bodyPr/>
          <a:lstStyle/>
          <a:p>
            <a:r>
              <a:rPr lang="fr-MA"/>
              <a:t>Abderrahman KHAL</a:t>
            </a:r>
          </a:p>
        </p:txBody>
      </p:sp>
    </p:spTree>
    <p:extLst>
      <p:ext uri="{BB962C8B-B14F-4D97-AF65-F5344CB8AC3E}">
        <p14:creationId xmlns:p14="http://schemas.microsoft.com/office/powerpoint/2010/main" val="1372673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11338" y="836613"/>
            <a:ext cx="8647112" cy="5472112"/>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827867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p:txBody>
          <a:bodyPr/>
          <a:lstStyle/>
          <a:p>
            <a:r>
              <a:rPr lang="ar-SA" altLang="en-US"/>
              <a:t>السنة 6</a:t>
            </a:r>
            <a:endParaRPr lang="en-US" altLang="en-US"/>
          </a:p>
        </p:txBody>
      </p:sp>
      <p:pic>
        <p:nvPicPr>
          <p:cNvPr id="30723"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82775" y="1916114"/>
            <a:ext cx="8504238" cy="4249737"/>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4193138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43089" y="836613"/>
            <a:ext cx="8645525" cy="578485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938550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74825" y="981076"/>
            <a:ext cx="8720138" cy="5400675"/>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087499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17DB943-EADC-46CB-8340-0DDF44C61577}"/>
              </a:ext>
            </a:extLst>
          </p:cNvPr>
          <p:cNvSpPr>
            <a:spLocks noGrp="1"/>
          </p:cNvSpPr>
          <p:nvPr>
            <p:ph idx="1"/>
          </p:nvPr>
        </p:nvSpPr>
        <p:spPr>
          <a:xfrm>
            <a:off x="914400" y="3547241"/>
            <a:ext cx="10363200" cy="2548758"/>
          </a:xfrm>
        </p:spPr>
        <p:txBody>
          <a:bodyPr/>
          <a:lstStyle/>
          <a:p>
            <a:pPr marL="0" indent="0" algn="ctr">
              <a:buNone/>
            </a:pPr>
            <a:r>
              <a:rPr lang="ar-SA" sz="5400" b="1" i="1" u="sng" dirty="0">
                <a:solidFill>
                  <a:srgbClr val="FF0000"/>
                </a:solidFill>
                <a:effectLst>
                  <a:outerShdw blurRad="38100" dist="38100" dir="2700000" algn="tl">
                    <a:srgbClr val="000000">
                      <a:alpha val="43137"/>
                    </a:srgbClr>
                  </a:outerShdw>
                </a:effectLst>
              </a:rPr>
              <a:t>كيف تدرس مادة الرياضيات</a:t>
            </a:r>
            <a:endParaRPr lang="fr-FR" sz="5400" b="1" i="1" u="sng" dirty="0">
              <a:solidFill>
                <a:srgbClr val="FF0000"/>
              </a:solidFill>
              <a:effectLst>
                <a:outerShdw blurRad="38100" dist="38100" dir="2700000" algn="tl">
                  <a:srgbClr val="000000">
                    <a:alpha val="43137"/>
                  </a:srgbClr>
                </a:outerShdw>
              </a:effectLst>
            </a:endParaRPr>
          </a:p>
        </p:txBody>
      </p:sp>
      <p:sp>
        <p:nvSpPr>
          <p:cNvPr id="4" name="Espace réservé du pied de page 3">
            <a:extLst>
              <a:ext uri="{FF2B5EF4-FFF2-40B4-BE49-F238E27FC236}">
                <a16:creationId xmlns:a16="http://schemas.microsoft.com/office/drawing/2014/main" id="{4EB7B776-F349-4DBF-A184-13D3B79CFCE6}"/>
              </a:ext>
            </a:extLst>
          </p:cNvPr>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201554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31305" y="535576"/>
            <a:ext cx="11320764" cy="6050753"/>
          </a:xfrm>
        </p:spPr>
        <p:txBody>
          <a:bodyPr>
            <a:normAutofit/>
          </a:bodyPr>
          <a:lstStyle/>
          <a:p>
            <a:pPr marL="914400" lvl="1" indent="-457200" algn="ctr" rtl="1">
              <a:buFont typeface="+mj-lt"/>
              <a:buAutoNum type="arabicPeriod"/>
            </a:pPr>
            <a:r>
              <a:rPr lang="ar-MA" sz="4000" b="1" i="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المرحلة الأولى: </a:t>
            </a:r>
            <a:r>
              <a:rPr lang="ar-SA" sz="4000" b="1" i="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التخطيط: </a:t>
            </a:r>
            <a:endParaRPr lang="en-US" sz="3600" b="1" i="1" dirty="0">
              <a:solidFill>
                <a:srgbClr val="FF0000"/>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endParaRPr>
          </a:p>
          <a:p>
            <a:pPr marL="457200" lvl="0" indent="-457200" algn="r" rtl="1">
              <a:buFont typeface="+mj-lt"/>
              <a:buAutoNum type="arabicPeriod"/>
            </a:pPr>
            <a:r>
              <a:rPr lang="ar-MA" b="1" i="1" dirty="0"/>
              <a:t>ما هي خصائص المفهوم المراد معالجتها ؟</a:t>
            </a:r>
            <a:endParaRPr lang="en-US" b="1" i="1" dirty="0"/>
          </a:p>
          <a:p>
            <a:pPr marL="457200" lvl="0" indent="-457200" algn="r" rtl="1">
              <a:buFont typeface="+mj-lt"/>
              <a:buAutoNum type="arabicPeriod"/>
            </a:pPr>
            <a:r>
              <a:rPr lang="ar-MA" b="1" i="1" dirty="0"/>
              <a:t>ما هي الروابط القبلية والبعدية التي تؤطر المفهوم ؟</a:t>
            </a:r>
            <a:endParaRPr lang="ar-SA" b="1" i="1" dirty="0"/>
          </a:p>
          <a:p>
            <a:pPr marL="457200" lvl="0" indent="-457200" algn="r" rtl="1">
              <a:buFont typeface="+mj-lt"/>
              <a:buAutoNum type="arabicPeriod"/>
            </a:pPr>
            <a:r>
              <a:rPr lang="ar-SA" b="1" i="1" dirty="0" err="1"/>
              <a:t>ماهو</a:t>
            </a:r>
            <a:r>
              <a:rPr lang="ar-SA" b="1" i="1" dirty="0"/>
              <a:t> المحتوى الملائم لتدريس المفهوم؟</a:t>
            </a:r>
          </a:p>
          <a:p>
            <a:pPr algn="justLow" rtl="1">
              <a:buFont typeface="Wingdings" panose="05000000000000000000" pitchFamily="2" charset="2"/>
              <a:buChar char="ü"/>
            </a:pPr>
            <a:r>
              <a:rPr lang="ar-MA" sz="2000" b="1" i="1" dirty="0">
                <a:solidFill>
                  <a:srgbClr val="FF0000"/>
                </a:solidFill>
                <a:effectLst>
                  <a:outerShdw blurRad="38100" dist="38100" dir="2700000" algn="tl">
                    <a:srgbClr val="000000">
                      <a:alpha val="43137"/>
                    </a:srgbClr>
                  </a:outerShdw>
                </a:effectLst>
              </a:rPr>
              <a:t>ما هي المسائل التي يتطلب حلها ضرورة استعمال هذا المفهوم ؟</a:t>
            </a:r>
            <a:br>
              <a:rPr lang="ar-MA" sz="2000" b="1" i="1" dirty="0">
                <a:solidFill>
                  <a:srgbClr val="FF0000"/>
                </a:solidFill>
                <a:effectLst>
                  <a:outerShdw blurRad="38100" dist="38100" dir="2700000" algn="tl">
                    <a:srgbClr val="000000">
                      <a:alpha val="43137"/>
                    </a:srgbClr>
                  </a:outerShdw>
                </a:effectLst>
              </a:rPr>
            </a:br>
            <a:r>
              <a:rPr lang="ar-MA" sz="2000" b="1" i="1" dirty="0">
                <a:solidFill>
                  <a:srgbClr val="FF0000"/>
                </a:solidFill>
                <a:effectLst>
                  <a:outerShdw blurRad="38100" dist="38100" dir="2700000" algn="tl">
                    <a:srgbClr val="000000">
                      <a:alpha val="43137"/>
                    </a:srgbClr>
                  </a:outerShdw>
                </a:effectLst>
              </a:rPr>
              <a:t>(ما هي العوائق التي تعترض التلاميذ لتعلم هذا المفهوم ؟</a:t>
            </a:r>
            <a:endParaRPr lang="en-US" sz="2000" b="1" i="1" dirty="0">
              <a:solidFill>
                <a:srgbClr val="FF0000"/>
              </a:solidFill>
              <a:effectLst>
                <a:outerShdw blurRad="38100" dist="38100" dir="2700000" algn="tl">
                  <a:srgbClr val="000000">
                    <a:alpha val="43137"/>
                  </a:srgbClr>
                </a:outerShdw>
              </a:effectLst>
            </a:endParaRPr>
          </a:p>
          <a:p>
            <a:pPr marL="0" lvl="0" indent="0" algn="r" rtl="1">
              <a:buNone/>
            </a:pPr>
            <a:r>
              <a:rPr lang="ar-SA" b="1" i="1" dirty="0"/>
              <a:t>4. كيف سأقوم درجة اكتساب المفهوم </a:t>
            </a:r>
            <a:r>
              <a:rPr lang="ar-MA" b="1" i="1" dirty="0"/>
              <a:t>هذا المفهوم ؟</a:t>
            </a:r>
            <a:endParaRPr lang="en-US" b="1" i="1"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367750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00447"/>
            <a:ext cx="10515600" cy="796834"/>
          </a:xfrm>
        </p:spPr>
        <p:txBody>
          <a:bodyPr>
            <a:normAutofit fontScale="90000"/>
          </a:bodyPr>
          <a:lstStyle/>
          <a:p>
            <a:pPr lvl="0" algn="ctr" rtl="1"/>
            <a:br>
              <a:rPr lang="ar-SA" sz="4000" b="1" i="1" dirty="0">
                <a:effectLst>
                  <a:outerShdw blurRad="38100" dist="38100" dir="2700000" algn="tl">
                    <a:srgbClr val="000000">
                      <a:alpha val="43137"/>
                    </a:srgbClr>
                  </a:outerShdw>
                </a:effectLst>
                <a:latin typeface="Arabic Typesetting" panose="03020402040406030203" pitchFamily="66" charset="-78"/>
                <a:ea typeface="+mn-ea"/>
                <a:cs typeface="Arabic Typesetting" panose="03020402040406030203" pitchFamily="66" charset="-78"/>
              </a:rPr>
            </a:br>
            <a:r>
              <a:rPr lang="ar-SA" sz="5300" b="1" i="1" dirty="0">
                <a:solidFill>
                  <a:srgbClr val="FF0000"/>
                </a:solidFill>
                <a:effectLst>
                  <a:outerShdw blurRad="38100" dist="38100" dir="2700000" algn="tl">
                    <a:srgbClr val="000000">
                      <a:alpha val="43137"/>
                    </a:srgbClr>
                  </a:outerShdw>
                </a:effectLst>
                <a:latin typeface="Arabic Typesetting" panose="03020402040406030203" pitchFamily="66" charset="-78"/>
                <a:ea typeface="+mn-ea"/>
                <a:cs typeface="Arabic Typesetting" panose="03020402040406030203" pitchFamily="66" charset="-78"/>
              </a:rPr>
              <a:t>المرحلة الثانية:   التدبير</a:t>
            </a:r>
            <a:br>
              <a:rPr lang="en-US" dirty="0"/>
            </a:br>
            <a:endParaRPr lang="en-US" dirty="0"/>
          </a:p>
        </p:txBody>
      </p:sp>
      <p:sp>
        <p:nvSpPr>
          <p:cNvPr id="3" name="Espace réservé du contenu 2"/>
          <p:cNvSpPr>
            <a:spLocks noGrp="1"/>
          </p:cNvSpPr>
          <p:nvPr>
            <p:ph idx="1"/>
          </p:nvPr>
        </p:nvSpPr>
        <p:spPr>
          <a:xfrm>
            <a:off x="212035" y="1214846"/>
            <a:ext cx="11569148" cy="5499463"/>
          </a:xfrm>
        </p:spPr>
        <p:txBody>
          <a:bodyPr>
            <a:normAutofit fontScale="92500" lnSpcReduction="20000"/>
          </a:bodyPr>
          <a:lstStyle/>
          <a:p>
            <a:pPr marL="0" indent="0" algn="ctr" rtl="1">
              <a:buNone/>
            </a:pPr>
            <a:r>
              <a:rPr lang="ar-SA" sz="4000" b="1" i="1" u="sng" dirty="0">
                <a:effectLst>
                  <a:outerShdw blurRad="38100" dist="38100" dir="2700000" algn="tl">
                    <a:srgbClr val="000000">
                      <a:alpha val="43137"/>
                    </a:srgbClr>
                  </a:outerShdw>
                </a:effectLst>
              </a:rPr>
              <a:t>أولا: بناء المفهوم</a:t>
            </a:r>
            <a:endParaRPr lang="en-US" sz="4000" b="1" i="1" u="sng" dirty="0">
              <a:effectLst>
                <a:outerShdw blurRad="38100" dist="38100" dir="2700000" algn="tl">
                  <a:srgbClr val="000000">
                    <a:alpha val="43137"/>
                  </a:srgbClr>
                </a:outerShdw>
              </a:effectLst>
            </a:endParaRPr>
          </a:p>
          <a:p>
            <a:pPr marL="514350" lvl="0" indent="-514350" algn="r" rtl="1">
              <a:buFont typeface="+mj-lt"/>
              <a:buAutoNum type="arabicPeriod"/>
            </a:pPr>
            <a:r>
              <a:rPr lang="ar-MA" b="1" i="1" u="sng" dirty="0">
                <a:effectLst>
                  <a:outerShdw blurRad="38100" dist="38100" dir="2700000" algn="tl">
                    <a:srgbClr val="000000">
                      <a:alpha val="43137"/>
                    </a:srgbClr>
                  </a:outerShdw>
                </a:effectLst>
                <a:cs typeface="Khalid Art bold" pitchFamily="2" charset="-78"/>
              </a:rPr>
              <a:t>المرحلة الأولى: </a:t>
            </a:r>
            <a:r>
              <a:rPr lang="ar-SA" sz="3500" b="1" i="1" u="sng" dirty="0">
                <a:effectLst>
                  <a:outerShdw blurRad="38100" dist="38100" dir="2700000" algn="tl">
                    <a:srgbClr val="000000">
                      <a:alpha val="43137"/>
                    </a:srgbClr>
                  </a:outerShdw>
                </a:effectLst>
                <a:cs typeface="Khalid Art bold" pitchFamily="2" charset="-78"/>
              </a:rPr>
              <a:t>الفعل</a:t>
            </a:r>
            <a:r>
              <a:rPr lang="ar-SA" b="1" i="1" u="sng" dirty="0">
                <a:effectLst>
                  <a:outerShdw blurRad="38100" dist="38100" dir="2700000" algn="tl">
                    <a:srgbClr val="000000">
                      <a:alpha val="43137"/>
                    </a:srgbClr>
                  </a:outerShdw>
                </a:effectLst>
                <a:cs typeface="Khalid Art bold" pitchFamily="2" charset="-78"/>
              </a:rPr>
              <a:t> </a:t>
            </a:r>
            <a:r>
              <a:rPr lang="ar-SA" sz="2200" b="1" i="1" u="sng" dirty="0"/>
              <a:t>"</a:t>
            </a:r>
            <a:r>
              <a:rPr lang="ar-MA" sz="2200" b="1" i="1" u="sng" dirty="0"/>
              <a:t>تملك الوضعية</a:t>
            </a:r>
            <a:r>
              <a:rPr lang="ar-MA" sz="2200" i="1" u="sng" dirty="0"/>
              <a:t> (</a:t>
            </a:r>
            <a:r>
              <a:rPr lang="fr-FR" sz="2200" i="1" u="sng" dirty="0"/>
              <a:t>Appropriation de la situation</a:t>
            </a:r>
            <a:r>
              <a:rPr lang="ar-MA" sz="2200" i="1" u="sng" dirty="0"/>
              <a:t>)</a:t>
            </a:r>
            <a:r>
              <a:rPr lang="ar-SA" sz="2200" i="1" u="sng" dirty="0"/>
              <a:t> </a:t>
            </a:r>
            <a:endParaRPr lang="fr-MA" sz="2200" i="1" u="sng" dirty="0"/>
          </a:p>
          <a:p>
            <a:pPr algn="r" rtl="1"/>
            <a:r>
              <a:rPr lang="ar-MA" dirty="0">
                <a:solidFill>
                  <a:schemeClr val="tx1">
                    <a:lumMod val="50000"/>
                    <a:lumOff val="50000"/>
                  </a:schemeClr>
                </a:solidFill>
              </a:rPr>
              <a:t>يتبنى التلاميذ المسألة المقترحة وينخرطون في البحث عن الحل عن طريق تعبئة  واستثمار معارفهم السابقة. في هذه المرحلة يقوم الأستاذ برصد مكتسبات المتعلمين باعتبار الصعوبات التي تعترضهم لبناء </a:t>
            </a:r>
            <a:r>
              <a:rPr lang="ar-MA" dirty="0" err="1">
                <a:solidFill>
                  <a:schemeClr val="tx1">
                    <a:lumMod val="50000"/>
                    <a:lumOff val="50000"/>
                  </a:schemeClr>
                </a:solidFill>
              </a:rPr>
              <a:t>تعلماتهم</a:t>
            </a:r>
            <a:r>
              <a:rPr lang="ar-MA" dirty="0">
                <a:solidFill>
                  <a:schemeClr val="tx1">
                    <a:lumMod val="50000"/>
                    <a:lumOff val="50000"/>
                  </a:schemeClr>
                </a:solidFill>
              </a:rPr>
              <a:t>، وتسمح هذه المرحلة بتوظيف المفاهيم والمهارات والتقنيات </a:t>
            </a:r>
            <a:r>
              <a:rPr lang="ar-MA" dirty="0" err="1">
                <a:solidFill>
                  <a:schemeClr val="tx1">
                    <a:lumMod val="50000"/>
                    <a:lumOff val="50000"/>
                  </a:schemeClr>
                </a:solidFill>
              </a:rPr>
              <a:t>الرياضياتية</a:t>
            </a:r>
            <a:r>
              <a:rPr lang="ar-SA" dirty="0">
                <a:solidFill>
                  <a:schemeClr val="tx1">
                    <a:lumMod val="50000"/>
                    <a:lumOff val="50000"/>
                  </a:schemeClr>
                </a:solidFill>
              </a:rPr>
              <a:t> المكتسبة سابقا</a:t>
            </a:r>
            <a:r>
              <a:rPr lang="ar-MA" dirty="0">
                <a:solidFill>
                  <a:schemeClr val="tx1">
                    <a:lumMod val="50000"/>
                    <a:lumOff val="50000"/>
                  </a:schemeClr>
                </a:solidFill>
              </a:rPr>
              <a:t> من لدن التلاميذ، باعتبارها أدوات صريحة تساهم ولو جزئيا في حل الوضعية المشكلـة.</a:t>
            </a:r>
            <a:endParaRPr lang="ar-SA" dirty="0">
              <a:solidFill>
                <a:schemeClr val="tx1">
                  <a:lumMod val="50000"/>
                  <a:lumOff val="50000"/>
                </a:schemeClr>
              </a:solidFill>
            </a:endParaRPr>
          </a:p>
          <a:p>
            <a:pPr marL="0" indent="0" algn="justLow" rtl="1">
              <a:buNone/>
            </a:pPr>
            <a:endParaRPr lang="en-US" dirty="0">
              <a:solidFill>
                <a:schemeClr val="tx1">
                  <a:lumMod val="50000"/>
                  <a:lumOff val="50000"/>
                </a:schemeClr>
              </a:solidFill>
            </a:endParaRPr>
          </a:p>
          <a:p>
            <a:pPr algn="justLow" rtl="1"/>
            <a:r>
              <a:rPr lang="ar-SA" dirty="0">
                <a:solidFill>
                  <a:schemeClr val="tx1">
                    <a:lumMod val="50000"/>
                    <a:lumOff val="50000"/>
                  </a:schemeClr>
                </a:solidFill>
              </a:rPr>
              <a:t> </a:t>
            </a:r>
            <a:r>
              <a:rPr lang="ar-MA" dirty="0">
                <a:solidFill>
                  <a:schemeClr val="tx1">
                    <a:lumMod val="50000"/>
                    <a:lumOff val="50000"/>
                  </a:schemeClr>
                </a:solidFill>
              </a:rPr>
              <a:t>يواجه التلاميذ صعوبات لحل الوضعية المشكلة بكيفية تامة، خصوصا إذا كانت الاستراتيجية المستعملة عالية الكلفة (من حيث الوقت، الأخطاء، عدد العمليات...). هذه الصعوبات تقود التلاميذ إلى البحث </a:t>
            </a:r>
            <a:r>
              <a:rPr lang="ar-MA" b="1" i="1" u="sng" dirty="0"/>
              <a:t>عن أدوات جديدة، تقبل تكييفها مع القديمة لتنسجم مع النسق المعتاد وتخلق أدوات أخرى تساعدهم على الحل، وتيسر لهم الفهم.</a:t>
            </a:r>
            <a:endParaRPr lang="en-US" b="1" i="1" u="sng" dirty="0"/>
          </a:p>
          <a:p>
            <a:pPr marL="514350" indent="-514350" algn="r" rtl="1">
              <a:buFont typeface="+mj-lt"/>
              <a:buAutoNum type="arabicPeriod"/>
            </a:pPr>
            <a:endParaRPr lang="en-US" dirty="0"/>
          </a:p>
        </p:txBody>
      </p:sp>
      <p:sp>
        <p:nvSpPr>
          <p:cNvPr id="4" name="Espace réservé du pied de page 3"/>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432290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6571" y="339634"/>
            <a:ext cx="11194869" cy="5837329"/>
          </a:xfrm>
        </p:spPr>
        <p:txBody>
          <a:bodyPr/>
          <a:lstStyle/>
          <a:p>
            <a:pPr marL="0" lvl="0" indent="0" algn="r" rtl="1">
              <a:buNone/>
            </a:pPr>
            <a:r>
              <a:rPr lang="ar-SA" b="1" dirty="0"/>
              <a:t>2 </a:t>
            </a:r>
            <a:r>
              <a:rPr lang="ar-MA" b="1" i="1" u="sng" dirty="0">
                <a:effectLst>
                  <a:outerShdw blurRad="38100" dist="38100" dir="2700000" algn="tl">
                    <a:srgbClr val="000000">
                      <a:alpha val="43137"/>
                    </a:srgbClr>
                  </a:outerShdw>
                </a:effectLst>
                <a:cs typeface="Khalid Art bold" pitchFamily="2" charset="-78"/>
              </a:rPr>
              <a:t>المرحلة </a:t>
            </a:r>
            <a:r>
              <a:rPr lang="ar-MA" b="1" i="1" u="sng" dirty="0" err="1">
                <a:effectLst>
                  <a:outerShdw blurRad="38100" dist="38100" dir="2700000" algn="tl">
                    <a:srgbClr val="000000">
                      <a:alpha val="43137"/>
                    </a:srgbClr>
                  </a:outerShdw>
                </a:effectLst>
                <a:cs typeface="Khalid Art bold" pitchFamily="2" charset="-78"/>
              </a:rPr>
              <a:t>الثا</a:t>
            </a:r>
            <a:r>
              <a:rPr lang="ar-SA" b="1" i="1" u="sng" dirty="0" err="1">
                <a:effectLst>
                  <a:outerShdw blurRad="38100" dist="38100" dir="2700000" algn="tl">
                    <a:srgbClr val="000000">
                      <a:alpha val="43137"/>
                    </a:srgbClr>
                  </a:outerShdw>
                </a:effectLst>
                <a:cs typeface="Khalid Art bold" pitchFamily="2" charset="-78"/>
              </a:rPr>
              <a:t>ني</a:t>
            </a:r>
            <a:r>
              <a:rPr lang="ar-MA" b="1" i="1" u="sng" dirty="0">
                <a:effectLst>
                  <a:outerShdw blurRad="38100" dist="38100" dir="2700000" algn="tl">
                    <a:srgbClr val="000000">
                      <a:alpha val="43137"/>
                    </a:srgbClr>
                  </a:outerShdw>
                </a:effectLst>
                <a:cs typeface="Khalid Art bold" pitchFamily="2" charset="-78"/>
              </a:rPr>
              <a:t>ة: الصياغة (</a:t>
            </a:r>
            <a:r>
              <a:rPr lang="fr-FR" b="1" i="1" u="sng" dirty="0">
                <a:effectLst>
                  <a:outerShdw blurRad="38100" dist="38100" dir="2700000" algn="tl">
                    <a:srgbClr val="000000">
                      <a:alpha val="43137"/>
                    </a:srgbClr>
                  </a:outerShdw>
                </a:effectLst>
                <a:cs typeface="Khalid Art bold" pitchFamily="2" charset="-78"/>
              </a:rPr>
              <a:t>Explicitation et formulation</a:t>
            </a:r>
            <a:r>
              <a:rPr lang="ar-MA" dirty="0"/>
              <a:t>)</a:t>
            </a:r>
            <a:endParaRPr lang="en-US" dirty="0"/>
          </a:p>
          <a:p>
            <a:pPr marL="0" indent="0" algn="justLow" rtl="1">
              <a:buNone/>
            </a:pPr>
            <a:r>
              <a:rPr lang="ar-MA" dirty="0">
                <a:solidFill>
                  <a:schemeClr val="tx1">
                    <a:lumMod val="50000"/>
                    <a:lumOff val="50000"/>
                  </a:schemeClr>
                </a:solidFill>
              </a:rPr>
              <a:t>في هذه  المرحلة يحاول المتعلمون توظيف مكتسباتهم السابقة، خاصة التي  كان لها دور أساسي في البحث عن الحل، حيث تتم صياغتها بشكل مؤقت  ككائنات </a:t>
            </a:r>
            <a:r>
              <a:rPr lang="ar-MA" dirty="0" err="1">
                <a:solidFill>
                  <a:schemeClr val="tx1">
                    <a:lumMod val="50000"/>
                    <a:lumOff val="50000"/>
                  </a:schemeClr>
                </a:solidFill>
              </a:rPr>
              <a:t>رياضاتية</a:t>
            </a:r>
            <a:r>
              <a:rPr lang="ar-MA" dirty="0">
                <a:solidFill>
                  <a:schemeClr val="tx1">
                    <a:lumMod val="50000"/>
                    <a:lumOff val="50000"/>
                  </a:schemeClr>
                </a:solidFill>
              </a:rPr>
              <a:t> (جداول، صيغ </a:t>
            </a:r>
            <a:r>
              <a:rPr lang="ar-MA" dirty="0" err="1">
                <a:solidFill>
                  <a:schemeClr val="tx1">
                    <a:lumMod val="50000"/>
                    <a:lumOff val="50000"/>
                  </a:schemeClr>
                </a:solidFill>
              </a:rPr>
              <a:t>رياضياتية</a:t>
            </a:r>
            <a:r>
              <a:rPr lang="ar-MA" dirty="0">
                <a:solidFill>
                  <a:schemeClr val="tx1">
                    <a:lumMod val="50000"/>
                    <a:lumOff val="50000"/>
                  </a:schemeClr>
                </a:solidFill>
              </a:rPr>
              <a:t>، </a:t>
            </a:r>
            <a:r>
              <a:rPr lang="ar-MA" dirty="0" err="1">
                <a:solidFill>
                  <a:schemeClr val="tx1">
                    <a:lumMod val="50000"/>
                    <a:lumOff val="50000"/>
                  </a:schemeClr>
                </a:solidFill>
              </a:rPr>
              <a:t>مبيان</a:t>
            </a:r>
            <a:r>
              <a:rPr lang="ar-MA" dirty="0">
                <a:solidFill>
                  <a:schemeClr val="tx1">
                    <a:lumMod val="50000"/>
                    <a:lumOff val="50000"/>
                  </a:schemeClr>
                </a:solidFill>
              </a:rPr>
              <a:t> ...) أو تقنيات </a:t>
            </a:r>
            <a:r>
              <a:rPr lang="ar-MA" dirty="0" err="1">
                <a:solidFill>
                  <a:schemeClr val="tx1">
                    <a:lumMod val="50000"/>
                    <a:lumOff val="50000"/>
                  </a:schemeClr>
                </a:solidFill>
              </a:rPr>
              <a:t>أومهارات</a:t>
            </a:r>
            <a:r>
              <a:rPr lang="ar-MA" dirty="0">
                <a:solidFill>
                  <a:schemeClr val="tx1">
                    <a:lumMod val="50000"/>
                    <a:lumOff val="50000"/>
                  </a:schemeClr>
                </a:solidFill>
              </a:rPr>
              <a:t>، وقد يتعلق الأمر بتصورات أو أفكار</a:t>
            </a:r>
            <a:r>
              <a:rPr lang="ar-SA" dirty="0">
                <a:solidFill>
                  <a:schemeClr val="tx1">
                    <a:lumMod val="50000"/>
                    <a:lumOff val="50000"/>
                  </a:schemeClr>
                </a:solidFill>
              </a:rPr>
              <a:t>.</a:t>
            </a:r>
            <a:r>
              <a:rPr lang="ar-MA" dirty="0">
                <a:solidFill>
                  <a:schemeClr val="tx1">
                    <a:lumMod val="50000"/>
                    <a:lumOff val="50000"/>
                  </a:schemeClr>
                </a:solidFill>
              </a:rPr>
              <a:t> تكون موضوعا للمناقشة والتفاوض وتؤدي  إلى صياغات مبررة تمثل أداة جديدة وصريحة قابلة للاستعمال والاستئناس بها</a:t>
            </a:r>
            <a:r>
              <a:rPr lang="ar-MA" dirty="0"/>
              <a:t>.</a:t>
            </a:r>
            <a:endParaRPr lang="en-US" dirty="0"/>
          </a:p>
          <a:p>
            <a:pPr marL="0" indent="0" algn="r" rtl="1">
              <a:buNone/>
            </a:pPr>
            <a:r>
              <a:rPr lang="ar-SA" b="1" i="1" u="sng" dirty="0">
                <a:effectLst>
                  <a:outerShdw blurRad="38100" dist="38100" dir="2700000" algn="tl">
                    <a:srgbClr val="000000">
                      <a:alpha val="43137"/>
                    </a:srgbClr>
                  </a:outerShdw>
                </a:effectLst>
                <a:cs typeface="Khalid Art bold" pitchFamily="2" charset="-78"/>
              </a:rPr>
              <a:t>المرحلة الثالثة: المصادقة</a:t>
            </a:r>
          </a:p>
          <a:p>
            <a:pPr marL="0" indent="0" algn="r" rtl="1">
              <a:buNone/>
            </a:pPr>
            <a:r>
              <a:rPr lang="ar-MA" dirty="0">
                <a:solidFill>
                  <a:schemeClr val="tx1">
                    <a:lumMod val="50000"/>
                    <a:lumOff val="50000"/>
                  </a:schemeClr>
                </a:solidFill>
              </a:rPr>
              <a:t>وفي هذه المرحلة يتم التصديق على إنتاجات  التلاميذ عن طريق المناقشة الجماعية لإثبات صلاحيتها </a:t>
            </a:r>
            <a:r>
              <a:rPr lang="ar-SA" dirty="0">
                <a:solidFill>
                  <a:schemeClr val="tx1">
                    <a:lumMod val="50000"/>
                    <a:lumOff val="50000"/>
                  </a:schemeClr>
                </a:solidFill>
              </a:rPr>
              <a:t>بتزكية ما يراه التلاميذ صحيحا وتقويته ونقد ما يرونه خاطئا بسبب اختلال ما على مستوى التقنية أو العمليات.</a:t>
            </a:r>
            <a:endParaRPr lang="en-US" dirty="0">
              <a:solidFill>
                <a:schemeClr val="tx1">
                  <a:lumMod val="50000"/>
                  <a:lumOff val="50000"/>
                </a:schemeClr>
              </a:solidFill>
            </a:endParaRPr>
          </a:p>
          <a:p>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012036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18053" y="587828"/>
            <a:ext cx="11035748" cy="5889171"/>
          </a:xfrm>
        </p:spPr>
        <p:txBody>
          <a:bodyPr>
            <a:normAutofit fontScale="92500" lnSpcReduction="10000"/>
          </a:bodyPr>
          <a:lstStyle/>
          <a:p>
            <a:pPr lvl="0" algn="r" rtl="1"/>
            <a:r>
              <a:rPr lang="ar-MA" b="1" i="1" u="sng" dirty="0">
                <a:effectLst>
                  <a:outerShdw blurRad="38100" dist="38100" dir="2700000" algn="tl">
                    <a:srgbClr val="000000">
                      <a:alpha val="43137"/>
                    </a:srgbClr>
                  </a:outerShdw>
                </a:effectLst>
                <a:cs typeface="Khalid Art bold" pitchFamily="2" charset="-78"/>
              </a:rPr>
              <a:t>المرحلة ال</a:t>
            </a:r>
            <a:r>
              <a:rPr lang="ar-SA" b="1" i="1" u="sng" dirty="0">
                <a:effectLst>
                  <a:outerShdw blurRad="38100" dist="38100" dir="2700000" algn="tl">
                    <a:srgbClr val="000000">
                      <a:alpha val="43137"/>
                    </a:srgbClr>
                  </a:outerShdw>
                </a:effectLst>
                <a:cs typeface="Khalid Art bold" pitchFamily="2" charset="-78"/>
              </a:rPr>
              <a:t>رابعة</a:t>
            </a:r>
            <a:r>
              <a:rPr lang="ar-MA" b="1" i="1" u="sng" dirty="0">
                <a:effectLst>
                  <a:outerShdw blurRad="38100" dist="38100" dir="2700000" algn="tl">
                    <a:srgbClr val="000000">
                      <a:alpha val="43137"/>
                    </a:srgbClr>
                  </a:outerShdw>
                </a:effectLst>
                <a:cs typeface="Khalid Art bold" pitchFamily="2" charset="-78"/>
              </a:rPr>
              <a:t> : المأسسة ( </a:t>
            </a:r>
            <a:r>
              <a:rPr lang="fr-FR" b="1" i="1" u="sng" dirty="0">
                <a:effectLst>
                  <a:outerShdw blurRad="38100" dist="38100" dir="2700000" algn="tl">
                    <a:srgbClr val="000000">
                      <a:alpha val="43137"/>
                    </a:srgbClr>
                  </a:outerShdw>
                </a:effectLst>
                <a:cs typeface="Khalid Art bold" pitchFamily="2" charset="-78"/>
              </a:rPr>
              <a:t>Institutionnalisation</a:t>
            </a:r>
            <a:r>
              <a:rPr lang="ar-MA" b="1" i="1" u="sng" dirty="0">
                <a:effectLst>
                  <a:outerShdw blurRad="38100" dist="38100" dir="2700000" algn="tl">
                    <a:srgbClr val="000000">
                      <a:alpha val="43137"/>
                    </a:srgbClr>
                  </a:outerShdw>
                </a:effectLst>
                <a:cs typeface="Khalid Art bold" pitchFamily="2" charset="-78"/>
              </a:rPr>
              <a:t> )</a:t>
            </a:r>
            <a:endParaRPr lang="en-US" b="1" i="1" u="sng" dirty="0">
              <a:effectLst>
                <a:outerShdw blurRad="38100" dist="38100" dir="2700000" algn="tl">
                  <a:srgbClr val="000000">
                    <a:alpha val="43137"/>
                  </a:srgbClr>
                </a:outerShdw>
              </a:effectLst>
              <a:cs typeface="Khalid Art bold" pitchFamily="2" charset="-78"/>
            </a:endParaRPr>
          </a:p>
          <a:p>
            <a:pPr marL="0" indent="0" algn="r" rtl="1">
              <a:buNone/>
            </a:pPr>
            <a:r>
              <a:rPr lang="ar-MA" dirty="0">
                <a:solidFill>
                  <a:schemeClr val="tx1">
                    <a:lumMod val="50000"/>
                    <a:lumOff val="50000"/>
                  </a:schemeClr>
                </a:solidFill>
              </a:rPr>
              <a:t>يتلقى المتعلمون المعلومات بكيفية متباينة أثناء وضعيات التواصل؛ ولإعطاء طابع الشرعية لبعض المعلومات خاصة التي ما زالت أدوات أولية لم تصل إلى مستوى المعارف، يجب أن تصبح كائنات </a:t>
            </a:r>
            <a:r>
              <a:rPr lang="ar-MA" dirty="0" err="1">
                <a:solidFill>
                  <a:schemeClr val="tx1">
                    <a:lumMod val="50000"/>
                    <a:lumOff val="50000"/>
                  </a:schemeClr>
                </a:solidFill>
              </a:rPr>
              <a:t>رياضياتية</a:t>
            </a:r>
            <a:r>
              <a:rPr lang="ar-MA" dirty="0">
                <a:solidFill>
                  <a:schemeClr val="tx1">
                    <a:lumMod val="50000"/>
                    <a:lumOff val="50000"/>
                  </a:schemeClr>
                </a:solidFill>
              </a:rPr>
              <a:t> حقيقية، كشرط ضروري لبناء المعرفة </a:t>
            </a:r>
            <a:r>
              <a:rPr lang="ar-MA" dirty="0" err="1">
                <a:solidFill>
                  <a:schemeClr val="tx1">
                    <a:lumMod val="50000"/>
                    <a:lumOff val="50000"/>
                  </a:schemeClr>
                </a:solidFill>
              </a:rPr>
              <a:t>الرياضياتية</a:t>
            </a:r>
            <a:r>
              <a:rPr lang="ar-MA" dirty="0">
                <a:solidFill>
                  <a:schemeClr val="tx1">
                    <a:lumMod val="50000"/>
                    <a:lumOff val="50000"/>
                  </a:schemeClr>
                </a:solidFill>
              </a:rPr>
              <a:t> لدى المتعلمين</a:t>
            </a:r>
            <a:r>
              <a:rPr lang="ar-SA" dirty="0">
                <a:solidFill>
                  <a:schemeClr val="tx1">
                    <a:lumMod val="50000"/>
                    <a:lumOff val="50000"/>
                  </a:schemeClr>
                </a:solidFill>
              </a:rPr>
              <a:t>.</a:t>
            </a:r>
            <a:endParaRPr lang="en-US" dirty="0">
              <a:solidFill>
                <a:schemeClr val="tx1">
                  <a:lumMod val="50000"/>
                  <a:lumOff val="50000"/>
                </a:schemeClr>
              </a:solidFill>
            </a:endParaRPr>
          </a:p>
          <a:p>
            <a:pPr marL="0" indent="0" algn="r" rtl="1">
              <a:buNone/>
            </a:pPr>
            <a:r>
              <a:rPr lang="ar-MA" dirty="0">
                <a:solidFill>
                  <a:schemeClr val="tx1">
                    <a:lumMod val="50000"/>
                    <a:lumOff val="50000"/>
                  </a:schemeClr>
                </a:solidFill>
              </a:rPr>
              <a:t>ويتمثل  دور الأستاذ في هذه المرحلة في تقديم ما هو جديد مع الاحتفاظ بالمصطلحات  المستعملة،  ويعمل على  تنظيم وهيكلة التعاريف والمبرهنات والبراهين مع التركيز على ما هو أساسي. فهو</a:t>
            </a:r>
            <a:r>
              <a:rPr lang="ar-SA" dirty="0">
                <a:solidFill>
                  <a:schemeClr val="tx1">
                    <a:lumMod val="50000"/>
                    <a:lumOff val="50000"/>
                  </a:schemeClr>
                </a:solidFill>
              </a:rPr>
              <a:t> </a:t>
            </a:r>
            <a:r>
              <a:rPr lang="ar-MA" dirty="0">
                <a:solidFill>
                  <a:schemeClr val="tx1">
                    <a:lumMod val="50000"/>
                    <a:lumOff val="50000"/>
                  </a:schemeClr>
                </a:solidFill>
              </a:rPr>
              <a:t>المسؤول إذن عن مأسسة المفهوم المستعمل والرقي به من طابعه الذاتي إلى الطابع الموضوعي.</a:t>
            </a:r>
            <a:endParaRPr lang="ar-SA" dirty="0">
              <a:solidFill>
                <a:schemeClr val="tx1">
                  <a:lumMod val="50000"/>
                  <a:lumOff val="50000"/>
                </a:schemeClr>
              </a:solidFill>
            </a:endParaRPr>
          </a:p>
          <a:p>
            <a:pPr marL="0" indent="0" algn="ctr" rtl="1">
              <a:buNone/>
            </a:pPr>
            <a:r>
              <a:rPr lang="ar-SA" sz="4000" b="1" i="1" u="sng" dirty="0">
                <a:effectLst>
                  <a:outerShdw blurRad="38100" dist="38100" dir="2700000" algn="tl">
                    <a:srgbClr val="000000">
                      <a:alpha val="43137"/>
                    </a:srgbClr>
                  </a:outerShdw>
                </a:effectLst>
              </a:rPr>
              <a:t>ثانيا: </a:t>
            </a:r>
            <a:r>
              <a:rPr lang="ar-SA" sz="4000" b="1" i="1" u="sng" dirty="0" err="1">
                <a:effectLst>
                  <a:outerShdw blurRad="38100" dist="38100" dir="2700000" algn="tl">
                    <a:srgbClr val="000000">
                      <a:alpha val="43137"/>
                    </a:srgbClr>
                  </a:outerShdw>
                </a:effectLst>
              </a:rPr>
              <a:t>ترييض</a:t>
            </a:r>
            <a:r>
              <a:rPr lang="ar-SA" sz="4000" b="1" i="1" u="sng" dirty="0">
                <a:effectLst>
                  <a:outerShdw blurRad="38100" dist="38100" dir="2700000" algn="tl">
                    <a:srgbClr val="000000">
                      <a:alpha val="43137"/>
                    </a:srgbClr>
                  </a:outerShdw>
                </a:effectLst>
              </a:rPr>
              <a:t> المفهوم</a:t>
            </a:r>
          </a:p>
          <a:p>
            <a:pPr marL="0" indent="0" algn="ctr" rtl="1">
              <a:buNone/>
            </a:pPr>
            <a:r>
              <a:rPr lang="ar-MA" sz="2000" b="1" dirty="0"/>
              <a:t>الاستئناس وإعادة الاستثمار</a:t>
            </a:r>
            <a:r>
              <a:rPr lang="ar-MA" sz="2000" dirty="0"/>
              <a:t> (</a:t>
            </a:r>
            <a:r>
              <a:rPr lang="fr-FR" sz="2000" dirty="0"/>
              <a:t>Familiarisation – réinvestissement</a:t>
            </a:r>
            <a:endParaRPr lang="ar-SA" sz="2000" dirty="0"/>
          </a:p>
          <a:p>
            <a:pPr marL="0" indent="0" algn="r" rtl="1">
              <a:buNone/>
            </a:pPr>
            <a:r>
              <a:rPr lang="ar-MA" dirty="0">
                <a:solidFill>
                  <a:schemeClr val="tx1">
                    <a:lumMod val="50000"/>
                    <a:lumOff val="50000"/>
                  </a:schemeClr>
                </a:solidFill>
              </a:rPr>
              <a:t>يقوم التلاميذ بحل وضعيات مشاكل عن طريق توظيف المفاهيم التي تمت مأسستها، كما أنهم يعملون على تطوير المعارف ومعارف الفعل ومعارف الكينونة  وإدماجها، لاختبارها في وضعيات مركبة تسمح لهم بتطوير مستوى التحكم في المكتسبات الجديدة.</a:t>
            </a:r>
            <a:endParaRPr lang="en-US" dirty="0">
              <a:solidFill>
                <a:schemeClr val="tx1">
                  <a:lumMod val="50000"/>
                  <a:lumOff val="50000"/>
                </a:schemeClr>
              </a:solidFill>
            </a:endParaRPr>
          </a:p>
          <a:p>
            <a:pPr marL="0" indent="0" algn="r" rtl="1">
              <a:buNone/>
            </a:pPr>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439700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8ECBC5F1-86D1-4A30-B184-CBFC609166D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1792" y="210380"/>
            <a:ext cx="10152993" cy="5885620"/>
          </a:xfrm>
        </p:spPr>
      </p:pic>
      <p:sp>
        <p:nvSpPr>
          <p:cNvPr id="4" name="Espace réservé du pied de page 3">
            <a:extLst>
              <a:ext uri="{FF2B5EF4-FFF2-40B4-BE49-F238E27FC236}">
                <a16:creationId xmlns:a16="http://schemas.microsoft.com/office/drawing/2014/main" id="{4EC8DF26-A08F-4DDC-B328-F22DA8EF485B}"/>
              </a:ext>
            </a:extLst>
          </p:cNvPr>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1857954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4"/>
          <p:cNvSpPr>
            <a:spLocks noGrp="1"/>
          </p:cNvSpPr>
          <p:nvPr>
            <p:ph type="title"/>
          </p:nvPr>
        </p:nvSpPr>
        <p:spPr/>
        <p:txBody>
          <a:bodyPr/>
          <a:lstStyle/>
          <a:p>
            <a:pPr algn="ctr"/>
            <a:r>
              <a:rPr lang="ar-SA" altLang="en-US" dirty="0"/>
              <a:t>لماذا تدريس الرياضيات</a:t>
            </a:r>
            <a:endParaRPr lang="en-US" altLang="en-US" dirty="0"/>
          </a:p>
        </p:txBody>
      </p:sp>
      <p:pic>
        <p:nvPicPr>
          <p:cNvPr id="5" name="Espace réservé du contenu 6"/>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083212" y="1533378"/>
            <a:ext cx="9959925" cy="4797084"/>
          </a:xfrm>
        </p:spPr>
      </p:pic>
      <p:sp>
        <p:nvSpPr>
          <p:cNvPr id="2" name="Espace réservé du pied de page 1"/>
          <p:cNvSpPr>
            <a:spLocks noGrp="1"/>
          </p:cNvSpPr>
          <p:nvPr>
            <p:ph type="ftr" sz="quarter" idx="11"/>
          </p:nvPr>
        </p:nvSpPr>
        <p:spPr/>
        <p:txBody>
          <a:bodyPr/>
          <a:lstStyle/>
          <a:p>
            <a:r>
              <a:rPr lang="fr-MA"/>
              <a:t>Abderrahman KHAL</a:t>
            </a:r>
          </a:p>
        </p:txBody>
      </p:sp>
    </p:spTree>
    <p:extLst>
      <p:ext uri="{BB962C8B-B14F-4D97-AF65-F5344CB8AC3E}">
        <p14:creationId xmlns:p14="http://schemas.microsoft.com/office/powerpoint/2010/main" val="18797146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5192744" y="142854"/>
          <a:ext cx="2178934" cy="304800"/>
        </p:xfrm>
        <a:graphic>
          <a:graphicData uri="http://schemas.openxmlformats.org/drawingml/2006/table">
            <a:tbl>
              <a:tblPr/>
              <a:tblGrid>
                <a:gridCol w="2178934">
                  <a:extLst>
                    <a:ext uri="{9D8B030D-6E8A-4147-A177-3AD203B41FA5}">
                      <a16:colId xmlns:a16="http://schemas.microsoft.com/office/drawing/2014/main" val="20000"/>
                    </a:ext>
                  </a:extLst>
                </a:gridCol>
              </a:tblGrid>
              <a:tr h="304800">
                <a:tc>
                  <a:txBody>
                    <a:bodyPr/>
                    <a:lstStyle/>
                    <a:p>
                      <a:pPr algn="ctr">
                        <a:spcAft>
                          <a:spcPts val="0"/>
                        </a:spcAft>
                      </a:pPr>
                      <a:r>
                        <a:rPr lang="ar-MA" sz="2000" b="1" dirty="0">
                          <a:latin typeface="Times New Roman"/>
                          <a:ea typeface="Times New Roman"/>
                        </a:rPr>
                        <a:t>بناء المعرفة الرياضياتية</a:t>
                      </a:r>
                      <a:endParaRPr lang="fr-FR" sz="1400" dirty="0">
                        <a:latin typeface="Times New Roman"/>
                        <a:ea typeface="Times New Roman"/>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080" name="Line 32"/>
          <p:cNvSpPr>
            <a:spLocks noChangeShapeType="1"/>
          </p:cNvSpPr>
          <p:nvPr/>
        </p:nvSpPr>
        <p:spPr bwMode="auto">
          <a:xfrm>
            <a:off x="6224614" y="346075"/>
            <a:ext cx="0" cy="22860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9" name="Line 31"/>
          <p:cNvSpPr>
            <a:spLocks noChangeShapeType="1"/>
          </p:cNvSpPr>
          <p:nvPr/>
        </p:nvSpPr>
        <p:spPr bwMode="auto">
          <a:xfrm>
            <a:off x="6224618" y="579437"/>
            <a:ext cx="1028699" cy="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8" name="Line 30"/>
          <p:cNvSpPr>
            <a:spLocks noChangeShapeType="1"/>
          </p:cNvSpPr>
          <p:nvPr/>
        </p:nvSpPr>
        <p:spPr bwMode="auto">
          <a:xfrm flipH="1">
            <a:off x="5410212" y="571479"/>
            <a:ext cx="800099" cy="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7" name="Line 29"/>
          <p:cNvSpPr>
            <a:spLocks noChangeShapeType="1"/>
          </p:cNvSpPr>
          <p:nvPr/>
        </p:nvSpPr>
        <p:spPr bwMode="auto">
          <a:xfrm>
            <a:off x="7253315" y="579438"/>
            <a:ext cx="0" cy="457200"/>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6" name="Line 28"/>
          <p:cNvSpPr>
            <a:spLocks noChangeShapeType="1"/>
          </p:cNvSpPr>
          <p:nvPr/>
        </p:nvSpPr>
        <p:spPr bwMode="auto">
          <a:xfrm>
            <a:off x="5424515" y="579438"/>
            <a:ext cx="0" cy="457200"/>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5" name="Text Box 27"/>
          <p:cNvSpPr txBox="1">
            <a:spLocks noChangeArrowheads="1"/>
          </p:cNvSpPr>
          <p:nvPr/>
        </p:nvSpPr>
        <p:spPr bwMode="auto">
          <a:xfrm>
            <a:off x="6796118" y="1047755"/>
            <a:ext cx="800099" cy="342900"/>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مفهوم</a:t>
            </a:r>
            <a:endParaRPr kumimoji="0" lang="ar-MA"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74" name="Text Box 26"/>
          <p:cNvSpPr txBox="1">
            <a:spLocks noChangeArrowheads="1"/>
          </p:cNvSpPr>
          <p:nvPr/>
        </p:nvSpPr>
        <p:spPr bwMode="auto">
          <a:xfrm>
            <a:off x="4967319" y="1047755"/>
            <a:ext cx="800099" cy="342900"/>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تقنية</a:t>
            </a:r>
            <a:endParaRPr kumimoji="0" lang="ar-MA"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73" name="Line 25"/>
          <p:cNvSpPr>
            <a:spLocks noChangeShapeType="1"/>
          </p:cNvSpPr>
          <p:nvPr/>
        </p:nvSpPr>
        <p:spPr bwMode="auto">
          <a:xfrm>
            <a:off x="7239009" y="1392218"/>
            <a:ext cx="0" cy="22860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2" name="Line 24"/>
          <p:cNvSpPr>
            <a:spLocks noChangeShapeType="1"/>
          </p:cNvSpPr>
          <p:nvPr/>
        </p:nvSpPr>
        <p:spPr bwMode="auto">
          <a:xfrm>
            <a:off x="5410208" y="1392218"/>
            <a:ext cx="0" cy="22860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1" name="Line 23"/>
          <p:cNvSpPr>
            <a:spLocks noChangeShapeType="1"/>
          </p:cNvSpPr>
          <p:nvPr/>
        </p:nvSpPr>
        <p:spPr bwMode="auto">
          <a:xfrm>
            <a:off x="5410208" y="1625580"/>
            <a:ext cx="1828800" cy="0"/>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70" name="Line 22"/>
          <p:cNvSpPr>
            <a:spLocks noChangeShapeType="1"/>
          </p:cNvSpPr>
          <p:nvPr/>
        </p:nvSpPr>
        <p:spPr bwMode="auto">
          <a:xfrm>
            <a:off x="6293203" y="1643055"/>
            <a:ext cx="45719" cy="285748"/>
          </a:xfrm>
          <a:prstGeom prst="line">
            <a:avLst/>
          </a:prstGeom>
          <a:noFill/>
          <a:ln w="38100" cmpd="thickThin">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9" name="Text Box 21"/>
          <p:cNvSpPr txBox="1">
            <a:spLocks noChangeArrowheads="1"/>
          </p:cNvSpPr>
          <p:nvPr/>
        </p:nvSpPr>
        <p:spPr bwMode="auto">
          <a:xfrm>
            <a:off x="4973404" y="1928803"/>
            <a:ext cx="2661541" cy="632736"/>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تفاعل جدلي بين المتعلم</a:t>
            </a:r>
            <a:r>
              <a:rPr kumimoji="0" lang="fr-FR"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 </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 الوضعية - مسألة</a:t>
            </a:r>
            <a:endParaRPr kumimoji="0" lang="en-US"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67" name="Text Box 19"/>
          <p:cNvSpPr txBox="1">
            <a:spLocks noChangeArrowheads="1"/>
          </p:cNvSpPr>
          <p:nvPr/>
        </p:nvSpPr>
        <p:spPr bwMode="auto">
          <a:xfrm>
            <a:off x="5359147" y="2982905"/>
            <a:ext cx="2114586" cy="353451"/>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تتم عبر أربع مراحل</a:t>
            </a:r>
            <a:endParaRPr kumimoji="0" lang="en-US"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65" name="Line 17"/>
          <p:cNvSpPr>
            <a:spLocks noChangeShapeType="1"/>
          </p:cNvSpPr>
          <p:nvPr/>
        </p:nvSpPr>
        <p:spPr bwMode="auto">
          <a:xfrm>
            <a:off x="3367117" y="3565522"/>
            <a:ext cx="5715001" cy="45719"/>
          </a:xfrm>
          <a:prstGeom prst="line">
            <a:avLst/>
          </a:prstGeom>
          <a:noFill/>
          <a:ln w="38100">
            <a:solidFill>
              <a:srgbClr val="0000FF"/>
            </a:solidFill>
            <a:round/>
            <a:headEnd/>
            <a:tailEn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4" name="Line 16"/>
          <p:cNvSpPr>
            <a:spLocks noChangeShapeType="1"/>
          </p:cNvSpPr>
          <p:nvPr/>
        </p:nvSpPr>
        <p:spPr bwMode="auto">
          <a:xfrm>
            <a:off x="9082116" y="3594543"/>
            <a:ext cx="0" cy="589082"/>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3" name="Line 15"/>
          <p:cNvSpPr>
            <a:spLocks noChangeShapeType="1"/>
          </p:cNvSpPr>
          <p:nvPr/>
        </p:nvSpPr>
        <p:spPr bwMode="auto">
          <a:xfrm>
            <a:off x="3367115" y="3565515"/>
            <a:ext cx="0" cy="589082"/>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2" name="Line 14"/>
          <p:cNvSpPr>
            <a:spLocks noChangeShapeType="1"/>
          </p:cNvSpPr>
          <p:nvPr/>
        </p:nvSpPr>
        <p:spPr bwMode="auto">
          <a:xfrm>
            <a:off x="5310214" y="3565515"/>
            <a:ext cx="0" cy="589082"/>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1" name="Line 13"/>
          <p:cNvSpPr>
            <a:spLocks noChangeShapeType="1"/>
          </p:cNvSpPr>
          <p:nvPr/>
        </p:nvSpPr>
        <p:spPr bwMode="auto">
          <a:xfrm>
            <a:off x="7139014" y="3565515"/>
            <a:ext cx="0" cy="589082"/>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060" name="Text Box 12"/>
          <p:cNvSpPr txBox="1">
            <a:spLocks noChangeArrowheads="1"/>
          </p:cNvSpPr>
          <p:nvPr/>
        </p:nvSpPr>
        <p:spPr bwMode="auto">
          <a:xfrm>
            <a:off x="7981981" y="4137023"/>
            <a:ext cx="1828800" cy="589082"/>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الفعل</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Situation d’action</a:t>
            </a: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58" name="Text Box 10"/>
          <p:cNvSpPr txBox="1">
            <a:spLocks noChangeArrowheads="1"/>
          </p:cNvSpPr>
          <p:nvPr/>
        </p:nvSpPr>
        <p:spPr bwMode="auto">
          <a:xfrm>
            <a:off x="8086059" y="5065719"/>
            <a:ext cx="2347248" cy="1629019"/>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يكون فيها المتعلم أمام وضعية – مسألة حيث يتلمس بمفرده البحث عن حل لها باستعمال المكتسبات السابقة.</a:t>
            </a:r>
            <a:endParaRPr kumimoji="0" lang="ar-MA" sz="1900" b="1"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57" name="Text Box 9"/>
          <p:cNvSpPr txBox="1">
            <a:spLocks noChangeArrowheads="1"/>
          </p:cNvSpPr>
          <p:nvPr/>
        </p:nvSpPr>
        <p:spPr bwMode="auto">
          <a:xfrm>
            <a:off x="6147027" y="4151303"/>
            <a:ext cx="1677788" cy="589082"/>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الصياغة</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S. de formulation</a:t>
            </a:r>
            <a:endParaRPr kumimoji="0" lang="en-US"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56" name="Text Box 8"/>
          <p:cNvSpPr txBox="1">
            <a:spLocks noChangeArrowheads="1"/>
          </p:cNvSpPr>
          <p:nvPr/>
        </p:nvSpPr>
        <p:spPr bwMode="auto">
          <a:xfrm>
            <a:off x="4514159" y="4151303"/>
            <a:ext cx="1530814" cy="589082"/>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6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المصادقة</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S. de validation</a:t>
            </a:r>
            <a:endParaRPr kumimoji="0" lang="en-US"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55" name="Text Box 7"/>
          <p:cNvSpPr txBox="1">
            <a:spLocks noChangeArrowheads="1"/>
          </p:cNvSpPr>
          <p:nvPr/>
        </p:nvSpPr>
        <p:spPr bwMode="auto">
          <a:xfrm>
            <a:off x="2268965" y="4143380"/>
            <a:ext cx="2122716" cy="589082"/>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a:t>
            </a:r>
            <a:r>
              <a:rPr kumimoji="0" lang="ar-MA" sz="1900" b="1" i="0" u="none" strike="noStrike" kern="1200" cap="none" spc="0" normalizeH="0" baseline="0" noProof="0" dirty="0" err="1">
                <a:ln>
                  <a:noFill/>
                </a:ln>
                <a:solidFill>
                  <a:srgbClr val="000000"/>
                </a:solidFill>
                <a:effectLst/>
                <a:uLnTx/>
                <a:uFillTx/>
                <a:latin typeface="Arial" pitchFamily="34" charset="0"/>
                <a:ea typeface="Times New Roman" pitchFamily="18" charset="0"/>
                <a:cs typeface="Arial" pitchFamily="34" charset="0"/>
              </a:rPr>
              <a:t>المأسسة</a:t>
            </a:r>
            <a:endParaRPr kumimoji="0" lang="en-US" sz="12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S. d’institutionnalisation</a:t>
            </a:r>
          </a:p>
        </p:txBody>
      </p:sp>
      <p:sp>
        <p:nvSpPr>
          <p:cNvPr id="2054" name="Text Box 6"/>
          <p:cNvSpPr txBox="1">
            <a:spLocks noChangeArrowheads="1"/>
          </p:cNvSpPr>
          <p:nvPr/>
        </p:nvSpPr>
        <p:spPr bwMode="auto">
          <a:xfrm>
            <a:off x="6453220" y="5065720"/>
            <a:ext cx="1485899" cy="1649433"/>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الوضعية التي يقدم فيها المتعلم صياغة صريحة للحل المتوصل إليه.</a:t>
            </a:r>
            <a:endParaRPr kumimoji="0" lang="ar-MA"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50" name="Text Box 2"/>
          <p:cNvSpPr txBox="1">
            <a:spLocks noChangeArrowheads="1"/>
          </p:cNvSpPr>
          <p:nvPr/>
        </p:nvSpPr>
        <p:spPr bwMode="auto">
          <a:xfrm>
            <a:off x="4624419" y="5065720"/>
            <a:ext cx="1485899" cy="1649433"/>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وضعية تتم فيها مناقشة المتعلم حول مصداقية وصلاحية الحل المتوصل إليه.</a:t>
            </a:r>
            <a:endParaRPr kumimoji="0" lang="ar-MA"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2049" name="Text Box 1"/>
          <p:cNvSpPr txBox="1">
            <a:spLocks noChangeArrowheads="1"/>
          </p:cNvSpPr>
          <p:nvPr/>
        </p:nvSpPr>
        <p:spPr bwMode="auto">
          <a:xfrm>
            <a:off x="2422046" y="5065720"/>
            <a:ext cx="1745172" cy="1649433"/>
          </a:xfrm>
          <a:prstGeom prst="rect">
            <a:avLst/>
          </a:prstGeom>
          <a:solidFill>
            <a:srgbClr val="FFFFCC"/>
          </a:solidFill>
          <a:ln w="38100">
            <a:solidFill>
              <a:srgbClr val="0000FF"/>
            </a:solidFill>
            <a:miter lim="800000"/>
            <a:headEnd/>
            <a:tailEnd/>
          </a:ln>
        </p:spPr>
        <p:txBody>
          <a:bodyPr vert="horz" wrap="square" lIns="107476" tIns="53738" rIns="107476" bIns="53738"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MA" sz="1900" b="1" i="0" u="none" strike="noStrike" kern="1200" cap="none" spc="0" normalizeH="0" baseline="0" noProof="0" dirty="0">
                <a:ln>
                  <a:noFill/>
                </a:ln>
                <a:solidFill>
                  <a:srgbClr val="000000"/>
                </a:solidFill>
                <a:effectLst/>
                <a:uLnTx/>
                <a:uFillTx/>
                <a:latin typeface="Arial" pitchFamily="34" charset="0"/>
                <a:ea typeface="Times New Roman" pitchFamily="18" charset="0"/>
                <a:cs typeface="Arial" pitchFamily="34" charset="0"/>
              </a:rPr>
              <a:t>الوضعية التي تعطي بعدا مؤسساتيا للمعرفة الرياضياتية الجديدة المراد اكتسابها.</a:t>
            </a:r>
            <a:endParaRPr kumimoji="0" lang="ar-MA" sz="18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40" name="Line 16"/>
          <p:cNvSpPr>
            <a:spLocks noChangeShapeType="1"/>
          </p:cNvSpPr>
          <p:nvPr/>
        </p:nvSpPr>
        <p:spPr bwMode="auto">
          <a:xfrm>
            <a:off x="5453067" y="4714885"/>
            <a:ext cx="45719" cy="285753"/>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42" name="Line 16"/>
          <p:cNvSpPr>
            <a:spLocks noChangeShapeType="1"/>
          </p:cNvSpPr>
          <p:nvPr/>
        </p:nvSpPr>
        <p:spPr bwMode="auto">
          <a:xfrm flipH="1">
            <a:off x="8953521" y="4714890"/>
            <a:ext cx="45725" cy="357185"/>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44" name="Line 16"/>
          <p:cNvSpPr>
            <a:spLocks noChangeShapeType="1"/>
          </p:cNvSpPr>
          <p:nvPr/>
        </p:nvSpPr>
        <p:spPr bwMode="auto">
          <a:xfrm flipH="1">
            <a:off x="7121859" y="4786326"/>
            <a:ext cx="45719" cy="266702"/>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45" name="Line 16"/>
          <p:cNvSpPr>
            <a:spLocks noChangeShapeType="1"/>
          </p:cNvSpPr>
          <p:nvPr/>
        </p:nvSpPr>
        <p:spPr bwMode="auto">
          <a:xfrm>
            <a:off x="3667116" y="4786325"/>
            <a:ext cx="45719" cy="285753"/>
          </a:xfrm>
          <a:prstGeom prst="line">
            <a:avLst/>
          </a:prstGeom>
          <a:noFill/>
          <a:ln w="38100">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47" name="Line 22"/>
          <p:cNvSpPr>
            <a:spLocks noChangeShapeType="1"/>
          </p:cNvSpPr>
          <p:nvPr/>
        </p:nvSpPr>
        <p:spPr bwMode="auto">
          <a:xfrm>
            <a:off x="6381752" y="2500308"/>
            <a:ext cx="0" cy="571500"/>
          </a:xfrm>
          <a:prstGeom prst="line">
            <a:avLst/>
          </a:prstGeom>
          <a:noFill/>
          <a:ln w="38100" cmpd="thickThin">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48" name="Line 22"/>
          <p:cNvSpPr>
            <a:spLocks noChangeShapeType="1"/>
          </p:cNvSpPr>
          <p:nvPr/>
        </p:nvSpPr>
        <p:spPr bwMode="auto">
          <a:xfrm flipH="1">
            <a:off x="6310321" y="3357575"/>
            <a:ext cx="45719" cy="285748"/>
          </a:xfrm>
          <a:prstGeom prst="line">
            <a:avLst/>
          </a:prstGeom>
          <a:noFill/>
          <a:ln w="38100" cmpd="thickThin">
            <a:solidFill>
              <a:srgbClr val="0000FF"/>
            </a:solidFill>
            <a:round/>
            <a:headEnd/>
            <a:tailEnd type="triangle" w="med" len="med"/>
          </a:ln>
        </p:spPr>
        <p:txBody>
          <a:bodyPr vert="horz" wrap="square" lIns="107476" tIns="53738" rIns="107476" bIns="5373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Times New Roman"/>
              <a:ea typeface="+mn-ea"/>
              <a:cs typeface="Times New Roman"/>
            </a:endParaRPr>
          </a:p>
        </p:txBody>
      </p:sp>
      <p:sp>
        <p:nvSpPr>
          <p:cNvPr id="2" name="Espace réservé du pied de page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en-US" sz="1400" b="0" i="0" u="none" strike="noStrike" kern="1200" cap="none" spc="0" normalizeH="0" baseline="0" noProof="0">
                <a:ln>
                  <a:noFill/>
                </a:ln>
                <a:solidFill>
                  <a:srgbClr val="000000"/>
                </a:solidFill>
                <a:effectLst/>
                <a:uLnTx/>
                <a:uFillTx/>
                <a:latin typeface="Times New Roman"/>
                <a:ea typeface="+mn-ea"/>
                <a:cs typeface="Times New Roman"/>
              </a:rPr>
              <a:t>Abderrahman KHAL</a:t>
            </a:r>
          </a:p>
        </p:txBody>
      </p:sp>
    </p:spTree>
    <p:extLst>
      <p:ext uri="{BB962C8B-B14F-4D97-AF65-F5344CB8AC3E}">
        <p14:creationId xmlns:p14="http://schemas.microsoft.com/office/powerpoint/2010/main" val="1561120535"/>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80"/>
                                        </p:tgtEl>
                                        <p:attrNameLst>
                                          <p:attrName>style.visibility</p:attrName>
                                        </p:attrNameLst>
                                      </p:cBhvr>
                                      <p:to>
                                        <p:strVal val="visible"/>
                                      </p:to>
                                    </p:set>
                                    <p:animEffect transition="in" filter="checkerboard(across)">
                                      <p:cBhvr>
                                        <p:cTn id="12" dur="500"/>
                                        <p:tgtEl>
                                          <p:spTgt spid="2080"/>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2079"/>
                                        </p:tgtEl>
                                        <p:attrNameLst>
                                          <p:attrName>style.visibility</p:attrName>
                                        </p:attrNameLst>
                                      </p:cBhvr>
                                      <p:to>
                                        <p:strVal val="visible"/>
                                      </p:to>
                                    </p:set>
                                    <p:animEffect transition="in" filter="checkerboard(across)">
                                      <p:cBhvr>
                                        <p:cTn id="15" dur="500"/>
                                        <p:tgtEl>
                                          <p:spTgt spid="2079"/>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2078"/>
                                        </p:tgtEl>
                                        <p:attrNameLst>
                                          <p:attrName>style.visibility</p:attrName>
                                        </p:attrNameLst>
                                      </p:cBhvr>
                                      <p:to>
                                        <p:strVal val="visible"/>
                                      </p:to>
                                    </p:set>
                                    <p:animEffect transition="in" filter="checkerboard(across)">
                                      <p:cBhvr>
                                        <p:cTn id="18" dur="500"/>
                                        <p:tgtEl>
                                          <p:spTgt spid="2078"/>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2077"/>
                                        </p:tgtEl>
                                        <p:attrNameLst>
                                          <p:attrName>style.visibility</p:attrName>
                                        </p:attrNameLst>
                                      </p:cBhvr>
                                      <p:to>
                                        <p:strVal val="visible"/>
                                      </p:to>
                                    </p:set>
                                    <p:animEffect transition="in" filter="checkerboard(across)">
                                      <p:cBhvr>
                                        <p:cTn id="21" dur="500"/>
                                        <p:tgtEl>
                                          <p:spTgt spid="2077"/>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2076"/>
                                        </p:tgtEl>
                                        <p:attrNameLst>
                                          <p:attrName>style.visibility</p:attrName>
                                        </p:attrNameLst>
                                      </p:cBhvr>
                                      <p:to>
                                        <p:strVal val="visible"/>
                                      </p:to>
                                    </p:set>
                                    <p:animEffect transition="in" filter="checkerboard(across)">
                                      <p:cBhvr>
                                        <p:cTn id="24" dur="500"/>
                                        <p:tgtEl>
                                          <p:spTgt spid="2076"/>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2075"/>
                                        </p:tgtEl>
                                        <p:attrNameLst>
                                          <p:attrName>style.visibility</p:attrName>
                                        </p:attrNameLst>
                                      </p:cBhvr>
                                      <p:to>
                                        <p:strVal val="visible"/>
                                      </p:to>
                                    </p:set>
                                    <p:animEffect transition="in" filter="checkerboard(across)">
                                      <p:cBhvr>
                                        <p:cTn id="27" dur="500"/>
                                        <p:tgtEl>
                                          <p:spTgt spid="2075"/>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074"/>
                                        </p:tgtEl>
                                        <p:attrNameLst>
                                          <p:attrName>style.visibility</p:attrName>
                                        </p:attrNameLst>
                                      </p:cBhvr>
                                      <p:to>
                                        <p:strVal val="visible"/>
                                      </p:to>
                                    </p:set>
                                    <p:animEffect transition="in" filter="checkerboard(across)">
                                      <p:cBhvr>
                                        <p:cTn id="30" dur="500"/>
                                        <p:tgtEl>
                                          <p:spTgt spid="2074"/>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073"/>
                                        </p:tgtEl>
                                        <p:attrNameLst>
                                          <p:attrName>style.visibility</p:attrName>
                                        </p:attrNameLst>
                                      </p:cBhvr>
                                      <p:to>
                                        <p:strVal val="visible"/>
                                      </p:to>
                                    </p:set>
                                    <p:animEffect transition="in" filter="checkerboard(across)">
                                      <p:cBhvr>
                                        <p:cTn id="33" dur="500"/>
                                        <p:tgtEl>
                                          <p:spTgt spid="2073"/>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072"/>
                                        </p:tgtEl>
                                        <p:attrNameLst>
                                          <p:attrName>style.visibility</p:attrName>
                                        </p:attrNameLst>
                                      </p:cBhvr>
                                      <p:to>
                                        <p:strVal val="visible"/>
                                      </p:to>
                                    </p:set>
                                    <p:animEffect transition="in" filter="checkerboard(across)">
                                      <p:cBhvr>
                                        <p:cTn id="36" dur="500"/>
                                        <p:tgtEl>
                                          <p:spTgt spid="2072"/>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071"/>
                                        </p:tgtEl>
                                        <p:attrNameLst>
                                          <p:attrName>style.visibility</p:attrName>
                                        </p:attrNameLst>
                                      </p:cBhvr>
                                      <p:to>
                                        <p:strVal val="visible"/>
                                      </p:to>
                                    </p:set>
                                    <p:animEffect transition="in" filter="checkerboard(across)">
                                      <p:cBhvr>
                                        <p:cTn id="39" dur="500"/>
                                        <p:tgtEl>
                                          <p:spTgt spid="2071"/>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2070"/>
                                        </p:tgtEl>
                                        <p:attrNameLst>
                                          <p:attrName>style.visibility</p:attrName>
                                        </p:attrNameLst>
                                      </p:cBhvr>
                                      <p:to>
                                        <p:strVal val="visible"/>
                                      </p:to>
                                    </p:set>
                                    <p:animEffect transition="in" filter="checkerboard(across)">
                                      <p:cBhvr>
                                        <p:cTn id="42" dur="500"/>
                                        <p:tgtEl>
                                          <p:spTgt spid="207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checkerboard(across)">
                                      <p:cBhvr>
                                        <p:cTn id="47" dur="500"/>
                                        <p:tgtEl>
                                          <p:spTgt spid="4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069"/>
                                        </p:tgtEl>
                                        <p:attrNameLst>
                                          <p:attrName>style.visibility</p:attrName>
                                        </p:attrNameLst>
                                      </p:cBhvr>
                                      <p:to>
                                        <p:strVal val="visible"/>
                                      </p:to>
                                    </p:set>
                                    <p:animEffect transition="in" filter="checkerboard(across)">
                                      <p:cBhvr>
                                        <p:cTn id="50" dur="500"/>
                                        <p:tgtEl>
                                          <p:spTgt spid="2069"/>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grpId="0" nodeType="clickEffect">
                                  <p:stCondLst>
                                    <p:cond delay="0"/>
                                  </p:stCondLst>
                                  <p:childTnLst>
                                    <p:set>
                                      <p:cBhvr>
                                        <p:cTn id="54" dur="1" fill="hold">
                                          <p:stCondLst>
                                            <p:cond delay="0"/>
                                          </p:stCondLst>
                                        </p:cTn>
                                        <p:tgtEl>
                                          <p:spTgt spid="2067"/>
                                        </p:tgtEl>
                                        <p:attrNameLst>
                                          <p:attrName>style.visibility</p:attrName>
                                        </p:attrNameLst>
                                      </p:cBhvr>
                                      <p:to>
                                        <p:strVal val="visible"/>
                                      </p:to>
                                    </p:set>
                                    <p:animEffect transition="in" filter="checkerboard(across)">
                                      <p:cBhvr>
                                        <p:cTn id="55" dur="500"/>
                                        <p:tgtEl>
                                          <p:spTgt spid="2067"/>
                                        </p:tgtEl>
                                      </p:cBhvr>
                                    </p:animEffect>
                                  </p:childTnLst>
                                </p:cTn>
                              </p:par>
                              <p:par>
                                <p:cTn id="56" presetID="5" presetClass="entr" presetSubtype="1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checkerboard(across)">
                                      <p:cBhvr>
                                        <p:cTn id="58" dur="500"/>
                                        <p:tgtEl>
                                          <p:spTgt spid="48"/>
                                        </p:tgtEl>
                                      </p:cBhvr>
                                    </p:animEffect>
                                  </p:childTnLst>
                                </p:cTn>
                              </p:par>
                              <p:par>
                                <p:cTn id="59" presetID="5" presetClass="entr" presetSubtype="10" fill="hold" grpId="0" nodeType="withEffect">
                                  <p:stCondLst>
                                    <p:cond delay="0"/>
                                  </p:stCondLst>
                                  <p:childTnLst>
                                    <p:set>
                                      <p:cBhvr>
                                        <p:cTn id="60" dur="1" fill="hold">
                                          <p:stCondLst>
                                            <p:cond delay="0"/>
                                          </p:stCondLst>
                                        </p:cTn>
                                        <p:tgtEl>
                                          <p:spTgt spid="2065"/>
                                        </p:tgtEl>
                                        <p:attrNameLst>
                                          <p:attrName>style.visibility</p:attrName>
                                        </p:attrNameLst>
                                      </p:cBhvr>
                                      <p:to>
                                        <p:strVal val="visible"/>
                                      </p:to>
                                    </p:set>
                                    <p:animEffect transition="in" filter="checkerboard(across)">
                                      <p:cBhvr>
                                        <p:cTn id="61" dur="500"/>
                                        <p:tgtEl>
                                          <p:spTgt spid="2065"/>
                                        </p:tgtEl>
                                      </p:cBhvr>
                                    </p:animEffect>
                                  </p:childTnLst>
                                </p:cTn>
                              </p:par>
                              <p:par>
                                <p:cTn id="62" presetID="5" presetClass="entr" presetSubtype="10" fill="hold" grpId="0" nodeType="withEffect">
                                  <p:stCondLst>
                                    <p:cond delay="0"/>
                                  </p:stCondLst>
                                  <p:childTnLst>
                                    <p:set>
                                      <p:cBhvr>
                                        <p:cTn id="63" dur="1" fill="hold">
                                          <p:stCondLst>
                                            <p:cond delay="0"/>
                                          </p:stCondLst>
                                        </p:cTn>
                                        <p:tgtEl>
                                          <p:spTgt spid="2064"/>
                                        </p:tgtEl>
                                        <p:attrNameLst>
                                          <p:attrName>style.visibility</p:attrName>
                                        </p:attrNameLst>
                                      </p:cBhvr>
                                      <p:to>
                                        <p:strVal val="visible"/>
                                      </p:to>
                                    </p:set>
                                    <p:animEffect transition="in" filter="checkerboard(across)">
                                      <p:cBhvr>
                                        <p:cTn id="64" dur="500"/>
                                        <p:tgtEl>
                                          <p:spTgt spid="2064"/>
                                        </p:tgtEl>
                                      </p:cBhvr>
                                    </p:animEffect>
                                  </p:childTnLst>
                                </p:cTn>
                              </p:par>
                              <p:par>
                                <p:cTn id="65" presetID="5" presetClass="entr" presetSubtype="10" fill="hold" grpId="0" nodeType="withEffect">
                                  <p:stCondLst>
                                    <p:cond delay="0"/>
                                  </p:stCondLst>
                                  <p:childTnLst>
                                    <p:set>
                                      <p:cBhvr>
                                        <p:cTn id="66" dur="1" fill="hold">
                                          <p:stCondLst>
                                            <p:cond delay="0"/>
                                          </p:stCondLst>
                                        </p:cTn>
                                        <p:tgtEl>
                                          <p:spTgt spid="2060"/>
                                        </p:tgtEl>
                                        <p:attrNameLst>
                                          <p:attrName>style.visibility</p:attrName>
                                        </p:attrNameLst>
                                      </p:cBhvr>
                                      <p:to>
                                        <p:strVal val="visible"/>
                                      </p:to>
                                    </p:set>
                                    <p:animEffect transition="in" filter="checkerboard(across)">
                                      <p:cBhvr>
                                        <p:cTn id="67" dur="500"/>
                                        <p:tgtEl>
                                          <p:spTgt spid="2060"/>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checkerboard(across)">
                                      <p:cBhvr>
                                        <p:cTn id="72" dur="500"/>
                                        <p:tgtEl>
                                          <p:spTgt spid="42"/>
                                        </p:tgtEl>
                                      </p:cBhvr>
                                    </p:animEffect>
                                  </p:childTnLst>
                                </p:cTn>
                              </p:par>
                              <p:par>
                                <p:cTn id="73" presetID="5" presetClass="entr" presetSubtype="10" fill="hold" grpId="0" nodeType="withEffect">
                                  <p:stCondLst>
                                    <p:cond delay="0"/>
                                  </p:stCondLst>
                                  <p:childTnLst>
                                    <p:set>
                                      <p:cBhvr>
                                        <p:cTn id="74" dur="1" fill="hold">
                                          <p:stCondLst>
                                            <p:cond delay="0"/>
                                          </p:stCondLst>
                                        </p:cTn>
                                        <p:tgtEl>
                                          <p:spTgt spid="2058"/>
                                        </p:tgtEl>
                                        <p:attrNameLst>
                                          <p:attrName>style.visibility</p:attrName>
                                        </p:attrNameLst>
                                      </p:cBhvr>
                                      <p:to>
                                        <p:strVal val="visible"/>
                                      </p:to>
                                    </p:set>
                                    <p:animEffect transition="in" filter="checkerboard(across)">
                                      <p:cBhvr>
                                        <p:cTn id="75" dur="500"/>
                                        <p:tgtEl>
                                          <p:spTgt spid="2058"/>
                                        </p:tgtEl>
                                      </p:cBhvr>
                                    </p:animEffect>
                                  </p:childTnLst>
                                </p:cTn>
                              </p:par>
                            </p:childTnLst>
                          </p:cTn>
                        </p:par>
                      </p:childTnLst>
                    </p:cTn>
                  </p:par>
                  <p:par>
                    <p:cTn id="76" fill="hold">
                      <p:stCondLst>
                        <p:cond delay="indefinite"/>
                      </p:stCondLst>
                      <p:childTnLst>
                        <p:par>
                          <p:cTn id="77" fill="hold">
                            <p:stCondLst>
                              <p:cond delay="0"/>
                            </p:stCondLst>
                            <p:childTnLst>
                              <p:par>
                                <p:cTn id="78" presetID="18" presetClass="entr" presetSubtype="12" fill="hold" grpId="0" nodeType="clickEffect">
                                  <p:stCondLst>
                                    <p:cond delay="0"/>
                                  </p:stCondLst>
                                  <p:childTnLst>
                                    <p:set>
                                      <p:cBhvr>
                                        <p:cTn id="79" dur="1" fill="hold">
                                          <p:stCondLst>
                                            <p:cond delay="0"/>
                                          </p:stCondLst>
                                        </p:cTn>
                                        <p:tgtEl>
                                          <p:spTgt spid="2061"/>
                                        </p:tgtEl>
                                        <p:attrNameLst>
                                          <p:attrName>style.visibility</p:attrName>
                                        </p:attrNameLst>
                                      </p:cBhvr>
                                      <p:to>
                                        <p:strVal val="visible"/>
                                      </p:to>
                                    </p:set>
                                    <p:animEffect transition="in" filter="strips(downLeft)">
                                      <p:cBhvr>
                                        <p:cTn id="80" dur="500"/>
                                        <p:tgtEl>
                                          <p:spTgt spid="2061"/>
                                        </p:tgtEl>
                                      </p:cBhvr>
                                    </p:animEffect>
                                  </p:childTnLst>
                                </p:cTn>
                              </p:par>
                              <p:par>
                                <p:cTn id="81" presetID="18" presetClass="entr" presetSubtype="12" fill="hold" grpId="0" nodeType="withEffect">
                                  <p:stCondLst>
                                    <p:cond delay="0"/>
                                  </p:stCondLst>
                                  <p:childTnLst>
                                    <p:set>
                                      <p:cBhvr>
                                        <p:cTn id="82" dur="1" fill="hold">
                                          <p:stCondLst>
                                            <p:cond delay="0"/>
                                          </p:stCondLst>
                                        </p:cTn>
                                        <p:tgtEl>
                                          <p:spTgt spid="2057"/>
                                        </p:tgtEl>
                                        <p:attrNameLst>
                                          <p:attrName>style.visibility</p:attrName>
                                        </p:attrNameLst>
                                      </p:cBhvr>
                                      <p:to>
                                        <p:strVal val="visible"/>
                                      </p:to>
                                    </p:set>
                                    <p:animEffect transition="in" filter="strips(downLeft)">
                                      <p:cBhvr>
                                        <p:cTn id="83" dur="500"/>
                                        <p:tgtEl>
                                          <p:spTgt spid="2057"/>
                                        </p:tgtEl>
                                      </p:cBhvr>
                                    </p:animEffect>
                                  </p:childTnLst>
                                </p:cTn>
                              </p:par>
                            </p:childTnLst>
                          </p:cTn>
                        </p:par>
                      </p:childTnLst>
                    </p:cTn>
                  </p:par>
                  <p:par>
                    <p:cTn id="84" fill="hold">
                      <p:stCondLst>
                        <p:cond delay="indefinite"/>
                      </p:stCondLst>
                      <p:childTnLst>
                        <p:par>
                          <p:cTn id="85" fill="hold">
                            <p:stCondLst>
                              <p:cond delay="0"/>
                            </p:stCondLst>
                            <p:childTnLst>
                              <p:par>
                                <p:cTn id="86" presetID="18" presetClass="entr" presetSubtype="12" fill="hold" grpId="0" nodeType="click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strips(downLeft)">
                                      <p:cBhvr>
                                        <p:cTn id="88" dur="500"/>
                                        <p:tgtEl>
                                          <p:spTgt spid="44"/>
                                        </p:tgtEl>
                                      </p:cBhvr>
                                    </p:animEffect>
                                  </p:childTnLst>
                                </p:cTn>
                              </p:par>
                              <p:par>
                                <p:cTn id="89" presetID="18" presetClass="entr" presetSubtype="12" fill="hold" grpId="0" nodeType="withEffect">
                                  <p:stCondLst>
                                    <p:cond delay="0"/>
                                  </p:stCondLst>
                                  <p:childTnLst>
                                    <p:set>
                                      <p:cBhvr>
                                        <p:cTn id="90" dur="1" fill="hold">
                                          <p:stCondLst>
                                            <p:cond delay="0"/>
                                          </p:stCondLst>
                                        </p:cTn>
                                        <p:tgtEl>
                                          <p:spTgt spid="2054"/>
                                        </p:tgtEl>
                                        <p:attrNameLst>
                                          <p:attrName>style.visibility</p:attrName>
                                        </p:attrNameLst>
                                      </p:cBhvr>
                                      <p:to>
                                        <p:strVal val="visible"/>
                                      </p:to>
                                    </p:set>
                                    <p:animEffect transition="in" filter="strips(downLeft)">
                                      <p:cBhvr>
                                        <p:cTn id="91" dur="500"/>
                                        <p:tgtEl>
                                          <p:spTgt spid="2054"/>
                                        </p:tgtEl>
                                      </p:cBhvr>
                                    </p:animEffect>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2062"/>
                                        </p:tgtEl>
                                        <p:attrNameLst>
                                          <p:attrName>style.visibility</p:attrName>
                                        </p:attrNameLst>
                                      </p:cBhvr>
                                      <p:to>
                                        <p:strVal val="visible"/>
                                      </p:to>
                                    </p:set>
                                    <p:animEffect transition="in" filter="fade">
                                      <p:cBhvr>
                                        <p:cTn id="96" dur="1000"/>
                                        <p:tgtEl>
                                          <p:spTgt spid="2062"/>
                                        </p:tgtEl>
                                      </p:cBhvr>
                                    </p:animEffect>
                                    <p:anim calcmode="lin" valueType="num">
                                      <p:cBhvr>
                                        <p:cTn id="97" dur="1000" fill="hold"/>
                                        <p:tgtEl>
                                          <p:spTgt spid="2062"/>
                                        </p:tgtEl>
                                        <p:attrNameLst>
                                          <p:attrName>ppt_x</p:attrName>
                                        </p:attrNameLst>
                                      </p:cBhvr>
                                      <p:tavLst>
                                        <p:tav tm="0">
                                          <p:val>
                                            <p:strVal val="#ppt_x"/>
                                          </p:val>
                                        </p:tav>
                                        <p:tav tm="100000">
                                          <p:val>
                                            <p:strVal val="#ppt_x"/>
                                          </p:val>
                                        </p:tav>
                                      </p:tavLst>
                                    </p:anim>
                                    <p:anim calcmode="lin" valueType="num">
                                      <p:cBhvr>
                                        <p:cTn id="98" dur="1000" fill="hold"/>
                                        <p:tgtEl>
                                          <p:spTgt spid="2062"/>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2056"/>
                                        </p:tgtEl>
                                        <p:attrNameLst>
                                          <p:attrName>style.visibility</p:attrName>
                                        </p:attrNameLst>
                                      </p:cBhvr>
                                      <p:to>
                                        <p:strVal val="visible"/>
                                      </p:to>
                                    </p:set>
                                    <p:animEffect transition="in" filter="fade">
                                      <p:cBhvr>
                                        <p:cTn id="101" dur="1000"/>
                                        <p:tgtEl>
                                          <p:spTgt spid="2056"/>
                                        </p:tgtEl>
                                      </p:cBhvr>
                                    </p:animEffect>
                                    <p:anim calcmode="lin" valueType="num">
                                      <p:cBhvr>
                                        <p:cTn id="102" dur="1000" fill="hold"/>
                                        <p:tgtEl>
                                          <p:spTgt spid="2056"/>
                                        </p:tgtEl>
                                        <p:attrNameLst>
                                          <p:attrName>ppt_x</p:attrName>
                                        </p:attrNameLst>
                                      </p:cBhvr>
                                      <p:tavLst>
                                        <p:tav tm="0">
                                          <p:val>
                                            <p:strVal val="#ppt_x"/>
                                          </p:val>
                                        </p:tav>
                                        <p:tav tm="100000">
                                          <p:val>
                                            <p:strVal val="#ppt_x"/>
                                          </p:val>
                                        </p:tav>
                                      </p:tavLst>
                                    </p:anim>
                                    <p:anim calcmode="lin" valueType="num">
                                      <p:cBhvr>
                                        <p:cTn id="103" dur="1000" fill="hold"/>
                                        <p:tgtEl>
                                          <p:spTgt spid="2056"/>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grpId="0" nodeType="click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fade">
                                      <p:cBhvr>
                                        <p:cTn id="108" dur="1000"/>
                                        <p:tgtEl>
                                          <p:spTgt spid="40"/>
                                        </p:tgtEl>
                                      </p:cBhvr>
                                    </p:animEffect>
                                    <p:anim calcmode="lin" valueType="num">
                                      <p:cBhvr>
                                        <p:cTn id="109" dur="1000" fill="hold"/>
                                        <p:tgtEl>
                                          <p:spTgt spid="40"/>
                                        </p:tgtEl>
                                        <p:attrNameLst>
                                          <p:attrName>ppt_x</p:attrName>
                                        </p:attrNameLst>
                                      </p:cBhvr>
                                      <p:tavLst>
                                        <p:tav tm="0">
                                          <p:val>
                                            <p:strVal val="#ppt_x"/>
                                          </p:val>
                                        </p:tav>
                                        <p:tav tm="100000">
                                          <p:val>
                                            <p:strVal val="#ppt_x"/>
                                          </p:val>
                                        </p:tav>
                                      </p:tavLst>
                                    </p:anim>
                                    <p:anim calcmode="lin" valueType="num">
                                      <p:cBhvr>
                                        <p:cTn id="110" dur="1000" fill="hold"/>
                                        <p:tgtEl>
                                          <p:spTgt spid="4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2050"/>
                                        </p:tgtEl>
                                        <p:attrNameLst>
                                          <p:attrName>style.visibility</p:attrName>
                                        </p:attrNameLst>
                                      </p:cBhvr>
                                      <p:to>
                                        <p:strVal val="visible"/>
                                      </p:to>
                                    </p:set>
                                    <p:animEffect transition="in" filter="fade">
                                      <p:cBhvr>
                                        <p:cTn id="113" dur="1000"/>
                                        <p:tgtEl>
                                          <p:spTgt spid="2050"/>
                                        </p:tgtEl>
                                      </p:cBhvr>
                                    </p:animEffect>
                                    <p:anim calcmode="lin" valueType="num">
                                      <p:cBhvr>
                                        <p:cTn id="114" dur="1000" fill="hold"/>
                                        <p:tgtEl>
                                          <p:spTgt spid="2050"/>
                                        </p:tgtEl>
                                        <p:attrNameLst>
                                          <p:attrName>ppt_x</p:attrName>
                                        </p:attrNameLst>
                                      </p:cBhvr>
                                      <p:tavLst>
                                        <p:tav tm="0">
                                          <p:val>
                                            <p:strVal val="#ppt_x"/>
                                          </p:val>
                                        </p:tav>
                                        <p:tav tm="100000">
                                          <p:val>
                                            <p:strVal val="#ppt_x"/>
                                          </p:val>
                                        </p:tav>
                                      </p:tavLst>
                                    </p:anim>
                                    <p:anim calcmode="lin" valueType="num">
                                      <p:cBhvr>
                                        <p:cTn id="115"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2063"/>
                                        </p:tgtEl>
                                        <p:attrNameLst>
                                          <p:attrName>style.visibility</p:attrName>
                                        </p:attrNameLst>
                                      </p:cBhvr>
                                      <p:to>
                                        <p:strVal val="visible"/>
                                      </p:to>
                                    </p:set>
                                    <p:animEffect transition="in" filter="fade">
                                      <p:cBhvr>
                                        <p:cTn id="120" dur="1000"/>
                                        <p:tgtEl>
                                          <p:spTgt spid="2063"/>
                                        </p:tgtEl>
                                      </p:cBhvr>
                                    </p:animEffect>
                                    <p:anim calcmode="lin" valueType="num">
                                      <p:cBhvr>
                                        <p:cTn id="121" dur="1000" fill="hold"/>
                                        <p:tgtEl>
                                          <p:spTgt spid="2063"/>
                                        </p:tgtEl>
                                        <p:attrNameLst>
                                          <p:attrName>ppt_x</p:attrName>
                                        </p:attrNameLst>
                                      </p:cBhvr>
                                      <p:tavLst>
                                        <p:tav tm="0">
                                          <p:val>
                                            <p:strVal val="#ppt_x"/>
                                          </p:val>
                                        </p:tav>
                                        <p:tav tm="100000">
                                          <p:val>
                                            <p:strVal val="#ppt_x"/>
                                          </p:val>
                                        </p:tav>
                                      </p:tavLst>
                                    </p:anim>
                                    <p:anim calcmode="lin" valueType="num">
                                      <p:cBhvr>
                                        <p:cTn id="122" dur="1000" fill="hold"/>
                                        <p:tgtEl>
                                          <p:spTgt spid="206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055"/>
                                        </p:tgtEl>
                                        <p:attrNameLst>
                                          <p:attrName>style.visibility</p:attrName>
                                        </p:attrNameLst>
                                      </p:cBhvr>
                                      <p:to>
                                        <p:strVal val="visible"/>
                                      </p:to>
                                    </p:set>
                                    <p:animEffect transition="in" filter="fade">
                                      <p:cBhvr>
                                        <p:cTn id="125" dur="1000"/>
                                        <p:tgtEl>
                                          <p:spTgt spid="2055"/>
                                        </p:tgtEl>
                                      </p:cBhvr>
                                    </p:animEffect>
                                    <p:anim calcmode="lin" valueType="num">
                                      <p:cBhvr>
                                        <p:cTn id="126" dur="1000" fill="hold"/>
                                        <p:tgtEl>
                                          <p:spTgt spid="2055"/>
                                        </p:tgtEl>
                                        <p:attrNameLst>
                                          <p:attrName>ppt_x</p:attrName>
                                        </p:attrNameLst>
                                      </p:cBhvr>
                                      <p:tavLst>
                                        <p:tav tm="0">
                                          <p:val>
                                            <p:strVal val="#ppt_x"/>
                                          </p:val>
                                        </p:tav>
                                        <p:tav tm="100000">
                                          <p:val>
                                            <p:strVal val="#ppt_x"/>
                                          </p:val>
                                        </p:tav>
                                      </p:tavLst>
                                    </p:anim>
                                    <p:anim calcmode="lin" valueType="num">
                                      <p:cBhvr>
                                        <p:cTn id="127" dur="1000" fill="hold"/>
                                        <p:tgtEl>
                                          <p:spTgt spid="2055"/>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1000"/>
                                        <p:tgtEl>
                                          <p:spTgt spid="45"/>
                                        </p:tgtEl>
                                      </p:cBhvr>
                                    </p:animEffect>
                                    <p:anim calcmode="lin" valueType="num">
                                      <p:cBhvr>
                                        <p:cTn id="133" dur="1000" fill="hold"/>
                                        <p:tgtEl>
                                          <p:spTgt spid="45"/>
                                        </p:tgtEl>
                                        <p:attrNameLst>
                                          <p:attrName>ppt_x</p:attrName>
                                        </p:attrNameLst>
                                      </p:cBhvr>
                                      <p:tavLst>
                                        <p:tav tm="0">
                                          <p:val>
                                            <p:strVal val="#ppt_x"/>
                                          </p:val>
                                        </p:tav>
                                        <p:tav tm="100000">
                                          <p:val>
                                            <p:strVal val="#ppt_x"/>
                                          </p:val>
                                        </p:tav>
                                      </p:tavLst>
                                    </p:anim>
                                    <p:anim calcmode="lin" valueType="num">
                                      <p:cBhvr>
                                        <p:cTn id="134" dur="1000" fill="hold"/>
                                        <p:tgtEl>
                                          <p:spTgt spid="4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2049"/>
                                        </p:tgtEl>
                                        <p:attrNameLst>
                                          <p:attrName>style.visibility</p:attrName>
                                        </p:attrNameLst>
                                      </p:cBhvr>
                                      <p:to>
                                        <p:strVal val="visible"/>
                                      </p:to>
                                    </p:set>
                                    <p:animEffect transition="in" filter="fade">
                                      <p:cBhvr>
                                        <p:cTn id="137" dur="1000"/>
                                        <p:tgtEl>
                                          <p:spTgt spid="2049"/>
                                        </p:tgtEl>
                                      </p:cBhvr>
                                    </p:animEffect>
                                    <p:anim calcmode="lin" valueType="num">
                                      <p:cBhvr>
                                        <p:cTn id="138" dur="1000" fill="hold"/>
                                        <p:tgtEl>
                                          <p:spTgt spid="2049"/>
                                        </p:tgtEl>
                                        <p:attrNameLst>
                                          <p:attrName>ppt_x</p:attrName>
                                        </p:attrNameLst>
                                      </p:cBhvr>
                                      <p:tavLst>
                                        <p:tav tm="0">
                                          <p:val>
                                            <p:strVal val="#ppt_x"/>
                                          </p:val>
                                        </p:tav>
                                        <p:tav tm="100000">
                                          <p:val>
                                            <p:strVal val="#ppt_x"/>
                                          </p:val>
                                        </p:tav>
                                      </p:tavLst>
                                    </p:anim>
                                    <p:anim calcmode="lin" valueType="num">
                                      <p:cBhvr>
                                        <p:cTn id="139" dur="1000" fill="hold"/>
                                        <p:tgtEl>
                                          <p:spTgt spid="20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0" grpId="0" animBg="1"/>
      <p:bldP spid="2079" grpId="0" animBg="1"/>
      <p:bldP spid="2078" grpId="0" animBg="1"/>
      <p:bldP spid="2077" grpId="0" animBg="1"/>
      <p:bldP spid="2076" grpId="0" animBg="1"/>
      <p:bldP spid="2075" grpId="0" animBg="1"/>
      <p:bldP spid="2074" grpId="0" animBg="1"/>
      <p:bldP spid="2073" grpId="0" animBg="1"/>
      <p:bldP spid="2072" grpId="0" animBg="1"/>
      <p:bldP spid="2071" grpId="0" animBg="1"/>
      <p:bldP spid="2070" grpId="0" animBg="1"/>
      <p:bldP spid="2069" grpId="0" animBg="1"/>
      <p:bldP spid="2067" grpId="0" animBg="1"/>
      <p:bldP spid="2065" grpId="0" animBg="1"/>
      <p:bldP spid="2064" grpId="0" animBg="1"/>
      <p:bldP spid="2063" grpId="0" animBg="1"/>
      <p:bldP spid="2062" grpId="0" animBg="1"/>
      <p:bldP spid="2061" grpId="0" animBg="1"/>
      <p:bldP spid="2060" grpId="0" animBg="1"/>
      <p:bldP spid="2058" grpId="0" animBg="1"/>
      <p:bldP spid="2057" grpId="0" animBg="1"/>
      <p:bldP spid="2056" grpId="0" animBg="1"/>
      <p:bldP spid="2055" grpId="0" animBg="1"/>
      <p:bldP spid="2054" grpId="0" animBg="1"/>
      <p:bldP spid="2050" grpId="0" animBg="1"/>
      <p:bldP spid="2049" grpId="0" animBg="1"/>
      <p:bldP spid="40" grpId="0" animBg="1"/>
      <p:bldP spid="42" grpId="0" animBg="1"/>
      <p:bldP spid="44" grpId="0" animBg="1"/>
      <p:bldP spid="45"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22068" y="496388"/>
            <a:ext cx="11677831" cy="6087291"/>
          </a:xfrm>
        </p:spPr>
        <p:txBody>
          <a:bodyPr>
            <a:normAutofit lnSpcReduction="10000"/>
          </a:bodyPr>
          <a:lstStyle/>
          <a:p>
            <a:pPr marL="0" indent="0" algn="ctr" rtl="1">
              <a:buNone/>
            </a:pPr>
            <a:r>
              <a:rPr lang="ar-SA" sz="4000" b="1" i="1" u="sng" dirty="0">
                <a:effectLst>
                  <a:outerShdw blurRad="38100" dist="38100" dir="2700000" algn="tl">
                    <a:srgbClr val="000000">
                      <a:alpha val="43137"/>
                    </a:srgbClr>
                  </a:outerShdw>
                </a:effectLst>
              </a:rPr>
              <a:t>قواعد </a:t>
            </a:r>
            <a:r>
              <a:rPr lang="ar-SA" sz="4000" b="1" i="1" u="sng" dirty="0" err="1">
                <a:effectLst>
                  <a:outerShdw blurRad="38100" dist="38100" dir="2700000" algn="tl">
                    <a:srgbClr val="000000">
                      <a:alpha val="43137"/>
                    </a:srgbClr>
                  </a:outerShdw>
                </a:effectLst>
              </a:rPr>
              <a:t>ديداكتيكية</a:t>
            </a:r>
            <a:r>
              <a:rPr lang="ar-SA" sz="4000" b="1" i="1" u="sng" dirty="0">
                <a:effectLst>
                  <a:outerShdw blurRad="38100" dist="38100" dir="2700000" algn="tl">
                    <a:srgbClr val="000000">
                      <a:alpha val="43137"/>
                    </a:srgbClr>
                  </a:outerShdw>
                </a:effectLst>
              </a:rPr>
              <a:t> لتدبير درس الرياضيات</a:t>
            </a:r>
          </a:p>
          <a:p>
            <a:pPr marL="0" indent="0" algn="r" rtl="1">
              <a:buNone/>
            </a:pPr>
            <a:r>
              <a:rPr lang="ar-SA" b="1" dirty="0">
                <a:solidFill>
                  <a:srgbClr val="FF0000"/>
                </a:solidFill>
              </a:rPr>
              <a:t>1. </a:t>
            </a:r>
            <a:r>
              <a:rPr lang="ar-MA" b="1" dirty="0">
                <a:solidFill>
                  <a:srgbClr val="FF0000"/>
                </a:solidFill>
              </a:rPr>
              <a:t>ضمان التحكم في الأدوات التقنية</a:t>
            </a:r>
            <a:endParaRPr lang="en-US" b="1" dirty="0">
              <a:solidFill>
                <a:srgbClr val="FF0000"/>
              </a:solidFill>
            </a:endParaRPr>
          </a:p>
          <a:p>
            <a:pPr marL="0" indent="0" algn="r" rtl="1">
              <a:buNone/>
            </a:pPr>
            <a:r>
              <a:rPr lang="ar-MA" sz="2400" b="1" i="1" dirty="0"/>
              <a:t>إن المعلومات الجديدة يتم بناؤها على أساس المعلومات القديمة، لذلك ينبغي تعرف هذه الأخيرة، وتقويم مستوى التحكم فيها، من أجل اقتراح إجراءات نوعية تضمن تطور الأدوات التقنية.</a:t>
            </a:r>
            <a:endParaRPr lang="en-US" sz="2400" b="1" i="1" dirty="0"/>
          </a:p>
          <a:p>
            <a:pPr marL="0" indent="0" algn="r" rtl="1">
              <a:buNone/>
            </a:pPr>
            <a:r>
              <a:rPr lang="ar-SA" b="1" dirty="0">
                <a:solidFill>
                  <a:srgbClr val="FF0000"/>
                </a:solidFill>
              </a:rPr>
              <a:t>2. </a:t>
            </a:r>
            <a:r>
              <a:rPr lang="ar-MA" b="1" dirty="0">
                <a:solidFill>
                  <a:srgbClr val="FF0000"/>
                </a:solidFill>
              </a:rPr>
              <a:t>تحليل العلاقات بين التلاميذ والمعارف </a:t>
            </a:r>
            <a:r>
              <a:rPr lang="ar-MA" b="1" dirty="0" err="1">
                <a:solidFill>
                  <a:srgbClr val="FF0000"/>
                </a:solidFill>
              </a:rPr>
              <a:t>الرياضياتية</a:t>
            </a:r>
            <a:r>
              <a:rPr lang="ar-MA" b="1" dirty="0">
                <a:solidFill>
                  <a:srgbClr val="FF0000"/>
                </a:solidFill>
              </a:rPr>
              <a:t> المستهدفة</a:t>
            </a:r>
            <a:endParaRPr lang="en-US" b="1" dirty="0">
              <a:solidFill>
                <a:srgbClr val="FF0000"/>
              </a:solidFill>
            </a:endParaRPr>
          </a:p>
          <a:p>
            <a:pPr marL="0" indent="0" algn="r" rtl="1">
              <a:buNone/>
            </a:pPr>
            <a:r>
              <a:rPr lang="ar-MA" sz="2400" b="1" i="1" dirty="0"/>
              <a:t>غالبا ما يقيم التلاميذ علاقات صعبة ومعقدة مع المعارف </a:t>
            </a:r>
            <a:r>
              <a:rPr lang="ar-MA" sz="2400" b="1" i="1" dirty="0" err="1"/>
              <a:t>الرياضياتية</a:t>
            </a:r>
            <a:r>
              <a:rPr lang="ar-MA" sz="2400" b="1" i="1" dirty="0"/>
              <a:t>، نتيجة حالات الفشل المتكررة خلال مسارهم الدراسي، هذه العلاقات تتغير عند ما يتم تعويض الأنشطة التقليدية بوضعيات مشاكل مفتوحة تدعو المتعلمين إلى بناء استراتيجيات شخصية في البحث عن الحل</a:t>
            </a:r>
            <a:r>
              <a:rPr lang="ar-MA" dirty="0"/>
              <a:t>.</a:t>
            </a:r>
            <a:endParaRPr lang="en-US" dirty="0"/>
          </a:p>
          <a:p>
            <a:pPr marL="0" indent="0" algn="r" rtl="1">
              <a:buNone/>
            </a:pPr>
            <a:r>
              <a:rPr lang="ar-SA" b="1" dirty="0">
                <a:solidFill>
                  <a:srgbClr val="FF0000"/>
                </a:solidFill>
              </a:rPr>
              <a:t>3</a:t>
            </a:r>
            <a:r>
              <a:rPr lang="ar-SA" dirty="0">
                <a:solidFill>
                  <a:srgbClr val="FF0000"/>
                </a:solidFill>
              </a:rPr>
              <a:t>.</a:t>
            </a:r>
            <a:r>
              <a:rPr lang="ar-MA" dirty="0">
                <a:solidFill>
                  <a:srgbClr val="FF0000"/>
                </a:solidFill>
              </a:rPr>
              <a:t> </a:t>
            </a:r>
            <a:r>
              <a:rPr lang="ar-MA" b="1" dirty="0">
                <a:solidFill>
                  <a:srgbClr val="FF0000"/>
                </a:solidFill>
              </a:rPr>
              <a:t> توقع وضعيات تطويرية.</a:t>
            </a:r>
            <a:endParaRPr lang="en-US" dirty="0">
              <a:solidFill>
                <a:srgbClr val="FF0000"/>
              </a:solidFill>
            </a:endParaRPr>
          </a:p>
          <a:p>
            <a:pPr marL="0" indent="0" algn="r" rtl="1">
              <a:buNone/>
            </a:pPr>
            <a:r>
              <a:rPr lang="ar-MA" sz="2400" b="1" i="1" dirty="0"/>
              <a:t>إن وضعيات التعليم والتعلم ينبغي إعدادها بحيث تكون الأدوات المعروفة التي يتحكم فيها المتعلمون لا تمكنهم من حل الوضعية المسألة المقترحة بكيفية كاملة ومُرْضِية، لأن الصعوبات التي تواجههم في البحث عن الحل هي المنطلق لبناء وتطوير معارفهم </a:t>
            </a:r>
            <a:r>
              <a:rPr lang="ar-MA" sz="2400" b="1" i="1" dirty="0" err="1"/>
              <a:t>الرياضياتية</a:t>
            </a:r>
            <a:r>
              <a:rPr lang="ar-MA" sz="2400" b="1" i="1" dirty="0"/>
              <a:t>، وإن أي إقصاء أو تجنب لهذه الصعوبات لا يسهل التعلم، بل يجعل المعارف المستهدفة تفقد معناها لدى المتعلمين.</a:t>
            </a:r>
            <a:endParaRPr lang="en-US" sz="2400" b="1" i="1" dirty="0"/>
          </a:p>
          <a:p>
            <a:pPr algn="r" rtl="1"/>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7281935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391886"/>
            <a:ext cx="10515600" cy="6097814"/>
          </a:xfrm>
        </p:spPr>
        <p:txBody>
          <a:bodyPr>
            <a:normAutofit fontScale="92500" lnSpcReduction="10000"/>
          </a:bodyPr>
          <a:lstStyle/>
          <a:p>
            <a:pPr marL="0" indent="0" algn="r" rtl="1">
              <a:buNone/>
            </a:pPr>
            <a:r>
              <a:rPr lang="ar-SA" sz="3000" b="1" dirty="0">
                <a:solidFill>
                  <a:srgbClr val="FF0000"/>
                </a:solidFill>
              </a:rPr>
              <a:t>4. </a:t>
            </a:r>
            <a:r>
              <a:rPr lang="ar-MA" dirty="0"/>
              <a:t> </a:t>
            </a:r>
            <a:r>
              <a:rPr lang="ar-MA" sz="3000" b="1" dirty="0">
                <a:solidFill>
                  <a:srgbClr val="FF0000"/>
                </a:solidFill>
              </a:rPr>
              <a:t>تعرف المتغيرات </a:t>
            </a:r>
            <a:r>
              <a:rPr lang="ar-MA" sz="3000" b="1" dirty="0" err="1">
                <a:solidFill>
                  <a:srgbClr val="FF0000"/>
                </a:solidFill>
              </a:rPr>
              <a:t>الديدكتيكية</a:t>
            </a:r>
            <a:endParaRPr lang="en-US" sz="3000" b="1" dirty="0">
              <a:solidFill>
                <a:srgbClr val="FF0000"/>
              </a:solidFill>
            </a:endParaRPr>
          </a:p>
          <a:p>
            <a:pPr marL="0" indent="0" algn="r" rtl="1">
              <a:buNone/>
            </a:pPr>
            <a:r>
              <a:rPr lang="ar-MA" sz="2600" b="1" i="1" dirty="0"/>
              <a:t>إن وجود العوائق التي تقود إلى تطوير المعارف لدى المتعلمين يتم من خلال مناولة متغيرات </a:t>
            </a:r>
            <a:r>
              <a:rPr lang="ar-MA" sz="2600" b="1" i="1" dirty="0" err="1"/>
              <a:t>ديدكتيكية</a:t>
            </a:r>
            <a:r>
              <a:rPr lang="ar-MA" sz="2600" b="1" i="1" dirty="0"/>
              <a:t>، وهي بدورها عوائق تحدث لديهم اختلالات تكون ضرورية للتعلم (</a:t>
            </a:r>
            <a:r>
              <a:rPr lang="ar-MA" sz="2600" b="1" i="1" dirty="0" err="1"/>
              <a:t>اللاتوازن</a:t>
            </a:r>
            <a:r>
              <a:rPr lang="ar-MA" sz="2600" b="1" i="1" dirty="0"/>
              <a:t> المعرفي عند </a:t>
            </a:r>
            <a:r>
              <a:rPr lang="ar-MA" sz="2600" b="1" i="1" dirty="0" err="1"/>
              <a:t>بياجي</a:t>
            </a:r>
            <a:r>
              <a:rPr lang="ar-MA" sz="2600" b="1" i="1" dirty="0"/>
              <a:t> )، ولذلك يصبح ضروريا وصف هذه العوائق وتحديد الدور الذي تؤديه، وحدود </a:t>
            </a:r>
            <a:r>
              <a:rPr lang="ar-MA" sz="2600" b="1" i="1" dirty="0" err="1"/>
              <a:t>نجاعتها</a:t>
            </a:r>
            <a:r>
              <a:rPr lang="ar-MA" sz="2600" b="1" i="1" dirty="0"/>
              <a:t> في حل بعض الوضعيات المسائل.</a:t>
            </a:r>
            <a:endParaRPr lang="en-US" sz="2600" b="1" i="1" dirty="0"/>
          </a:p>
          <a:p>
            <a:pPr marL="0" indent="0" algn="r" rtl="1">
              <a:buNone/>
            </a:pPr>
            <a:r>
              <a:rPr lang="ar-MA" b="1" dirty="0">
                <a:effectLst>
                  <a:outerShdw blurRad="38100" dist="38100" dir="2700000" algn="tl">
                    <a:srgbClr val="000000">
                      <a:alpha val="43137"/>
                    </a:srgbClr>
                  </a:outerShdw>
                </a:effectLst>
              </a:rPr>
              <a:t>ومن الأمثلة على ذلك نذكر</a:t>
            </a:r>
            <a:r>
              <a:rPr lang="ar-SA" b="1" dirty="0">
                <a:effectLst>
                  <a:outerShdw blurRad="38100" dist="38100" dir="2700000" algn="tl">
                    <a:srgbClr val="000000">
                      <a:alpha val="43137"/>
                    </a:srgbClr>
                  </a:outerShdw>
                </a:effectLst>
              </a:rPr>
              <a:t>:</a:t>
            </a:r>
            <a:endParaRPr lang="en-US" b="1" dirty="0">
              <a:effectLst>
                <a:outerShdw blurRad="38100" dist="38100" dir="2700000" algn="tl">
                  <a:srgbClr val="000000">
                    <a:alpha val="43137"/>
                  </a:srgbClr>
                </a:outerShdw>
              </a:effectLst>
            </a:endParaRPr>
          </a:p>
          <a:p>
            <a:pPr marL="0" indent="0" algn="ctr" rtl="1">
              <a:lnSpc>
                <a:spcPct val="100000"/>
              </a:lnSpc>
              <a:buNone/>
            </a:pPr>
            <a:r>
              <a:rPr lang="ar-MA" b="1" u="sng" dirty="0">
                <a:solidFill>
                  <a:srgbClr val="00B0F0"/>
                </a:solidFill>
                <a:effectLst>
                  <a:outerShdw blurRad="38100" dist="38100" dir="2700000" algn="tl">
                    <a:srgbClr val="000000">
                      <a:alpha val="43137"/>
                    </a:srgbClr>
                  </a:outerShdw>
                </a:effectLst>
              </a:rPr>
              <a:t>متغيرات مرتبطة بالمحتوى:</a:t>
            </a:r>
            <a:endParaRPr lang="en-US" b="1" u="sng" dirty="0">
              <a:solidFill>
                <a:srgbClr val="00B0F0"/>
              </a:solidFill>
              <a:effectLst>
                <a:outerShdw blurRad="38100" dist="38100" dir="2700000" algn="tl">
                  <a:srgbClr val="000000">
                    <a:alpha val="43137"/>
                  </a:srgbClr>
                </a:outerShdw>
              </a:effectLst>
            </a:endParaRPr>
          </a:p>
          <a:p>
            <a:pPr marL="0" lvl="0" indent="0" algn="r" rtl="1">
              <a:buNone/>
            </a:pPr>
            <a:r>
              <a:rPr lang="ar-MA" sz="2600" b="1" i="1" dirty="0"/>
              <a:t>حجم الأعداد المتداولة: إن حجم الأعداد ( من حيث كبرها أو صغرها ) وطبيعتها (طبيعية، عشرية، </a:t>
            </a:r>
            <a:r>
              <a:rPr lang="ar-MA" sz="2600" b="1" i="1" dirty="0" err="1"/>
              <a:t>أوكسرية</a:t>
            </a:r>
            <a:r>
              <a:rPr lang="ar-MA" sz="2600" b="1" i="1" dirty="0"/>
              <a:t>) الواردة في الوضعية المشكلة  يؤثر سلبا أو إيجابا في حل المسألة من حيث الكلفة والصعوبة أو السهولة.</a:t>
            </a:r>
            <a:endParaRPr lang="en-US" sz="2600" b="1" i="1" dirty="0"/>
          </a:p>
          <a:p>
            <a:pPr marL="0" lvl="0" indent="0" algn="r" rtl="1">
              <a:buNone/>
            </a:pPr>
            <a:r>
              <a:rPr lang="ar-MA" sz="2600" b="1" i="1" dirty="0"/>
              <a:t>صورة أو طبيعة الشكل الهندسي وموقعه بالنسبة لهوامش الصفحة (أفقي، عمودي، مائل...)</a:t>
            </a:r>
            <a:endParaRPr lang="en-US" sz="2600" b="1" i="1" dirty="0"/>
          </a:p>
          <a:p>
            <a:pPr marL="0" lvl="0" indent="0" algn="ctr" rtl="1">
              <a:buNone/>
            </a:pPr>
            <a:r>
              <a:rPr lang="ar-MA" b="1" u="sng" dirty="0">
                <a:solidFill>
                  <a:srgbClr val="00B0F0"/>
                </a:solidFill>
                <a:effectLst>
                  <a:outerShdw blurRad="38100" dist="38100" dir="2700000" algn="tl">
                    <a:srgbClr val="000000">
                      <a:alpha val="43137"/>
                    </a:srgbClr>
                  </a:outerShdw>
                </a:effectLst>
              </a:rPr>
              <a:t>متغيرات مرتبطة بتدبير الوضعية:</a:t>
            </a:r>
            <a:endParaRPr lang="en-US" b="1" u="sng" dirty="0">
              <a:solidFill>
                <a:srgbClr val="00B0F0"/>
              </a:solidFill>
              <a:effectLst>
                <a:outerShdw blurRad="38100" dist="38100" dir="2700000" algn="tl">
                  <a:srgbClr val="000000">
                    <a:alpha val="43137"/>
                  </a:srgbClr>
                </a:outerShdw>
              </a:effectLst>
            </a:endParaRPr>
          </a:p>
          <a:p>
            <a:pPr marL="0" indent="0" algn="r" rtl="1">
              <a:lnSpc>
                <a:spcPct val="100000"/>
              </a:lnSpc>
              <a:buNone/>
            </a:pPr>
            <a:r>
              <a:rPr lang="ar-SA" sz="2600" b="1" i="1" dirty="0"/>
              <a:t>ك</a:t>
            </a:r>
            <a:r>
              <a:rPr lang="ar-MA" sz="2600" b="1" i="1" dirty="0"/>
              <a:t>ضرورة القيام بصياغة كتابية للنتيجة أو الطريقة المعتمدة</a:t>
            </a:r>
            <a:r>
              <a:rPr lang="ar-SA" sz="2600" b="1" i="1" dirty="0"/>
              <a:t> أو تقديم معطيات القياس مثلا دون الحاجة إلى قياسها...؛</a:t>
            </a:r>
            <a:endParaRPr lang="en-US" sz="2600" b="1" i="1" dirty="0"/>
          </a:p>
          <a:p>
            <a:pPr marL="0" indent="0" algn="r" rtl="1">
              <a:lnSpc>
                <a:spcPct val="100000"/>
              </a:lnSpc>
              <a:buNone/>
            </a:pPr>
            <a:r>
              <a:rPr lang="ar-MA" sz="2600" b="1" i="1" dirty="0"/>
              <a:t>شكل العمل المطلوب: فردي أو جماعي، يؤدي إلى إنتاجات متباعدة أو متقاربة</a:t>
            </a:r>
            <a:r>
              <a:rPr lang="ar-SA" sz="2600" b="1" i="1" dirty="0"/>
              <a:t>.</a:t>
            </a:r>
            <a:endParaRPr lang="en-US" sz="2600" b="1" i="1" dirty="0"/>
          </a:p>
          <a:p>
            <a:pPr algn="r" rtl="1"/>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3562833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27001" y="339634"/>
            <a:ext cx="12065000" cy="6322423"/>
          </a:xfrm>
        </p:spPr>
        <p:txBody>
          <a:bodyPr>
            <a:normAutofit/>
          </a:bodyPr>
          <a:lstStyle/>
          <a:p>
            <a:pPr marL="0" lvl="0" indent="0" algn="r" rtl="1">
              <a:buNone/>
            </a:pPr>
            <a:r>
              <a:rPr lang="ar-SA" sz="3000" b="1" dirty="0">
                <a:solidFill>
                  <a:srgbClr val="FF0000"/>
                </a:solidFill>
              </a:rPr>
              <a:t>5. </a:t>
            </a:r>
            <a:r>
              <a:rPr lang="ar-MA" sz="3000" b="1" dirty="0">
                <a:solidFill>
                  <a:srgbClr val="FF0000"/>
                </a:solidFill>
              </a:rPr>
              <a:t>تحديد ال</a:t>
            </a:r>
            <a:r>
              <a:rPr lang="ar-SA" sz="3000" b="1" dirty="0">
                <a:solidFill>
                  <a:srgbClr val="FF0000"/>
                </a:solidFill>
              </a:rPr>
              <a:t>أ</a:t>
            </a:r>
            <a:r>
              <a:rPr lang="ar-MA" sz="3000" b="1" dirty="0">
                <a:solidFill>
                  <a:srgbClr val="FF0000"/>
                </a:solidFill>
              </a:rPr>
              <a:t>عمــال</a:t>
            </a:r>
            <a:r>
              <a:rPr lang="ar-SA" sz="3000" b="1" dirty="0">
                <a:solidFill>
                  <a:srgbClr val="FF0000"/>
                </a:solidFill>
              </a:rPr>
              <a:t>     "</a:t>
            </a:r>
            <a:r>
              <a:rPr lang="ar-MA" sz="3000" b="1" dirty="0">
                <a:solidFill>
                  <a:srgbClr val="FF0000"/>
                </a:solidFill>
              </a:rPr>
              <a:t>التعليمات</a:t>
            </a:r>
            <a:r>
              <a:rPr lang="ar-SA" sz="3000" b="1" dirty="0">
                <a:solidFill>
                  <a:srgbClr val="FF0000"/>
                </a:solidFill>
              </a:rPr>
              <a:t>"</a:t>
            </a:r>
            <a:endParaRPr lang="en-US" sz="3000" b="1" dirty="0">
              <a:solidFill>
                <a:srgbClr val="FF0000"/>
              </a:solidFill>
            </a:endParaRPr>
          </a:p>
          <a:p>
            <a:pPr marL="0" indent="0" algn="r" rtl="1">
              <a:buNone/>
            </a:pPr>
            <a:r>
              <a:rPr lang="ar-MA" sz="2400" b="1" i="1" dirty="0"/>
              <a:t>ينبغي أن تكون واضحة بحيث تمكن المتعلمين من تعرف المهمة المطلوبة بكيفية واضحة لا تقبل التأويل، غير أنها لا يجب أن توجه التلاميذ إلى الحل أو توحي به أو تحمل مؤشرات عن الطرق التي ينبغي استعمالها.</a:t>
            </a:r>
            <a:endParaRPr lang="en-US" sz="2400" b="1" i="1" dirty="0"/>
          </a:p>
          <a:p>
            <a:pPr marL="0" lvl="0" indent="0" algn="r" rtl="1">
              <a:buNone/>
            </a:pPr>
            <a:r>
              <a:rPr lang="ar-SA" sz="3000" b="1" dirty="0">
                <a:solidFill>
                  <a:srgbClr val="FF0000"/>
                </a:solidFill>
              </a:rPr>
              <a:t>6. </a:t>
            </a:r>
            <a:r>
              <a:rPr lang="ar-SA" sz="3000" b="1" dirty="0" err="1">
                <a:solidFill>
                  <a:srgbClr val="FF0000"/>
                </a:solidFill>
              </a:rPr>
              <a:t>الإضلاع</a:t>
            </a:r>
            <a:r>
              <a:rPr lang="ar-SA" sz="3000" b="1" dirty="0">
                <a:solidFill>
                  <a:srgbClr val="FF0000"/>
                </a:solidFill>
              </a:rPr>
              <a:t> ب</a:t>
            </a:r>
            <a:r>
              <a:rPr lang="ar-MA" sz="3000" b="1" dirty="0">
                <a:solidFill>
                  <a:srgbClr val="FF0000"/>
                </a:solidFill>
              </a:rPr>
              <a:t>دور الأستــاذ</a:t>
            </a:r>
            <a:r>
              <a:rPr lang="ar-SA" sz="3000" b="1" dirty="0">
                <a:solidFill>
                  <a:srgbClr val="FF0000"/>
                </a:solidFill>
              </a:rPr>
              <a:t> أثناء تدبير الدرس</a:t>
            </a:r>
            <a:endParaRPr lang="en-US" sz="3000" b="1" dirty="0">
              <a:solidFill>
                <a:srgbClr val="FF0000"/>
              </a:solidFill>
            </a:endParaRPr>
          </a:p>
          <a:p>
            <a:pPr marL="514350" lvl="0" indent="-514350" algn="r" rtl="1">
              <a:buFont typeface="+mj-lt"/>
              <a:buAutoNum type="arabicPeriod"/>
            </a:pPr>
            <a:r>
              <a:rPr lang="ar-MA" sz="2400" b="1" i="1" dirty="0"/>
              <a:t>يتحقق من أن جميع التلاميذ قد انخرطوا في البحث عن الحل</a:t>
            </a:r>
            <a:r>
              <a:rPr lang="ar-SA" sz="2400" b="1" i="1" dirty="0"/>
              <a:t>؛</a:t>
            </a:r>
            <a:endParaRPr lang="en-US" sz="2400" b="1" i="1" dirty="0"/>
          </a:p>
          <a:p>
            <a:pPr marL="514350" lvl="0" indent="-514350" algn="r" rtl="1">
              <a:buFont typeface="+mj-lt"/>
              <a:buAutoNum type="arabicPeriod"/>
            </a:pPr>
            <a:r>
              <a:rPr lang="ar-MA" sz="2400" b="1" i="1" dirty="0"/>
              <a:t>يتحقق من أن كل تلميذ قد قام بعرض نتيجة أعماله</a:t>
            </a:r>
            <a:r>
              <a:rPr lang="ar-SA" sz="2400" b="1" i="1" dirty="0"/>
              <a:t>؛</a:t>
            </a:r>
            <a:endParaRPr lang="en-US" sz="2400" b="1" i="1" dirty="0"/>
          </a:p>
          <a:p>
            <a:pPr marL="514350" lvl="0" indent="-514350" algn="r" rtl="1">
              <a:buFont typeface="+mj-lt"/>
              <a:buAutoNum type="arabicPeriod"/>
            </a:pPr>
            <a:r>
              <a:rPr lang="ar-MA" sz="2400" b="1" i="1" dirty="0"/>
              <a:t>ييسر الحوار بين أفراد مجموعات العمل في حالة العمل بالمجموعات</a:t>
            </a:r>
            <a:r>
              <a:rPr lang="ar-SA" sz="2400" b="1" i="1" dirty="0"/>
              <a:t>؛</a:t>
            </a:r>
            <a:endParaRPr lang="en-US" sz="2400" b="1" i="1" dirty="0"/>
          </a:p>
          <a:p>
            <a:pPr marL="514350" lvl="0" indent="-514350" algn="r" rtl="1">
              <a:buFont typeface="+mj-lt"/>
              <a:buAutoNum type="arabicPeriod"/>
            </a:pPr>
            <a:r>
              <a:rPr lang="ar-MA" sz="2400" b="1" i="1" dirty="0"/>
              <a:t>ييسر عرض النتائج وتنشيط النقاش، ولا يتدخل في محتوى الحوارات داخل مجموعات العمل، ولكن يمكنه أن يطلب منهم صياغة كل ما يتفقون عليه من نتائج من أجل عرضها خلال مرحلة العرض الجماعي (</a:t>
            </a:r>
            <a:r>
              <a:rPr lang="fr-FR" sz="2400" b="1" i="1" dirty="0"/>
              <a:t>mise en commun </a:t>
            </a:r>
            <a:r>
              <a:rPr lang="ar-MA" sz="2400" b="1" i="1" dirty="0"/>
              <a:t>).</a:t>
            </a:r>
            <a:endParaRPr lang="en-US" sz="2400" b="1" i="1" dirty="0"/>
          </a:p>
          <a:p>
            <a:pPr marL="514350" lvl="0" indent="-514350" algn="r" rtl="1">
              <a:buFont typeface="+mj-lt"/>
              <a:buAutoNum type="arabicPeriod"/>
            </a:pPr>
            <a:r>
              <a:rPr lang="ar-MA" sz="2400" b="1" i="1" dirty="0"/>
              <a:t>يحث على بناء وحسن بلورة التبريرات والصلاحيات</a:t>
            </a:r>
            <a:r>
              <a:rPr lang="ar-SA" sz="2400" b="1" i="1" dirty="0"/>
              <a:t>؛</a:t>
            </a:r>
            <a:endParaRPr lang="en-US" sz="2400" b="1" i="1" dirty="0"/>
          </a:p>
          <a:p>
            <a:pPr marL="514350" lvl="0" indent="-514350" algn="r" rtl="1">
              <a:buFont typeface="+mj-lt"/>
              <a:buAutoNum type="arabicPeriod"/>
            </a:pPr>
            <a:r>
              <a:rPr lang="ar-MA" sz="2400" b="1" i="1" dirty="0"/>
              <a:t>يعرف المعارف الجديدة ومعارف الفعل التي تم بناؤها ويحدد ما هو أساسي للاحتفاظ به وما هو مساعد وثانوي ليستعين به</a:t>
            </a:r>
            <a:r>
              <a:rPr lang="ar-MA" dirty="0"/>
              <a:t>.</a:t>
            </a:r>
            <a:endParaRPr lang="en-US" dirty="0"/>
          </a:p>
          <a:p>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3329179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17566" y="522514"/>
            <a:ext cx="11236234" cy="5654449"/>
          </a:xfrm>
        </p:spPr>
        <p:txBody>
          <a:bodyPr/>
          <a:lstStyle/>
          <a:p>
            <a:pPr marL="0" lvl="0" indent="0" algn="r" rtl="1">
              <a:buNone/>
            </a:pPr>
            <a:r>
              <a:rPr lang="ar-SA" sz="3000" b="1" dirty="0">
                <a:solidFill>
                  <a:srgbClr val="FF0000"/>
                </a:solidFill>
              </a:rPr>
              <a:t>6. </a:t>
            </a:r>
            <a:r>
              <a:rPr lang="ar-MA" sz="3000" b="1" dirty="0">
                <a:solidFill>
                  <a:srgbClr val="FF0000"/>
                </a:solidFill>
              </a:rPr>
              <a:t>أشكــال العمل:</a:t>
            </a:r>
            <a:endParaRPr lang="en-US" sz="3000" b="1" dirty="0">
              <a:solidFill>
                <a:srgbClr val="FF0000"/>
              </a:solidFill>
            </a:endParaRPr>
          </a:p>
          <a:p>
            <a:pPr marL="0" indent="0" algn="r" rtl="1">
              <a:buNone/>
            </a:pPr>
            <a:r>
              <a:rPr lang="ar-MA" sz="2400" b="1" i="1" dirty="0"/>
              <a:t>يعتبر التناوب والتكامل بين أشكال العمل من العوامل المهمة والفاعلة في تنشيط وتطوير الوضعيات.</a:t>
            </a:r>
            <a:endParaRPr lang="ar-SA" sz="2400" b="1" i="1" dirty="0"/>
          </a:p>
          <a:p>
            <a:pPr marL="0" indent="0" algn="r" rtl="1">
              <a:buNone/>
            </a:pPr>
            <a:r>
              <a:rPr lang="ar-MA" sz="2400" b="1" i="1" dirty="0"/>
              <a:t> ذلك أن </a:t>
            </a:r>
            <a:r>
              <a:rPr lang="ar-MA" b="1" i="1" u="sng" dirty="0">
                <a:solidFill>
                  <a:srgbClr val="FF0000"/>
                </a:solidFill>
                <a:effectLst>
                  <a:outerShdw blurRad="38100" dist="38100" dir="2700000" algn="tl">
                    <a:srgbClr val="000000">
                      <a:alpha val="43137"/>
                    </a:srgbClr>
                  </a:outerShdw>
                </a:effectLst>
              </a:rPr>
              <a:t>العمل بالمجموعات </a:t>
            </a:r>
            <a:r>
              <a:rPr lang="ar-MA" sz="2400" b="1" i="1" dirty="0"/>
              <a:t>يسمح بالحوار ويشجعه ويحث على النقاش والتفاوض ويبرز الصعوبات ومختلف التصورات ويقود إلى إنتاجات متباعدة، كما يمكن من التعاون وتجاوز الخلافات والمواجهات الفكرية.</a:t>
            </a:r>
            <a:endParaRPr lang="en-US" sz="2400" b="1" i="1" dirty="0"/>
          </a:p>
          <a:p>
            <a:pPr marL="0" indent="0" algn="r" rtl="1">
              <a:buNone/>
            </a:pPr>
            <a:r>
              <a:rPr lang="ar-MA" sz="2400" b="1" i="1" dirty="0"/>
              <a:t>إنها فرصة تسمح للأستاذ بتقديم دعم فارقي على ضوء الإنتاجات </a:t>
            </a:r>
            <a:r>
              <a:rPr lang="ar-MA" sz="2400" b="1" i="1" dirty="0" err="1"/>
              <a:t>المتوصل</a:t>
            </a:r>
            <a:r>
              <a:rPr lang="ar-MA" sz="2400" b="1" i="1" dirty="0"/>
              <a:t> إليها من لدن المتعلمين؛</a:t>
            </a:r>
            <a:endParaRPr lang="ar-SA" sz="2400" b="1" i="1" dirty="0"/>
          </a:p>
          <a:p>
            <a:pPr marL="0" indent="0" algn="r" rtl="1">
              <a:buNone/>
            </a:pPr>
            <a:r>
              <a:rPr lang="ar-MA" sz="2400" b="1" i="1" dirty="0"/>
              <a:t> أما</a:t>
            </a:r>
            <a:r>
              <a:rPr lang="ar-MA" b="1" i="1" u="sng" dirty="0">
                <a:solidFill>
                  <a:srgbClr val="FF0000"/>
                </a:solidFill>
                <a:effectLst>
                  <a:outerShdw blurRad="38100" dist="38100" dir="2700000" algn="tl">
                    <a:srgbClr val="000000">
                      <a:alpha val="43137"/>
                    </a:srgbClr>
                  </a:outerShdw>
                </a:effectLst>
              </a:rPr>
              <a:t> العمل الفردي </a:t>
            </a:r>
            <a:r>
              <a:rPr lang="ar-MA" sz="2400" b="1" i="1" dirty="0"/>
              <a:t>فلا يجب التقليل من أهميته، لأنـه أسلوب يمكن كل متعلم من استعمال وتعبئة معلوماته الذاتية واختبارها.</a:t>
            </a:r>
            <a:endParaRPr lang="en-US" sz="2400" b="1" i="1" dirty="0"/>
          </a:p>
          <a:p>
            <a:endParaRPr lang="en-US"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427474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4400" y="127000"/>
            <a:ext cx="10833100" cy="6985000"/>
          </a:xfrm>
        </p:spPr>
        <p:txBody>
          <a:bodyPr/>
          <a:lstStyle/>
          <a:p>
            <a:pPr algn="ctr" rtl="1" eaLnBrk="1" hangingPunct="1">
              <a:lnSpc>
                <a:spcPct val="150000"/>
              </a:lnSpc>
            </a:pPr>
            <a:r>
              <a:rPr lang="ar-SA" altLang="fr-FR" sz="3700" b="1" i="1" u="sng" dirty="0">
                <a:effectLst>
                  <a:outerShdw blurRad="38100" dist="38100" dir="2700000" algn="tl">
                    <a:srgbClr val="000000">
                      <a:alpha val="43137"/>
                    </a:srgbClr>
                  </a:outerShdw>
                </a:effectLst>
              </a:rPr>
              <a:t>ثالثا </a:t>
            </a:r>
            <a:r>
              <a:rPr lang="ar-MA" altLang="fr-FR" sz="3700" b="1" i="1" u="sng" dirty="0">
                <a:effectLst>
                  <a:outerShdw blurRad="38100" dist="38100" dir="2700000" algn="tl">
                    <a:srgbClr val="000000">
                      <a:alpha val="43137"/>
                    </a:srgbClr>
                  </a:outerShdw>
                </a:effectLst>
              </a:rPr>
              <a:t>التق</a:t>
            </a:r>
            <a:r>
              <a:rPr lang="ar-SA" altLang="fr-FR" sz="3700" b="1" i="1" u="sng" dirty="0">
                <a:effectLst>
                  <a:outerShdw blurRad="38100" dist="38100" dir="2700000" algn="tl">
                    <a:srgbClr val="000000">
                      <a:alpha val="43137"/>
                    </a:srgbClr>
                  </a:outerShdw>
                </a:effectLst>
              </a:rPr>
              <a:t>ـــــــ</a:t>
            </a:r>
            <a:r>
              <a:rPr lang="ar-MA" altLang="fr-FR" sz="3700" b="1" i="1" u="sng" dirty="0">
                <a:effectLst>
                  <a:outerShdw blurRad="38100" dist="38100" dir="2700000" algn="tl">
                    <a:srgbClr val="000000">
                      <a:alpha val="43137"/>
                    </a:srgbClr>
                  </a:outerShdw>
                </a:effectLst>
              </a:rPr>
              <a:t>ويم</a:t>
            </a:r>
            <a:endParaRPr lang="ar-SA" altLang="fr-FR" b="1" dirty="0">
              <a:ea typeface="Majalla UI"/>
            </a:endParaRPr>
          </a:p>
          <a:p>
            <a:pPr marL="0" indent="0" algn="just" rtl="1" eaLnBrk="1" hangingPunct="1">
              <a:buNone/>
            </a:pPr>
            <a:r>
              <a:rPr lang="ar-SA" altLang="fr-FR" sz="2800" b="1" dirty="0">
                <a:solidFill>
                  <a:srgbClr val="FF0000"/>
                </a:solidFill>
                <a:effectLst>
                  <a:outerShdw blurRad="38100" dist="38100" dir="2700000" algn="tl">
                    <a:srgbClr val="000000">
                      <a:alpha val="43137"/>
                    </a:srgbClr>
                  </a:outerShdw>
                </a:effectLst>
                <a:ea typeface="Majalla UI"/>
              </a:rPr>
              <a:t>تعريفه</a:t>
            </a:r>
          </a:p>
          <a:p>
            <a:pPr algn="just" rtl="1" eaLnBrk="1" hangingPunct="1">
              <a:buFont typeface="Wingdings" panose="05000000000000000000" pitchFamily="2" charset="2"/>
              <a:buChar char="ü"/>
            </a:pPr>
            <a:r>
              <a:rPr lang="ar-SA" altLang="fr-FR" sz="2800" dirty="0">
                <a:ea typeface="Majalla UI"/>
              </a:rPr>
              <a:t>هو عملية تربوية يهدف من ورائها المربي الذي يقوم بها دورياً إلى البحث عن مواطن القوة لتعزيزها، ومواطن الضعف لتداركها عن طريق حصص الدعم هذا الضعف </a:t>
            </a:r>
          </a:p>
          <a:p>
            <a:pPr algn="just" rtl="1" eaLnBrk="1" hangingPunct="1">
              <a:buFont typeface="Wingdings" panose="05000000000000000000" pitchFamily="2" charset="2"/>
              <a:buChar char="ü"/>
            </a:pPr>
            <a:r>
              <a:rPr lang="ar-SA" altLang="fr-FR" sz="2800" b="1" dirty="0">
                <a:solidFill>
                  <a:srgbClr val="FF0000"/>
                </a:solidFill>
                <a:effectLst>
                  <a:outerShdw blurRad="38100" dist="38100" dir="2700000" algn="tl">
                    <a:srgbClr val="000000">
                      <a:alpha val="43137"/>
                    </a:srgbClr>
                  </a:outerShdw>
                </a:effectLst>
                <a:ea typeface="Majalla UI"/>
              </a:rPr>
              <a:t>أهدافه</a:t>
            </a:r>
          </a:p>
          <a:p>
            <a:pPr algn="r" rtl="1"/>
            <a:r>
              <a:rPr lang="ar-SA" altLang="fr-FR" sz="2800" dirty="0">
                <a:ea typeface="Majalla UI"/>
              </a:rPr>
              <a:t>ت</a:t>
            </a:r>
            <a:r>
              <a:rPr lang="ar-MA" altLang="fr-FR" sz="2800" dirty="0" err="1">
                <a:ea typeface="Majalla UI"/>
              </a:rPr>
              <a:t>زو</a:t>
            </a:r>
            <a:r>
              <a:rPr lang="ar-SA" altLang="fr-FR" sz="2800" dirty="0">
                <a:ea typeface="Majalla UI"/>
              </a:rPr>
              <a:t>يد المتعلمين</a:t>
            </a:r>
            <a:r>
              <a:rPr lang="ar-MA" altLang="fr-FR" sz="2800" dirty="0">
                <a:ea typeface="Majalla UI"/>
              </a:rPr>
              <a:t> بتغذية راجعة، </a:t>
            </a:r>
            <a:r>
              <a:rPr lang="ar-SA" altLang="fr-FR" sz="2800" dirty="0">
                <a:ea typeface="Majalla UI"/>
              </a:rPr>
              <a:t>لت</a:t>
            </a:r>
            <a:r>
              <a:rPr lang="ar-MA" altLang="fr-FR" sz="2800" dirty="0">
                <a:ea typeface="Majalla UI"/>
              </a:rPr>
              <a:t>طلعهم على التقدم الذي أحرزوه .</a:t>
            </a:r>
            <a:endParaRPr lang="fr-FR" altLang="fr-FR" sz="2800" dirty="0">
              <a:ea typeface="Majalla UI"/>
            </a:endParaRPr>
          </a:p>
          <a:p>
            <a:pPr algn="r" rtl="1"/>
            <a:r>
              <a:rPr lang="ar-MA" altLang="fr-FR" sz="2800" dirty="0">
                <a:ea typeface="Majalla UI"/>
              </a:rPr>
              <a:t>قياس التغيير الحاصل في تقدمهم نحو الأهداف المرجوة .</a:t>
            </a:r>
            <a:endParaRPr lang="fr-FR" altLang="fr-FR" sz="2800" dirty="0">
              <a:ea typeface="Majalla UI"/>
            </a:endParaRPr>
          </a:p>
          <a:p>
            <a:pPr algn="r" rtl="1"/>
            <a:r>
              <a:rPr lang="ar-SA" altLang="fr-FR" sz="2800" dirty="0">
                <a:ea typeface="Majalla UI"/>
              </a:rPr>
              <a:t>الا</a:t>
            </a:r>
            <a:r>
              <a:rPr lang="ar-MA" altLang="fr-FR" sz="2800" dirty="0">
                <a:ea typeface="Majalla UI"/>
              </a:rPr>
              <a:t>هتم</a:t>
            </a:r>
            <a:r>
              <a:rPr lang="ar-SA" altLang="fr-FR" sz="2800" dirty="0">
                <a:ea typeface="Majalla UI"/>
              </a:rPr>
              <a:t>ام</a:t>
            </a:r>
            <a:r>
              <a:rPr lang="ar-MA" altLang="fr-FR" sz="2800" dirty="0">
                <a:ea typeface="Majalla UI"/>
              </a:rPr>
              <a:t> بحاجياتهم، و</a:t>
            </a:r>
            <a:r>
              <a:rPr lang="ar-SA" altLang="fr-FR" sz="2800" dirty="0">
                <a:ea typeface="Majalla UI"/>
              </a:rPr>
              <a:t>الا</a:t>
            </a:r>
            <a:r>
              <a:rPr lang="ar-MA" altLang="fr-FR" sz="2800" dirty="0">
                <a:ea typeface="Majalla UI"/>
              </a:rPr>
              <a:t>طل</a:t>
            </a:r>
            <a:r>
              <a:rPr lang="ar-SA" altLang="fr-FR" sz="2800" dirty="0">
                <a:ea typeface="Majalla UI"/>
              </a:rPr>
              <a:t>ا</a:t>
            </a:r>
            <a:r>
              <a:rPr lang="ar-MA" altLang="fr-FR" sz="2800" dirty="0">
                <a:ea typeface="Majalla UI"/>
              </a:rPr>
              <a:t>ع على مجهوداتهم الذاتية قبل وبعد وأثناء التدريس .</a:t>
            </a:r>
            <a:endParaRPr lang="fr-FR" altLang="fr-FR" sz="2800" dirty="0">
              <a:ea typeface="Majalla UI"/>
            </a:endParaRPr>
          </a:p>
          <a:p>
            <a:pPr algn="r" rtl="1"/>
            <a:r>
              <a:rPr lang="ar-MA" altLang="fr-FR" sz="2800" dirty="0">
                <a:ea typeface="Majalla UI"/>
              </a:rPr>
              <a:t>- </a:t>
            </a:r>
            <a:r>
              <a:rPr lang="ar-SA" altLang="fr-FR" sz="2800" dirty="0">
                <a:ea typeface="Majalla UI"/>
              </a:rPr>
              <a:t>ت</a:t>
            </a:r>
            <a:r>
              <a:rPr lang="ar-MA" altLang="fr-FR" sz="2800" dirty="0" err="1">
                <a:ea typeface="Majalla UI"/>
              </a:rPr>
              <a:t>زو</a:t>
            </a:r>
            <a:r>
              <a:rPr lang="ar-SA" altLang="fr-FR" sz="2800" dirty="0">
                <a:ea typeface="Majalla UI"/>
              </a:rPr>
              <a:t>ي</a:t>
            </a:r>
            <a:r>
              <a:rPr lang="ar-MA" altLang="fr-FR" sz="2800" dirty="0">
                <a:ea typeface="Majalla UI"/>
              </a:rPr>
              <a:t>دهم</a:t>
            </a:r>
            <a:r>
              <a:rPr lang="ar-SA" altLang="fr-FR" sz="2800">
                <a:ea typeface="Majalla UI"/>
              </a:rPr>
              <a:t> بمهارات</a:t>
            </a:r>
            <a:r>
              <a:rPr lang="ar-MA" altLang="fr-FR" sz="2800">
                <a:ea typeface="Majalla UI"/>
              </a:rPr>
              <a:t> </a:t>
            </a:r>
            <a:r>
              <a:rPr lang="ar-MA" altLang="fr-FR" sz="2800" dirty="0">
                <a:ea typeface="Majalla UI"/>
              </a:rPr>
              <a:t>بالتقويم الذاتي </a:t>
            </a:r>
            <a:r>
              <a:rPr lang="ar-MA" altLang="fr-FR" sz="2800" dirty="0">
                <a:latin typeface="Times New Roman" panose="02020603050405020304" pitchFamily="18" charset="0"/>
                <a:ea typeface="Majalla UI"/>
              </a:rPr>
              <a:t>...</a:t>
            </a:r>
            <a:endParaRPr lang="ar-SA" altLang="fr-FR" sz="2800" dirty="0">
              <a:latin typeface="Times New Roman" panose="02020603050405020304" pitchFamily="18" charset="0"/>
              <a:ea typeface="Majalla UI"/>
            </a:endParaRPr>
          </a:p>
          <a:p>
            <a:pPr marL="0" indent="0" algn="just" rtl="1" eaLnBrk="1" hangingPunct="1">
              <a:buNone/>
            </a:pPr>
            <a:r>
              <a:rPr lang="ar-SA" altLang="fr-FR" sz="2800" b="1" dirty="0">
                <a:solidFill>
                  <a:srgbClr val="FF0000"/>
                </a:solidFill>
                <a:effectLst>
                  <a:outerShdw blurRad="38100" dist="38100" dir="2700000" algn="tl">
                    <a:srgbClr val="000000">
                      <a:alpha val="43137"/>
                    </a:srgbClr>
                  </a:outerShdw>
                </a:effectLst>
                <a:ea typeface="Majalla UI"/>
              </a:rPr>
              <a:t>مراحله</a:t>
            </a:r>
            <a:endParaRPr lang="ar-MA" altLang="fr-FR" sz="2800" b="1" dirty="0">
              <a:solidFill>
                <a:srgbClr val="FF0000"/>
              </a:solidFill>
              <a:effectLst>
                <a:outerShdw blurRad="38100" dist="38100" dir="2700000" algn="tl">
                  <a:srgbClr val="000000">
                    <a:alpha val="43137"/>
                  </a:srgbClr>
                </a:outerShdw>
              </a:effectLst>
              <a:ea typeface="Majalla UI"/>
            </a:endParaRPr>
          </a:p>
          <a:p>
            <a:pPr marL="0" indent="0" algn="ctr" rtl="1" eaLnBrk="1" hangingPunct="1">
              <a:buNone/>
            </a:pPr>
            <a:r>
              <a:rPr lang="ar-SA" dirty="0"/>
              <a:t>القياس---------------التقييم--------------اتخاذ القرار,</a:t>
            </a:r>
            <a:endParaRPr lang="fr-MA" dirty="0"/>
          </a:p>
        </p:txBody>
      </p:sp>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2377250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SA" b="1" i="1" u="sng" dirty="0">
                <a:solidFill>
                  <a:srgbClr val="FF0000"/>
                </a:solidFill>
              </a:rPr>
              <a:t>المنهاج المنقح</a:t>
            </a:r>
            <a:endParaRPr lang="fr-FR" b="1" i="1" u="sng" dirty="0">
              <a:solidFill>
                <a:srgbClr val="FF0000"/>
              </a:solidFill>
            </a:endParaRPr>
          </a:p>
        </p:txBody>
      </p:sp>
      <p:sp>
        <p:nvSpPr>
          <p:cNvPr id="3" name="Espace réservé du contenu 2"/>
          <p:cNvSpPr>
            <a:spLocks noGrp="1"/>
          </p:cNvSpPr>
          <p:nvPr>
            <p:ph idx="1"/>
          </p:nvPr>
        </p:nvSpPr>
        <p:spPr/>
        <p:txBody>
          <a:bodyPr/>
          <a:lstStyle/>
          <a:p>
            <a:pPr marL="0" indent="0" algn="ctr" rtl="1">
              <a:buNone/>
            </a:pPr>
            <a:r>
              <a:rPr lang="ar-SA" sz="3600" b="1" i="1" dirty="0">
                <a:effectLst>
                  <a:outerShdw blurRad="38100" dist="38100" dir="2700000" algn="tl">
                    <a:srgbClr val="000000">
                      <a:alpha val="43137"/>
                    </a:srgbClr>
                  </a:outerShdw>
                </a:effectLst>
              </a:rPr>
              <a:t>يتكون مجال الرياضيات مكونات </a:t>
            </a:r>
          </a:p>
          <a:p>
            <a:pPr marL="0" indent="0" algn="ctr" rtl="1">
              <a:buNone/>
            </a:pPr>
            <a:r>
              <a:rPr lang="ar-SA" sz="3600" b="1" i="1" dirty="0">
                <a:effectLst>
                  <a:outerShdw blurRad="38100" dist="38100" dir="2700000" algn="tl">
                    <a:srgbClr val="000000">
                      <a:alpha val="43137"/>
                    </a:srgbClr>
                  </a:outerShdw>
                </a:effectLst>
              </a:rPr>
              <a:t>الأعداد،</a:t>
            </a:r>
          </a:p>
          <a:p>
            <a:pPr marL="0" indent="0" algn="ctr" rtl="1">
              <a:buNone/>
            </a:pPr>
            <a:r>
              <a:rPr lang="ar-SA" sz="3600" b="1" i="1" dirty="0">
                <a:effectLst>
                  <a:outerShdw blurRad="38100" dist="38100" dir="2700000" algn="tl">
                    <a:srgbClr val="000000">
                      <a:alpha val="43137"/>
                    </a:srgbClr>
                  </a:outerShdw>
                </a:effectLst>
              </a:rPr>
              <a:t> الهندسة</a:t>
            </a:r>
          </a:p>
          <a:p>
            <a:pPr marL="0" indent="0" algn="ctr" rtl="1">
              <a:buNone/>
            </a:pPr>
            <a:r>
              <a:rPr lang="ar-SA" sz="3600" b="1" i="1" dirty="0">
                <a:effectLst>
                  <a:outerShdw blurRad="38100" dist="38100" dir="2700000" algn="tl">
                    <a:srgbClr val="000000">
                      <a:alpha val="43137"/>
                    </a:srgbClr>
                  </a:outerShdw>
                </a:effectLst>
              </a:rPr>
              <a:t>القياس، </a:t>
            </a:r>
          </a:p>
          <a:p>
            <a:pPr marL="0" indent="0" algn="ctr" rtl="1">
              <a:buNone/>
            </a:pPr>
            <a:r>
              <a:rPr lang="ar-SA" sz="3600" b="1" i="1" dirty="0">
                <a:effectLst>
                  <a:outerShdw blurRad="38100" dist="38100" dir="2700000" algn="tl">
                    <a:srgbClr val="000000">
                      <a:alpha val="43137"/>
                    </a:srgbClr>
                  </a:outerShdw>
                </a:effectLst>
              </a:rPr>
              <a:t>حل المسائل، </a:t>
            </a:r>
          </a:p>
          <a:p>
            <a:pPr marL="0" indent="0" algn="ctr" rtl="1">
              <a:buNone/>
            </a:pPr>
            <a:r>
              <a:rPr lang="ar-SA" sz="3600" b="1" i="1" dirty="0">
                <a:effectLst>
                  <a:outerShdw blurRad="38100" dist="38100" dir="2700000" algn="tl">
                    <a:srgbClr val="000000">
                      <a:alpha val="43137"/>
                    </a:srgbClr>
                  </a:outerShdw>
                </a:effectLst>
              </a:rPr>
              <a:t>تنظيم البيانات</a:t>
            </a:r>
            <a:r>
              <a:rPr lang="ar-SA" dirty="0"/>
              <a:t>؛</a:t>
            </a:r>
          </a:p>
        </p:txBody>
      </p:sp>
      <p:sp>
        <p:nvSpPr>
          <p:cNvPr id="4" name="Espace réservé du pied de page 3"/>
          <p:cNvSpPr>
            <a:spLocks noGrp="1"/>
          </p:cNvSpPr>
          <p:nvPr>
            <p:ph type="ftr" sz="quarter" idx="11"/>
          </p:nvPr>
        </p:nvSpPr>
        <p:spPr/>
        <p:txBody>
          <a:bodyPr/>
          <a:lstStyle/>
          <a:p>
            <a:r>
              <a:rPr lang="fr-MA"/>
              <a:t>Abderrahman KHAL</a:t>
            </a:r>
          </a:p>
        </p:txBody>
      </p:sp>
    </p:spTree>
    <p:extLst>
      <p:ext uri="{BB962C8B-B14F-4D97-AF65-F5344CB8AC3E}">
        <p14:creationId xmlns:p14="http://schemas.microsoft.com/office/powerpoint/2010/main" val="1616149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p:cNvSpPr>
            <a:spLocks noGrp="1"/>
          </p:cNvSpPr>
          <p:nvPr>
            <p:ph type="title"/>
          </p:nvPr>
        </p:nvSpPr>
        <p:spPr/>
        <p:txBody>
          <a:bodyPr/>
          <a:lstStyle/>
          <a:p>
            <a:pPr rtl="1"/>
            <a:r>
              <a:rPr lang="ar-SA" altLang="en-US"/>
              <a:t>الرياضيات "ابتداء من السنة الثالثة من السلك الأساسي" </a:t>
            </a:r>
            <a:endParaRPr lang="en-US" altLang="en-US"/>
          </a:p>
        </p:txBody>
      </p:sp>
      <p:pic>
        <p:nvPicPr>
          <p:cNvPr id="14339"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63750" y="2060576"/>
            <a:ext cx="8135938" cy="3960813"/>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86215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p:cNvSpPr>
            <a:spLocks noGrp="1"/>
          </p:cNvSpPr>
          <p:nvPr>
            <p:ph type="title"/>
          </p:nvPr>
        </p:nvSpPr>
        <p:spPr/>
        <p:txBody>
          <a:bodyPr/>
          <a:lstStyle/>
          <a:p>
            <a:r>
              <a:rPr lang="ar-SA" altLang="en-US"/>
              <a:t>السنة 1</a:t>
            </a:r>
            <a:endParaRPr lang="en-US" altLang="en-US"/>
          </a:p>
        </p:txBody>
      </p:sp>
      <p:pic>
        <p:nvPicPr>
          <p:cNvPr id="15363"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1" y="2205038"/>
            <a:ext cx="8475663" cy="381635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5982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608139" y="1125538"/>
            <a:ext cx="8664575" cy="489585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593307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35113" y="692150"/>
            <a:ext cx="8882062" cy="525780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2558070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p:txBody>
          <a:bodyPr/>
          <a:lstStyle/>
          <a:p>
            <a:r>
              <a:rPr lang="ar-SA" altLang="en-US"/>
              <a:t>السنة 2 </a:t>
            </a:r>
            <a:endParaRPr lang="en-US" altLang="en-US"/>
          </a:p>
        </p:txBody>
      </p:sp>
      <p:pic>
        <p:nvPicPr>
          <p:cNvPr id="18435"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73276" y="2060575"/>
            <a:ext cx="8054975" cy="4248150"/>
          </a:xfrm>
        </p:spPr>
      </p:pic>
      <p:sp>
        <p:nvSpPr>
          <p:cNvPr id="2" name="Espace réservé du pied de page 1"/>
          <p:cNvSpPr>
            <a:spLocks noGrp="1"/>
          </p:cNvSpPr>
          <p:nvPr>
            <p:ph type="ftr" sz="quarter" idx="11"/>
          </p:nvPr>
        </p:nvSpPr>
        <p:spPr/>
        <p:txBody>
          <a:bodyPr/>
          <a:lstStyle/>
          <a:p>
            <a:pPr>
              <a:defRPr/>
            </a:pPr>
            <a:r>
              <a:rPr lang="fr-FR" altLang="en-US"/>
              <a:t>Abderrahman KHAL</a:t>
            </a:r>
          </a:p>
        </p:txBody>
      </p:sp>
    </p:spTree>
    <p:extLst>
      <p:ext uri="{BB962C8B-B14F-4D97-AF65-F5344CB8AC3E}">
        <p14:creationId xmlns:p14="http://schemas.microsoft.com/office/powerpoint/2010/main" val="427585645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dèle par défaut">
  <a:themeElements>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20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668</TotalTime>
  <Words>1353</Words>
  <Application>Microsoft Office PowerPoint</Application>
  <PresentationFormat>Grand écran</PresentationFormat>
  <Paragraphs>145</Paragraphs>
  <Slides>35</Slides>
  <Notes>1</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35</vt:i4>
      </vt:variant>
    </vt:vector>
  </HeadingPairs>
  <TitlesOfParts>
    <vt:vector size="45" baseType="lpstr">
      <vt:lpstr>Arabic Typesetting</vt:lpstr>
      <vt:lpstr>Arial</vt:lpstr>
      <vt:lpstr>Calibri</vt:lpstr>
      <vt:lpstr>Calibri Light</vt:lpstr>
      <vt:lpstr>Khalid Art bold</vt:lpstr>
      <vt:lpstr>Majalla UI</vt:lpstr>
      <vt:lpstr>Times New Roman</vt:lpstr>
      <vt:lpstr>Wingdings</vt:lpstr>
      <vt:lpstr>Thème Office</vt:lpstr>
      <vt:lpstr>Modèle par défaut</vt:lpstr>
      <vt:lpstr>La didactique des mathématiques</vt:lpstr>
      <vt:lpstr>Présentation PowerPoint</vt:lpstr>
      <vt:lpstr>لماذا تدريس الرياضيات</vt:lpstr>
      <vt:lpstr>المنهاج المنقح</vt:lpstr>
      <vt:lpstr>الرياضيات "ابتداء من السنة الثالثة من السلك الأساسي" </vt:lpstr>
      <vt:lpstr>السنة 1</vt:lpstr>
      <vt:lpstr>Présentation PowerPoint</vt:lpstr>
      <vt:lpstr>Présentation PowerPoint</vt:lpstr>
      <vt:lpstr>السنة 2 </vt:lpstr>
      <vt:lpstr>Présentation PowerPoint</vt:lpstr>
      <vt:lpstr>Présentation PowerPoint</vt:lpstr>
      <vt:lpstr>السلك المتوسط,,,السنة3</vt:lpstr>
      <vt:lpstr>Présentation PowerPoint</vt:lpstr>
      <vt:lpstr>Présentation PowerPoint</vt:lpstr>
      <vt:lpstr>السنة 4</vt:lpstr>
      <vt:lpstr>Présentation PowerPoint</vt:lpstr>
      <vt:lpstr>Présentation PowerPoint</vt:lpstr>
      <vt:lpstr>السنة 5</vt:lpstr>
      <vt:lpstr>Présentation PowerPoint</vt:lpstr>
      <vt:lpstr>Présentation PowerPoint</vt:lpstr>
      <vt:lpstr>السنة 6</vt:lpstr>
      <vt:lpstr>Présentation PowerPoint</vt:lpstr>
      <vt:lpstr>Présentation PowerPoint</vt:lpstr>
      <vt:lpstr>Présentation PowerPoint</vt:lpstr>
      <vt:lpstr>Présentation PowerPoint</vt:lpstr>
      <vt:lpstr> المرحلة الثانية:   التدبير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didactique des mathématiques</dc:title>
  <dc:creator>khal</dc:creator>
  <cp:lastModifiedBy>khal</cp:lastModifiedBy>
  <cp:revision>50</cp:revision>
  <cp:lastPrinted>2016-09-06T11:51:51Z</cp:lastPrinted>
  <dcterms:created xsi:type="dcterms:W3CDTF">2016-09-04T10:31:41Z</dcterms:created>
  <dcterms:modified xsi:type="dcterms:W3CDTF">2017-12-25T15:32:04Z</dcterms:modified>
</cp:coreProperties>
</file>